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71" r:id="rId2"/>
    <p:sldId id="257" r:id="rId3"/>
    <p:sldId id="368" r:id="rId4"/>
    <p:sldId id="379" r:id="rId5"/>
    <p:sldId id="371" r:id="rId6"/>
    <p:sldId id="377" r:id="rId7"/>
    <p:sldId id="380" r:id="rId8"/>
    <p:sldId id="382" r:id="rId9"/>
    <p:sldId id="383" r:id="rId10"/>
    <p:sldId id="385" r:id="rId11"/>
    <p:sldId id="366" r:id="rId12"/>
    <p:sldId id="381" r:id="rId13"/>
    <p:sldId id="291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419" autoAdjust="0"/>
    <p:restoredTop sz="94716" autoAdjust="0"/>
  </p:normalViewPr>
  <p:slideViewPr>
    <p:cSldViewPr>
      <p:cViewPr varScale="1">
        <p:scale>
          <a:sx n="63" d="100"/>
          <a:sy n="63" d="100"/>
        </p:scale>
        <p:origin x="-67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B36A04-A049-4B4D-AD1C-E93FAD3D106A}" type="datetimeFigureOut">
              <a:rPr lang="ru-RU" smtClean="0"/>
              <a:pPr/>
              <a:t>21.09.2012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85677E-61E4-49C7-8520-BF56A4C8FBA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85677E-61E4-49C7-8520-BF56A4C8FBA4}" type="slidenum">
              <a:rPr lang="ru-RU" smtClean="0"/>
              <a:pPr/>
              <a:t>1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85677E-61E4-49C7-8520-BF56A4C8FBA4}" type="slidenum">
              <a:rPr lang="ru-RU" smtClean="0"/>
              <a:pPr/>
              <a:t>2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 smtClean="0"/>
              <a:t>19.09.2012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 smtClean="0"/>
              <a:t>19.09.2012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 smtClean="0"/>
              <a:t>19.09.2012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 smtClean="0"/>
              <a:t>19.09.2012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 smtClean="0"/>
              <a:t>19.09.2012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 smtClean="0"/>
              <a:t>19.09.2012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 smtClean="0"/>
              <a:t>19.09.2012</a:t>
            </a:r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 smtClean="0"/>
              <a:t>19.09.2012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 smtClean="0"/>
              <a:t>19.09.2012</a:t>
            </a: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 smtClean="0"/>
              <a:t>19.09.2012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 smtClean="0"/>
              <a:t>19.09.2012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dirty="0" smtClean="0"/>
              <a:t>19.09.2012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www.konspekturoka.ru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1705" y="2852920"/>
            <a:ext cx="8820590" cy="1080150"/>
          </a:xfrm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txBody>
          <a:bodyPr>
            <a:noAutofit/>
          </a:bodyPr>
          <a:lstStyle/>
          <a:p>
            <a:r>
              <a:rPr lang="ru-RU" sz="3600" b="1" i="1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Треугольники </a:t>
            </a:r>
            <a:endParaRPr lang="ru-RU" sz="3600" b="1" i="1" u="sng" spc="300" dirty="0" smtClean="0">
              <a:solidFill>
                <a:schemeClr val="accent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8" name="Picture 4" descr="C:\Documents and Settings\All Users\Документы\Мои рисунки\Образцы рисунков\WP6CAOETMLGCAJS66PICAFBVECJCAC3E2LVCAC3MBDYCAHKG0SRCALYZIL5CAJLOHK9CA3F9IM8CAYJZC6MCAM1SU86CA6X75BICAPMCXGWCA31NQV5CAL51XEZCAM3FFV4CA2Q1E1HCAQLHT5PCATXE11U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4FA"/>
              </a:clrFrom>
              <a:clrTo>
                <a:srgbClr val="FFF4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7236370" y="836640"/>
            <a:ext cx="1584220" cy="1584220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2015645" y="260560"/>
            <a:ext cx="511271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b="1" i="1" spc="50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5400" b="1" i="1" spc="50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400" b="1" i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класс</a:t>
            </a:r>
            <a:br>
              <a:rPr lang="ru-RU" sz="5400" b="1" i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5400" b="1" i="1" spc="50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геометрия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676570" y="98066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pic>
        <p:nvPicPr>
          <p:cNvPr id="9" name="Picture 2" descr="C:\Documents and Settings\All Users\Документы\Мои рисунки\Образцы рисунков\3LCCAL3VWXVCAR01R14CAJKKEKDCA9G7WIFCA9G0LL8CAHXM5S7CAJ4CQ01CAATPEOJCALZBEMYCAB90X5HCA9SGP0JCA3J21JGCA2JOKWVCASJTJ29CAKEGE54CATC0ZUACAR0HD83CAU4RQXFCA3F8E4S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7430" y="0"/>
            <a:ext cx="2706624" cy="1792224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615673" y="4221110"/>
            <a:ext cx="7912744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i="1" dirty="0" smtClean="0">
                <a:ln w="1905"/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Урок</a:t>
            </a:r>
            <a:r>
              <a:rPr lang="en-US" sz="3200" b="1" i="1" dirty="0" smtClean="0">
                <a:ln w="1905"/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smtClean="0">
                <a:ln w="1905"/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№ 1</a:t>
            </a:r>
            <a:r>
              <a:rPr lang="en-US" sz="3200" b="1" i="1" dirty="0" smtClean="0">
                <a:ln w="1905"/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 algn="ctr"/>
            <a:r>
              <a:rPr lang="ru-RU" sz="3200" b="1" i="1" dirty="0" smtClean="0">
                <a:ln w="1905"/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Первый признак равенства треугольников</a:t>
            </a:r>
            <a:endParaRPr lang="en-US" sz="3200" b="1" i="1" dirty="0" smtClean="0">
              <a:ln w="1905"/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 smtClean="0"/>
              <a:t>19.09.2012</a:t>
            </a:r>
            <a:endParaRPr lang="ru-RU" dirty="0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1</a:t>
            </a:fld>
            <a:endParaRPr lang="ru-RU" dirty="0"/>
          </a:p>
        </p:txBody>
      </p:sp>
      <p:sp>
        <p:nvSpPr>
          <p:cNvPr id="15" name="Нижний колонтитул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95420" y="97390"/>
            <a:ext cx="1872260" cy="5232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57150" cmpd="dbl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Теорема:</a:t>
            </a:r>
          </a:p>
        </p:txBody>
      </p:sp>
      <p:grpSp>
        <p:nvGrpSpPr>
          <p:cNvPr id="6" name="Группа 23"/>
          <p:cNvGrpSpPr/>
          <p:nvPr/>
        </p:nvGrpSpPr>
        <p:grpSpPr>
          <a:xfrm>
            <a:off x="4427980" y="1602460"/>
            <a:ext cx="4380983" cy="3769051"/>
            <a:chOff x="3779890" y="1054429"/>
            <a:chExt cx="4380983" cy="3769051"/>
          </a:xfrm>
        </p:grpSpPr>
        <p:grpSp>
          <p:nvGrpSpPr>
            <p:cNvPr id="9" name="Группа 5"/>
            <p:cNvGrpSpPr/>
            <p:nvPr/>
          </p:nvGrpSpPr>
          <p:grpSpPr>
            <a:xfrm>
              <a:off x="3779890" y="1604897"/>
              <a:ext cx="4176580" cy="2664370"/>
              <a:chOff x="3779890" y="1604897"/>
              <a:chExt cx="4176580" cy="2664370"/>
            </a:xfrm>
          </p:grpSpPr>
          <p:grpSp>
            <p:nvGrpSpPr>
              <p:cNvPr id="10" name="Группа 34"/>
              <p:cNvGrpSpPr/>
              <p:nvPr/>
            </p:nvGrpSpPr>
            <p:grpSpPr>
              <a:xfrm>
                <a:off x="3779890" y="1604897"/>
                <a:ext cx="4176580" cy="2664370"/>
                <a:chOff x="3779890" y="1628750"/>
                <a:chExt cx="4176580" cy="2664370"/>
              </a:xfrm>
            </p:grpSpPr>
            <p:sp>
              <p:nvSpPr>
                <p:cNvPr id="38" name="Равнобедренный треугольник 37"/>
                <p:cNvSpPr/>
                <p:nvPr/>
              </p:nvSpPr>
              <p:spPr>
                <a:xfrm>
                  <a:off x="4067930" y="1628750"/>
                  <a:ext cx="3846510" cy="2592360"/>
                </a:xfrm>
                <a:prstGeom prst="triangle">
                  <a:avLst>
                    <a:gd name="adj" fmla="val 88610"/>
                  </a:avLst>
                </a:prstGeom>
                <a:gradFill>
                  <a:gsLst>
                    <a:gs pos="51000">
                      <a:schemeClr val="accent4">
                        <a:lumMod val="60000"/>
                        <a:lumOff val="40000"/>
                        <a:alpha val="65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  <a:ln w="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dirty="0"/>
                </a:p>
              </p:txBody>
            </p:sp>
            <p:grpSp>
              <p:nvGrpSpPr>
                <p:cNvPr id="11" name="Группа 15"/>
                <p:cNvGrpSpPr/>
                <p:nvPr/>
              </p:nvGrpSpPr>
              <p:grpSpPr>
                <a:xfrm>
                  <a:off x="3779890" y="1652603"/>
                  <a:ext cx="4176580" cy="2640517"/>
                  <a:chOff x="899490" y="2330674"/>
                  <a:chExt cx="4176580" cy="2640517"/>
                </a:xfrm>
              </p:grpSpPr>
              <p:grpSp>
                <p:nvGrpSpPr>
                  <p:cNvPr id="12" name="Группа 5"/>
                  <p:cNvGrpSpPr/>
                  <p:nvPr/>
                </p:nvGrpSpPr>
                <p:grpSpPr>
                  <a:xfrm>
                    <a:off x="899490" y="4149100"/>
                    <a:ext cx="4176580" cy="747266"/>
                    <a:chOff x="611450" y="3630040"/>
                    <a:chExt cx="4176580" cy="747266"/>
                  </a:xfrm>
                </p:grpSpPr>
                <p:sp>
                  <p:nvSpPr>
                    <p:cNvPr id="46" name="Line 41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827481" y="4331963"/>
                      <a:ext cx="3960549" cy="45343"/>
                    </a:xfrm>
                    <a:prstGeom prst="line">
                      <a:avLst/>
                    </a:prstGeom>
                    <a:noFill/>
                    <a:ln w="25400">
                      <a:solidFill>
                        <a:schemeClr val="tx2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47" name="Text Box 36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611450" y="3630040"/>
                      <a:ext cx="184731" cy="584775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>
                      <a:spAutoFit/>
                    </a:bodyPr>
                    <a:lstStyle/>
                    <a:p>
                      <a:endParaRPr lang="ru-RU" sz="32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</p:grpSp>
              <p:grpSp>
                <p:nvGrpSpPr>
                  <p:cNvPr id="13" name="Группа 10"/>
                  <p:cNvGrpSpPr/>
                  <p:nvPr/>
                </p:nvGrpSpPr>
                <p:grpSpPr>
                  <a:xfrm>
                    <a:off x="899490" y="2330674"/>
                    <a:ext cx="3672510" cy="2640517"/>
                    <a:chOff x="611450" y="1781633"/>
                    <a:chExt cx="3672510" cy="2640517"/>
                  </a:xfrm>
                </p:grpSpPr>
                <p:sp>
                  <p:nvSpPr>
                    <p:cNvPr id="42" name="Line 41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827480" y="1781633"/>
                      <a:ext cx="3456480" cy="2595674"/>
                    </a:xfrm>
                    <a:prstGeom prst="line">
                      <a:avLst/>
                    </a:prstGeom>
                    <a:noFill/>
                    <a:ln w="25400">
                      <a:solidFill>
                        <a:schemeClr val="tx2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grpSp>
                  <p:nvGrpSpPr>
                    <p:cNvPr id="14" name="Группа 12"/>
                    <p:cNvGrpSpPr/>
                    <p:nvPr/>
                  </p:nvGrpSpPr>
                  <p:grpSpPr>
                    <a:xfrm>
                      <a:off x="611450" y="3630040"/>
                      <a:ext cx="332570" cy="792110"/>
                      <a:chOff x="1143000" y="1296988"/>
                      <a:chExt cx="332570" cy="792110"/>
                    </a:xfrm>
                  </p:grpSpPr>
                  <p:sp>
                    <p:nvSpPr>
                      <p:cNvPr id="44" name="Text Box 36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1143000" y="1296988"/>
                        <a:ext cx="184731" cy="584775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wrap="none">
                        <a:spAutoFit/>
                      </a:bodyPr>
                      <a:lstStyle/>
                      <a:p>
                        <a:endParaRPr lang="ru-RU" sz="3200" b="1" i="1" dirty="0">
                          <a:latin typeface="Times New Roman" pitchFamily="18" charset="0"/>
                          <a:cs typeface="Times New Roman" pitchFamily="18" charset="0"/>
                        </a:endParaRPr>
                      </a:p>
                    </p:txBody>
                  </p:sp>
                  <p:sp>
                    <p:nvSpPr>
                      <p:cNvPr id="45" name="Oval 1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59030" y="1951476"/>
                        <a:ext cx="116540" cy="137622"/>
                      </a:xfrm>
                      <a:prstGeom prst="ellipse">
                        <a:avLst/>
                      </a:prstGeom>
                      <a:solidFill>
                        <a:srgbClr val="00FFFF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ru-RU" b="1" i="1" dirty="0">
                          <a:latin typeface="Times New Roman" pitchFamily="18" charset="0"/>
                          <a:cs typeface="Times New Roman" pitchFamily="18" charset="0"/>
                        </a:endParaRPr>
                      </a:p>
                    </p:txBody>
                  </p:sp>
                </p:grpSp>
              </p:grpSp>
            </p:grpSp>
          </p:grpSp>
          <p:sp>
            <p:nvSpPr>
              <p:cNvPr id="37" name="Line 41"/>
              <p:cNvSpPr>
                <a:spLocks noChangeShapeType="1"/>
              </p:cNvSpPr>
              <p:nvPr/>
            </p:nvSpPr>
            <p:spPr bwMode="auto">
              <a:xfrm>
                <a:off x="7452400" y="1628750"/>
                <a:ext cx="504070" cy="2520350"/>
              </a:xfrm>
              <a:prstGeom prst="line">
                <a:avLst/>
              </a:prstGeom>
              <a:noFill/>
              <a:ln w="25400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 b="1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15" name="Группа 19"/>
            <p:cNvGrpSpPr/>
            <p:nvPr/>
          </p:nvGrpSpPr>
          <p:grpSpPr>
            <a:xfrm>
              <a:off x="3851900" y="1054429"/>
              <a:ext cx="4308973" cy="3769051"/>
              <a:chOff x="3851900" y="1054429"/>
              <a:chExt cx="4308973" cy="3769051"/>
            </a:xfrm>
          </p:grpSpPr>
          <p:sp>
            <p:nvSpPr>
              <p:cNvPr id="33" name="TextBox 32"/>
              <p:cNvSpPr txBox="1"/>
              <p:nvPr/>
            </p:nvSpPr>
            <p:spPr>
              <a:xfrm>
                <a:off x="7380390" y="1054429"/>
                <a:ext cx="518091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b="1" i="1" dirty="0" smtClean="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N</a:t>
                </a:r>
                <a:endParaRPr lang="ru-RU" sz="3600" b="1" i="1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7668430" y="4177149"/>
                <a:ext cx="492443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b="1" i="1" dirty="0" smtClean="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K</a:t>
                </a:r>
                <a:endParaRPr lang="ru-RU" sz="3600" b="1" i="1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3851900" y="4078849"/>
                <a:ext cx="595035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b="1" i="1" dirty="0" smtClean="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M</a:t>
                </a:r>
                <a:endParaRPr lang="ru-RU" sz="3600" b="1" i="1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grpSp>
        <p:nvGrpSpPr>
          <p:cNvPr id="16" name="Группа 24"/>
          <p:cNvGrpSpPr/>
          <p:nvPr/>
        </p:nvGrpSpPr>
        <p:grpSpPr>
          <a:xfrm>
            <a:off x="179390" y="1530450"/>
            <a:ext cx="4308973" cy="3382711"/>
            <a:chOff x="3779890" y="1342469"/>
            <a:chExt cx="4308973" cy="3382711"/>
          </a:xfrm>
        </p:grpSpPr>
        <p:grpSp>
          <p:nvGrpSpPr>
            <p:cNvPr id="17" name="Группа 5"/>
            <p:cNvGrpSpPr/>
            <p:nvPr/>
          </p:nvGrpSpPr>
          <p:grpSpPr>
            <a:xfrm>
              <a:off x="3779890" y="1604897"/>
              <a:ext cx="4176580" cy="2664370"/>
              <a:chOff x="3779890" y="1604897"/>
              <a:chExt cx="4176580" cy="2664370"/>
            </a:xfrm>
          </p:grpSpPr>
          <p:grpSp>
            <p:nvGrpSpPr>
              <p:cNvPr id="18" name="Группа 34"/>
              <p:cNvGrpSpPr/>
              <p:nvPr/>
            </p:nvGrpSpPr>
            <p:grpSpPr>
              <a:xfrm>
                <a:off x="3779890" y="1604897"/>
                <a:ext cx="4176580" cy="2664370"/>
                <a:chOff x="3779890" y="1628750"/>
                <a:chExt cx="4176580" cy="2664370"/>
              </a:xfrm>
            </p:grpSpPr>
            <p:sp>
              <p:nvSpPr>
                <p:cNvPr id="56" name="Равнобедренный треугольник 55"/>
                <p:cNvSpPr/>
                <p:nvPr/>
              </p:nvSpPr>
              <p:spPr>
                <a:xfrm>
                  <a:off x="4067930" y="1628750"/>
                  <a:ext cx="3846510" cy="2592360"/>
                </a:xfrm>
                <a:prstGeom prst="triangle">
                  <a:avLst>
                    <a:gd name="adj" fmla="val 88610"/>
                  </a:avLst>
                </a:prstGeom>
                <a:gradFill>
                  <a:gsLst>
                    <a:gs pos="51000">
                      <a:schemeClr val="accent4">
                        <a:lumMod val="60000"/>
                        <a:lumOff val="40000"/>
                        <a:alpha val="65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  <a:ln w="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dirty="0"/>
                </a:p>
              </p:txBody>
            </p:sp>
            <p:grpSp>
              <p:nvGrpSpPr>
                <p:cNvPr id="19" name="Группа 15"/>
                <p:cNvGrpSpPr/>
                <p:nvPr/>
              </p:nvGrpSpPr>
              <p:grpSpPr>
                <a:xfrm>
                  <a:off x="3779890" y="1652603"/>
                  <a:ext cx="4176580" cy="2640517"/>
                  <a:chOff x="899490" y="2330674"/>
                  <a:chExt cx="4176580" cy="2640517"/>
                </a:xfrm>
              </p:grpSpPr>
              <p:grpSp>
                <p:nvGrpSpPr>
                  <p:cNvPr id="20" name="Группа 5"/>
                  <p:cNvGrpSpPr/>
                  <p:nvPr/>
                </p:nvGrpSpPr>
                <p:grpSpPr>
                  <a:xfrm>
                    <a:off x="899490" y="4149100"/>
                    <a:ext cx="4176580" cy="747266"/>
                    <a:chOff x="611450" y="3630040"/>
                    <a:chExt cx="4176580" cy="747266"/>
                  </a:xfrm>
                </p:grpSpPr>
                <p:sp>
                  <p:nvSpPr>
                    <p:cNvPr id="64" name="Line 41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827481" y="4331963"/>
                      <a:ext cx="3960549" cy="45343"/>
                    </a:xfrm>
                    <a:prstGeom prst="line">
                      <a:avLst/>
                    </a:prstGeom>
                    <a:noFill/>
                    <a:ln w="25400">
                      <a:solidFill>
                        <a:schemeClr val="tx2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65" name="Text Box 36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611450" y="3630040"/>
                      <a:ext cx="184731" cy="584775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>
                      <a:spAutoFit/>
                    </a:bodyPr>
                    <a:lstStyle/>
                    <a:p>
                      <a:endParaRPr lang="ru-RU" sz="32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</p:grpSp>
              <p:grpSp>
                <p:nvGrpSpPr>
                  <p:cNvPr id="21" name="Группа 10"/>
                  <p:cNvGrpSpPr/>
                  <p:nvPr/>
                </p:nvGrpSpPr>
                <p:grpSpPr>
                  <a:xfrm>
                    <a:off x="899490" y="2330674"/>
                    <a:ext cx="3672510" cy="2640517"/>
                    <a:chOff x="611450" y="1781633"/>
                    <a:chExt cx="3672510" cy="2640517"/>
                  </a:xfrm>
                </p:grpSpPr>
                <p:sp>
                  <p:nvSpPr>
                    <p:cNvPr id="60" name="Line 41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827480" y="1781633"/>
                      <a:ext cx="3456480" cy="2595674"/>
                    </a:xfrm>
                    <a:prstGeom prst="line">
                      <a:avLst/>
                    </a:prstGeom>
                    <a:noFill/>
                    <a:ln w="25400">
                      <a:solidFill>
                        <a:schemeClr val="tx2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grpSp>
                  <p:nvGrpSpPr>
                    <p:cNvPr id="22" name="Группа 12"/>
                    <p:cNvGrpSpPr/>
                    <p:nvPr/>
                  </p:nvGrpSpPr>
                  <p:grpSpPr>
                    <a:xfrm>
                      <a:off x="611450" y="3630040"/>
                      <a:ext cx="332570" cy="792110"/>
                      <a:chOff x="1143000" y="1296988"/>
                      <a:chExt cx="332570" cy="792110"/>
                    </a:xfrm>
                  </p:grpSpPr>
                  <p:sp>
                    <p:nvSpPr>
                      <p:cNvPr id="62" name="Text Box 36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1143000" y="1296988"/>
                        <a:ext cx="184731" cy="584775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wrap="none">
                        <a:spAutoFit/>
                      </a:bodyPr>
                      <a:lstStyle/>
                      <a:p>
                        <a:endParaRPr lang="ru-RU" sz="3200" b="1" i="1" dirty="0">
                          <a:latin typeface="Times New Roman" pitchFamily="18" charset="0"/>
                          <a:cs typeface="Times New Roman" pitchFamily="18" charset="0"/>
                        </a:endParaRPr>
                      </a:p>
                    </p:txBody>
                  </p:sp>
                  <p:sp>
                    <p:nvSpPr>
                      <p:cNvPr id="63" name="Oval 1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59030" y="1951476"/>
                        <a:ext cx="116540" cy="137622"/>
                      </a:xfrm>
                      <a:prstGeom prst="ellipse">
                        <a:avLst/>
                      </a:prstGeom>
                      <a:solidFill>
                        <a:srgbClr val="00FFFF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ru-RU" b="1" i="1" dirty="0">
                          <a:latin typeface="Times New Roman" pitchFamily="18" charset="0"/>
                          <a:cs typeface="Times New Roman" pitchFamily="18" charset="0"/>
                        </a:endParaRPr>
                      </a:p>
                    </p:txBody>
                  </p:sp>
                </p:grpSp>
              </p:grpSp>
            </p:grpSp>
          </p:grpSp>
          <p:sp>
            <p:nvSpPr>
              <p:cNvPr id="55" name="Line 41"/>
              <p:cNvSpPr>
                <a:spLocks noChangeShapeType="1"/>
              </p:cNvSpPr>
              <p:nvPr/>
            </p:nvSpPr>
            <p:spPr bwMode="auto">
              <a:xfrm>
                <a:off x="7452400" y="1628750"/>
                <a:ext cx="504070" cy="2520350"/>
              </a:xfrm>
              <a:prstGeom prst="line">
                <a:avLst/>
              </a:prstGeom>
              <a:noFill/>
              <a:ln w="25400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 b="1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23" name="Группа 19"/>
            <p:cNvGrpSpPr/>
            <p:nvPr/>
          </p:nvGrpSpPr>
          <p:grpSpPr>
            <a:xfrm>
              <a:off x="3851900" y="1342469"/>
              <a:ext cx="4236963" cy="3382711"/>
              <a:chOff x="3851900" y="1342469"/>
              <a:chExt cx="4236963" cy="3382711"/>
            </a:xfrm>
          </p:grpSpPr>
          <p:sp>
            <p:nvSpPr>
              <p:cNvPr id="51" name="TextBox 50"/>
              <p:cNvSpPr txBox="1"/>
              <p:nvPr/>
            </p:nvSpPr>
            <p:spPr>
              <a:xfrm>
                <a:off x="7380390" y="1342469"/>
                <a:ext cx="492443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3600" b="1" i="1" dirty="0" smtClean="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С</a:t>
                </a:r>
              </a:p>
            </p:txBody>
          </p:sp>
          <p:sp>
            <p:nvSpPr>
              <p:cNvPr id="52" name="TextBox 51"/>
              <p:cNvSpPr txBox="1"/>
              <p:nvPr/>
            </p:nvSpPr>
            <p:spPr>
              <a:xfrm>
                <a:off x="7596420" y="4005080"/>
                <a:ext cx="492443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3600" b="1" i="1" dirty="0" smtClean="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В</a:t>
                </a:r>
              </a:p>
            </p:txBody>
          </p:sp>
          <p:sp>
            <p:nvSpPr>
              <p:cNvPr id="53" name="TextBox 52"/>
              <p:cNvSpPr txBox="1"/>
              <p:nvPr/>
            </p:nvSpPr>
            <p:spPr>
              <a:xfrm>
                <a:off x="3851900" y="4078849"/>
                <a:ext cx="492443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3600" b="1" i="1" dirty="0" smtClean="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А</a:t>
                </a:r>
              </a:p>
            </p:txBody>
          </p:sp>
        </p:grpSp>
      </p:grpSp>
      <p:grpSp>
        <p:nvGrpSpPr>
          <p:cNvPr id="24" name="Группа 56"/>
          <p:cNvGrpSpPr/>
          <p:nvPr/>
        </p:nvGrpSpPr>
        <p:grpSpPr>
          <a:xfrm rot="21005444" flipV="1">
            <a:off x="6530257" y="3201344"/>
            <a:ext cx="185907" cy="178678"/>
            <a:chOff x="8189260" y="2581640"/>
            <a:chExt cx="144020" cy="216030"/>
          </a:xfrm>
        </p:grpSpPr>
        <p:cxnSp>
          <p:nvCxnSpPr>
            <p:cNvPr id="67" name="Прямая соединительная линия 66"/>
            <p:cNvCxnSpPr/>
            <p:nvPr/>
          </p:nvCxnSpPr>
          <p:spPr>
            <a:xfrm flipH="1">
              <a:off x="8189260" y="2581640"/>
              <a:ext cx="72010" cy="21603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Прямая соединительная линия 67"/>
            <p:cNvCxnSpPr/>
            <p:nvPr/>
          </p:nvCxnSpPr>
          <p:spPr>
            <a:xfrm flipH="1">
              <a:off x="8261270" y="2581640"/>
              <a:ext cx="72010" cy="21603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9" name="Прямая соединительная линия 68"/>
          <p:cNvCxnSpPr/>
          <p:nvPr/>
        </p:nvCxnSpPr>
        <p:spPr>
          <a:xfrm flipH="1">
            <a:off x="3995920" y="2898640"/>
            <a:ext cx="142946" cy="17947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5" name="Группа 71"/>
          <p:cNvGrpSpPr/>
          <p:nvPr/>
        </p:nvGrpSpPr>
        <p:grpSpPr>
          <a:xfrm>
            <a:off x="2339690" y="4194820"/>
            <a:ext cx="216567" cy="222228"/>
            <a:chOff x="6173734" y="1927570"/>
            <a:chExt cx="216567" cy="222228"/>
          </a:xfrm>
        </p:grpSpPr>
        <p:grpSp>
          <p:nvGrpSpPr>
            <p:cNvPr id="26" name="Группа 56"/>
            <p:cNvGrpSpPr/>
            <p:nvPr/>
          </p:nvGrpSpPr>
          <p:grpSpPr>
            <a:xfrm rot="21005444">
              <a:off x="6173734" y="1927570"/>
              <a:ext cx="144020" cy="216030"/>
              <a:chOff x="8189260" y="2581640"/>
              <a:chExt cx="144020" cy="216030"/>
            </a:xfrm>
          </p:grpSpPr>
          <p:cxnSp>
            <p:nvCxnSpPr>
              <p:cNvPr id="73" name="Прямая соединительная линия 72"/>
              <p:cNvCxnSpPr/>
              <p:nvPr/>
            </p:nvCxnSpPr>
            <p:spPr>
              <a:xfrm flipH="1">
                <a:off x="8189260" y="2581640"/>
                <a:ext cx="72010" cy="21603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Прямая соединительная линия 73"/>
              <p:cNvCxnSpPr/>
              <p:nvPr/>
            </p:nvCxnSpPr>
            <p:spPr>
              <a:xfrm flipH="1">
                <a:off x="8261270" y="2581640"/>
                <a:ext cx="72010" cy="21603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2" name="Прямая соединительная линия 71"/>
            <p:cNvCxnSpPr/>
            <p:nvPr/>
          </p:nvCxnSpPr>
          <p:spPr>
            <a:xfrm rot="21005444" flipH="1">
              <a:off x="6318291" y="1933768"/>
              <a:ext cx="72010" cy="21603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Группа 66"/>
          <p:cNvGrpSpPr/>
          <p:nvPr/>
        </p:nvGrpSpPr>
        <p:grpSpPr>
          <a:xfrm>
            <a:off x="6948330" y="4620682"/>
            <a:ext cx="216567" cy="222228"/>
            <a:chOff x="6173734" y="1855560"/>
            <a:chExt cx="216567" cy="222228"/>
          </a:xfrm>
        </p:grpSpPr>
        <p:grpSp>
          <p:nvGrpSpPr>
            <p:cNvPr id="28" name="Группа 62"/>
            <p:cNvGrpSpPr/>
            <p:nvPr/>
          </p:nvGrpSpPr>
          <p:grpSpPr>
            <a:xfrm rot="21005444">
              <a:off x="6173734" y="1855560"/>
              <a:ext cx="144020" cy="216030"/>
              <a:chOff x="8189260" y="2581640"/>
              <a:chExt cx="144020" cy="216030"/>
            </a:xfrm>
          </p:grpSpPr>
          <p:cxnSp>
            <p:nvCxnSpPr>
              <p:cNvPr id="78" name="Прямая соединительная линия 77"/>
              <p:cNvCxnSpPr/>
              <p:nvPr/>
            </p:nvCxnSpPr>
            <p:spPr>
              <a:xfrm flipH="1">
                <a:off x="8189260" y="2581640"/>
                <a:ext cx="72010" cy="21603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Прямая соединительная линия 78"/>
              <p:cNvCxnSpPr/>
              <p:nvPr/>
            </p:nvCxnSpPr>
            <p:spPr>
              <a:xfrm flipH="1">
                <a:off x="8261270" y="2581640"/>
                <a:ext cx="72010" cy="21603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7" name="Прямая соединительная линия 76"/>
            <p:cNvCxnSpPr/>
            <p:nvPr/>
          </p:nvCxnSpPr>
          <p:spPr>
            <a:xfrm rot="21005444" flipH="1">
              <a:off x="6318291" y="1861758"/>
              <a:ext cx="72010" cy="21603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Группа 56"/>
          <p:cNvGrpSpPr/>
          <p:nvPr/>
        </p:nvGrpSpPr>
        <p:grpSpPr>
          <a:xfrm rot="21005444" flipH="1">
            <a:off x="1921617" y="3129334"/>
            <a:ext cx="185907" cy="178677"/>
            <a:chOff x="8189260" y="2581640"/>
            <a:chExt cx="144020" cy="216030"/>
          </a:xfrm>
        </p:grpSpPr>
        <p:cxnSp>
          <p:nvCxnSpPr>
            <p:cNvPr id="81" name="Прямая соединительная линия 80"/>
            <p:cNvCxnSpPr/>
            <p:nvPr/>
          </p:nvCxnSpPr>
          <p:spPr>
            <a:xfrm flipH="1">
              <a:off x="8189260" y="2581640"/>
              <a:ext cx="72010" cy="21603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Прямая соединительная линия 81"/>
            <p:cNvCxnSpPr/>
            <p:nvPr/>
          </p:nvCxnSpPr>
          <p:spPr>
            <a:xfrm flipH="1">
              <a:off x="8261270" y="2581640"/>
              <a:ext cx="72010" cy="21603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3" name="Прямая соединительная линия 82"/>
          <p:cNvCxnSpPr/>
          <p:nvPr/>
        </p:nvCxnSpPr>
        <p:spPr>
          <a:xfrm flipH="1">
            <a:off x="8214030" y="3186682"/>
            <a:ext cx="142946" cy="21602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Дуга 83"/>
          <p:cNvSpPr/>
          <p:nvPr/>
        </p:nvSpPr>
        <p:spPr>
          <a:xfrm rot="1607365">
            <a:off x="624425" y="3703725"/>
            <a:ext cx="914400" cy="914400"/>
          </a:xfrm>
          <a:prstGeom prst="arc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5" name="Дуга 84"/>
          <p:cNvSpPr/>
          <p:nvPr/>
        </p:nvSpPr>
        <p:spPr>
          <a:xfrm rot="1607365">
            <a:off x="4801005" y="4101085"/>
            <a:ext cx="914400" cy="914400"/>
          </a:xfrm>
          <a:prstGeom prst="arc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pSp>
        <p:nvGrpSpPr>
          <p:cNvPr id="30" name="Группа 76"/>
          <p:cNvGrpSpPr/>
          <p:nvPr/>
        </p:nvGrpSpPr>
        <p:grpSpPr>
          <a:xfrm flipH="1">
            <a:off x="3563860" y="3042660"/>
            <a:ext cx="1354396" cy="1543410"/>
            <a:chOff x="233895" y="980660"/>
            <a:chExt cx="1354396" cy="1543410"/>
          </a:xfrm>
        </p:grpSpPr>
        <p:sp>
          <p:nvSpPr>
            <p:cNvPr id="87" name="TextBox 86"/>
            <p:cNvSpPr txBox="1"/>
            <p:nvPr/>
          </p:nvSpPr>
          <p:spPr>
            <a:xfrm>
              <a:off x="1403560" y="980660"/>
              <a:ext cx="18473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ru-RU" sz="2000" b="1" i="1" dirty="0" smtClean="0"/>
            </a:p>
          </p:txBody>
        </p:sp>
        <p:sp>
          <p:nvSpPr>
            <p:cNvPr id="88" name="Дуга 87"/>
            <p:cNvSpPr/>
            <p:nvPr/>
          </p:nvSpPr>
          <p:spPr>
            <a:xfrm rot="1912568">
              <a:off x="233895" y="1569714"/>
              <a:ext cx="914400" cy="914400"/>
            </a:xfrm>
            <a:prstGeom prst="arc">
              <a:avLst/>
            </a:prstGeom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89" name="Дуга 88"/>
            <p:cNvSpPr/>
            <p:nvPr/>
          </p:nvSpPr>
          <p:spPr>
            <a:xfrm rot="1607365">
              <a:off x="291935" y="1617008"/>
              <a:ext cx="802976" cy="907062"/>
            </a:xfrm>
            <a:prstGeom prst="arc">
              <a:avLst/>
            </a:prstGeom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31" name="Группа 77"/>
          <p:cNvGrpSpPr/>
          <p:nvPr/>
        </p:nvGrpSpPr>
        <p:grpSpPr>
          <a:xfrm flipH="1">
            <a:off x="7801400" y="3443520"/>
            <a:ext cx="1354396" cy="1543410"/>
            <a:chOff x="233895" y="980660"/>
            <a:chExt cx="1354396" cy="1543410"/>
          </a:xfrm>
        </p:grpSpPr>
        <p:sp>
          <p:nvSpPr>
            <p:cNvPr id="91" name="TextBox 90"/>
            <p:cNvSpPr txBox="1"/>
            <p:nvPr/>
          </p:nvSpPr>
          <p:spPr>
            <a:xfrm>
              <a:off x="1403560" y="980660"/>
              <a:ext cx="18473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ru-RU" sz="2000" b="1" i="1" dirty="0" smtClean="0"/>
            </a:p>
          </p:txBody>
        </p:sp>
        <p:sp>
          <p:nvSpPr>
            <p:cNvPr id="92" name="Дуга 91"/>
            <p:cNvSpPr/>
            <p:nvPr/>
          </p:nvSpPr>
          <p:spPr>
            <a:xfrm rot="1912568">
              <a:off x="233895" y="1569714"/>
              <a:ext cx="914400" cy="914400"/>
            </a:xfrm>
            <a:prstGeom prst="arc">
              <a:avLst/>
            </a:prstGeom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93" name="Дуга 92"/>
            <p:cNvSpPr/>
            <p:nvPr/>
          </p:nvSpPr>
          <p:spPr>
            <a:xfrm rot="1607365">
              <a:off x="291935" y="1617008"/>
              <a:ext cx="802976" cy="907062"/>
            </a:xfrm>
            <a:prstGeom prst="arc">
              <a:avLst/>
            </a:prstGeom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32" name="Группа 86"/>
          <p:cNvGrpSpPr/>
          <p:nvPr/>
        </p:nvGrpSpPr>
        <p:grpSpPr>
          <a:xfrm rot="4363256" flipV="1">
            <a:off x="2725509" y="1460098"/>
            <a:ext cx="1354396" cy="1543410"/>
            <a:chOff x="233895" y="980660"/>
            <a:chExt cx="1354396" cy="1543410"/>
          </a:xfrm>
        </p:grpSpPr>
        <p:sp>
          <p:nvSpPr>
            <p:cNvPr id="95" name="TextBox 94"/>
            <p:cNvSpPr txBox="1"/>
            <p:nvPr/>
          </p:nvSpPr>
          <p:spPr>
            <a:xfrm>
              <a:off x="1403560" y="980660"/>
              <a:ext cx="18473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ru-RU" sz="2000" b="1" i="1" dirty="0" smtClean="0"/>
            </a:p>
          </p:txBody>
        </p:sp>
        <p:sp>
          <p:nvSpPr>
            <p:cNvPr id="96" name="Дуга 95"/>
            <p:cNvSpPr/>
            <p:nvPr/>
          </p:nvSpPr>
          <p:spPr>
            <a:xfrm rot="1912568">
              <a:off x="233895" y="1569714"/>
              <a:ext cx="914400" cy="914400"/>
            </a:xfrm>
            <a:prstGeom prst="arc">
              <a:avLst/>
            </a:prstGeom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97" name="Дуга 96"/>
            <p:cNvSpPr/>
            <p:nvPr/>
          </p:nvSpPr>
          <p:spPr>
            <a:xfrm rot="1607365">
              <a:off x="291935" y="1617008"/>
              <a:ext cx="802976" cy="907062"/>
            </a:xfrm>
            <a:prstGeom prst="arc">
              <a:avLst/>
            </a:prstGeom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98" name="Дуга 97"/>
            <p:cNvSpPr/>
            <p:nvPr/>
          </p:nvSpPr>
          <p:spPr>
            <a:xfrm rot="1607365">
              <a:off x="240103" y="1636111"/>
              <a:ext cx="832583" cy="875044"/>
            </a:xfrm>
            <a:prstGeom prst="arc">
              <a:avLst/>
            </a:prstGeom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36" name="Группа 87"/>
          <p:cNvGrpSpPr/>
          <p:nvPr/>
        </p:nvGrpSpPr>
        <p:grpSpPr>
          <a:xfrm rot="4363256" flipV="1">
            <a:off x="6993124" y="1778617"/>
            <a:ext cx="1354396" cy="1543410"/>
            <a:chOff x="233895" y="980660"/>
            <a:chExt cx="1354396" cy="1543410"/>
          </a:xfrm>
        </p:grpSpPr>
        <p:sp>
          <p:nvSpPr>
            <p:cNvPr id="100" name="TextBox 99"/>
            <p:cNvSpPr txBox="1"/>
            <p:nvPr/>
          </p:nvSpPr>
          <p:spPr>
            <a:xfrm>
              <a:off x="1403560" y="980660"/>
              <a:ext cx="18473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ru-RU" sz="2000" b="1" i="1" dirty="0" smtClean="0"/>
            </a:p>
          </p:txBody>
        </p:sp>
        <p:sp>
          <p:nvSpPr>
            <p:cNvPr id="101" name="Дуга 100"/>
            <p:cNvSpPr/>
            <p:nvPr/>
          </p:nvSpPr>
          <p:spPr>
            <a:xfrm rot="1912568">
              <a:off x="233895" y="1569714"/>
              <a:ext cx="914400" cy="914400"/>
            </a:xfrm>
            <a:prstGeom prst="arc">
              <a:avLst/>
            </a:prstGeom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02" name="Дуга 101"/>
            <p:cNvSpPr/>
            <p:nvPr/>
          </p:nvSpPr>
          <p:spPr>
            <a:xfrm rot="1607365">
              <a:off x="291935" y="1617008"/>
              <a:ext cx="802976" cy="907062"/>
            </a:xfrm>
            <a:prstGeom prst="arc">
              <a:avLst/>
            </a:prstGeom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03" name="Дуга 102"/>
            <p:cNvSpPr/>
            <p:nvPr/>
          </p:nvSpPr>
          <p:spPr>
            <a:xfrm rot="1607365">
              <a:off x="259182" y="1646136"/>
              <a:ext cx="832583" cy="875044"/>
            </a:xfrm>
            <a:prstGeom prst="arc">
              <a:avLst/>
            </a:prstGeom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39" name="Группа 107"/>
          <p:cNvGrpSpPr/>
          <p:nvPr/>
        </p:nvGrpSpPr>
        <p:grpSpPr>
          <a:xfrm>
            <a:off x="4722880" y="2145785"/>
            <a:ext cx="3850684" cy="2623356"/>
            <a:chOff x="4722880" y="3686044"/>
            <a:chExt cx="3850684" cy="2623356"/>
          </a:xfrm>
        </p:grpSpPr>
        <p:sp>
          <p:nvSpPr>
            <p:cNvPr id="105" name="Полилиния 104"/>
            <p:cNvSpPr/>
            <p:nvPr/>
          </p:nvSpPr>
          <p:spPr>
            <a:xfrm>
              <a:off x="4722880" y="5766709"/>
              <a:ext cx="990600" cy="518160"/>
            </a:xfrm>
            <a:custGeom>
              <a:avLst/>
              <a:gdLst>
                <a:gd name="connsiteX0" fmla="*/ 701040 w 990600"/>
                <a:gd name="connsiteY0" fmla="*/ 0 h 518160"/>
                <a:gd name="connsiteX1" fmla="*/ 0 w 990600"/>
                <a:gd name="connsiteY1" fmla="*/ 518160 h 518160"/>
                <a:gd name="connsiteX2" fmla="*/ 990600 w 990600"/>
                <a:gd name="connsiteY2" fmla="*/ 472440 h 518160"/>
                <a:gd name="connsiteX3" fmla="*/ 701040 w 990600"/>
                <a:gd name="connsiteY3" fmla="*/ 0 h 5181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90600" h="518160">
                  <a:moveTo>
                    <a:pt x="701040" y="0"/>
                  </a:moveTo>
                  <a:lnTo>
                    <a:pt x="0" y="518160"/>
                  </a:lnTo>
                  <a:lnTo>
                    <a:pt x="990600" y="472440"/>
                  </a:lnTo>
                  <a:lnTo>
                    <a:pt x="701040" y="0"/>
                  </a:lnTo>
                  <a:close/>
                </a:path>
              </a:pathLst>
            </a:custGeom>
            <a:solidFill>
              <a:srgbClr val="FFFF0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06" name="Line 41"/>
            <p:cNvSpPr>
              <a:spLocks noChangeShapeType="1"/>
            </p:cNvSpPr>
            <p:nvPr/>
          </p:nvSpPr>
          <p:spPr bwMode="auto">
            <a:xfrm flipH="1">
              <a:off x="4757034" y="6237390"/>
              <a:ext cx="3816530" cy="7201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7" name="Line 41"/>
            <p:cNvSpPr>
              <a:spLocks noChangeShapeType="1"/>
            </p:cNvSpPr>
            <p:nvPr/>
          </p:nvSpPr>
          <p:spPr bwMode="auto">
            <a:xfrm flipV="1">
              <a:off x="4731518" y="3686044"/>
              <a:ext cx="3415466" cy="260785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0" name="Группа 108"/>
          <p:cNvGrpSpPr/>
          <p:nvPr/>
        </p:nvGrpSpPr>
        <p:grpSpPr>
          <a:xfrm>
            <a:off x="467430" y="1785735"/>
            <a:ext cx="3850684" cy="2623356"/>
            <a:chOff x="4722880" y="3686044"/>
            <a:chExt cx="3850684" cy="2623356"/>
          </a:xfrm>
        </p:grpSpPr>
        <p:sp>
          <p:nvSpPr>
            <p:cNvPr id="110" name="Полилиния 109"/>
            <p:cNvSpPr/>
            <p:nvPr/>
          </p:nvSpPr>
          <p:spPr>
            <a:xfrm>
              <a:off x="4722880" y="5766709"/>
              <a:ext cx="990600" cy="518160"/>
            </a:xfrm>
            <a:custGeom>
              <a:avLst/>
              <a:gdLst>
                <a:gd name="connsiteX0" fmla="*/ 701040 w 990600"/>
                <a:gd name="connsiteY0" fmla="*/ 0 h 518160"/>
                <a:gd name="connsiteX1" fmla="*/ 0 w 990600"/>
                <a:gd name="connsiteY1" fmla="*/ 518160 h 518160"/>
                <a:gd name="connsiteX2" fmla="*/ 990600 w 990600"/>
                <a:gd name="connsiteY2" fmla="*/ 472440 h 518160"/>
                <a:gd name="connsiteX3" fmla="*/ 701040 w 990600"/>
                <a:gd name="connsiteY3" fmla="*/ 0 h 5181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90600" h="518160">
                  <a:moveTo>
                    <a:pt x="701040" y="0"/>
                  </a:moveTo>
                  <a:lnTo>
                    <a:pt x="0" y="518160"/>
                  </a:lnTo>
                  <a:lnTo>
                    <a:pt x="990600" y="472440"/>
                  </a:lnTo>
                  <a:lnTo>
                    <a:pt x="701040" y="0"/>
                  </a:lnTo>
                  <a:close/>
                </a:path>
              </a:pathLst>
            </a:custGeom>
            <a:solidFill>
              <a:srgbClr val="FFFF0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11" name="Line 41"/>
            <p:cNvSpPr>
              <a:spLocks noChangeShapeType="1"/>
            </p:cNvSpPr>
            <p:nvPr/>
          </p:nvSpPr>
          <p:spPr bwMode="auto">
            <a:xfrm flipH="1">
              <a:off x="4757034" y="6237390"/>
              <a:ext cx="3816530" cy="7201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2" name="Line 41"/>
            <p:cNvSpPr>
              <a:spLocks noChangeShapeType="1"/>
            </p:cNvSpPr>
            <p:nvPr/>
          </p:nvSpPr>
          <p:spPr bwMode="auto">
            <a:xfrm flipV="1">
              <a:off x="4731518" y="3686044"/>
              <a:ext cx="3415466" cy="260785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13" name="Овал 112"/>
          <p:cNvSpPr/>
          <p:nvPr/>
        </p:nvSpPr>
        <p:spPr>
          <a:xfrm>
            <a:off x="1043510" y="2464821"/>
            <a:ext cx="720100" cy="72010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  <a:endParaRPr lang="ru-RU" sz="3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4" name="Овал 113"/>
          <p:cNvSpPr/>
          <p:nvPr/>
        </p:nvSpPr>
        <p:spPr>
          <a:xfrm>
            <a:off x="5796170" y="2536831"/>
            <a:ext cx="720100" cy="72010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endParaRPr lang="ru-RU" sz="3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94" name="Группа 93"/>
          <p:cNvGrpSpPr/>
          <p:nvPr/>
        </p:nvGrpSpPr>
        <p:grpSpPr>
          <a:xfrm>
            <a:off x="395420" y="745480"/>
            <a:ext cx="1891690" cy="1046440"/>
            <a:chOff x="15940" y="260560"/>
            <a:chExt cx="1891690" cy="1046440"/>
          </a:xfrm>
        </p:grpSpPr>
        <p:sp useBgFill="1">
          <p:nvSpPr>
            <p:cNvPr id="99" name="TextBox 98"/>
            <p:cNvSpPr txBox="1"/>
            <p:nvPr/>
          </p:nvSpPr>
          <p:spPr>
            <a:xfrm>
              <a:off x="35370" y="260560"/>
              <a:ext cx="1872260" cy="523220"/>
            </a:xfrm>
            <a:prstGeom prst="rect">
              <a:avLst/>
            </a:prstGeom>
            <a:ln w="57150" cmpd="dbl"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ru-RU" sz="2800" b="1" i="1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Дано:</a:t>
              </a:r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15940" y="783780"/>
              <a:ext cx="1872260" cy="52322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57150" cmpd="dbl"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ru-RU" sz="2800" b="1" i="1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Доказать:</a:t>
              </a:r>
            </a:p>
          </p:txBody>
        </p:sp>
      </p:grpSp>
      <p:sp>
        <p:nvSpPr>
          <p:cNvPr id="108" name="Rectangle 13"/>
          <p:cNvSpPr>
            <a:spLocks noChangeArrowheads="1"/>
          </p:cNvSpPr>
          <p:nvPr/>
        </p:nvSpPr>
        <p:spPr bwMode="auto">
          <a:xfrm>
            <a:off x="2339690" y="332570"/>
            <a:ext cx="568879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  <a:sym typeface="Symbol" pitchFamily="18" charset="2"/>
              </a:rPr>
              <a:t>(условие)</a:t>
            </a:r>
            <a:r>
              <a:rPr kumimoji="0" lang="ru-RU" sz="2400" b="1" i="1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  <a:sym typeface="Symbol" pitchFamily="18" charset="2"/>
              </a:rPr>
              <a:t>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  <a:sym typeface="Symbol" pitchFamily="18" charset="2"/>
              </a:rPr>
              <a:t>∆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АВ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C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 </a:t>
            </a:r>
            <a:r>
              <a:rPr kumimoji="0" lang="ru-RU" sz="2400" b="1" i="1" u="none" strike="noStrike" cap="none" normalizeH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  <a:sym typeface="Symbol" pitchFamily="18" charset="2"/>
              </a:rPr>
              <a:t>∆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А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  <a:sym typeface="Symbol" pitchFamily="18" charset="2"/>
              </a:rPr>
              <a:t>₁В₁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С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  <a:sym typeface="Symbol" pitchFamily="18" charset="2"/>
              </a:rPr>
              <a:t>₁,  АВ</a:t>
            </a:r>
            <a:r>
              <a:rPr kumimoji="0" lang="ru-RU" sz="2400" b="1" i="1" u="none" strike="noStrike" cap="none" normalizeH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  <a:sym typeface="Symbol" pitchFamily="18" charset="2"/>
              </a:rPr>
              <a:t>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= А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  <a:sym typeface="Symbol" pitchFamily="18" charset="2"/>
              </a:rPr>
              <a:t>₁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В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  <a:sym typeface="Symbol" pitchFamily="18" charset="2"/>
              </a:rPr>
              <a:t>₁, 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  <a:sym typeface="Symbol" pitchFamily="18" charset="2"/>
              </a:rPr>
              <a:t>А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С</a:t>
            </a:r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= А</a:t>
            </a:r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  <a:sym typeface="Symbol" pitchFamily="18" charset="2"/>
              </a:rPr>
              <a:t>₁С₁,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  <a:sym typeface="Symbol" pitchFamily="18" charset="2"/>
              </a:rPr>
              <a:t>∠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А 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=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  <a:sym typeface="Symbol" pitchFamily="18" charset="2"/>
              </a:rPr>
              <a:t>∠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А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  <a:sym typeface="Symbol" pitchFamily="18" charset="2"/>
              </a:rPr>
              <a:t>₁.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</a:p>
        </p:txBody>
      </p:sp>
      <p:sp>
        <p:nvSpPr>
          <p:cNvPr id="109" name="Прямоугольник 108"/>
          <p:cNvSpPr/>
          <p:nvPr/>
        </p:nvSpPr>
        <p:spPr>
          <a:xfrm>
            <a:off x="2339690" y="1268700"/>
            <a:ext cx="45950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  <a:sym typeface="Symbol" pitchFamily="18" charset="2"/>
              </a:rPr>
              <a:t>(заключение) </a:t>
            </a:r>
            <a:r>
              <a:rPr lang="ru-RU" sz="2400" b="1" i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  <a:sym typeface="Symbol" pitchFamily="18" charset="2"/>
              </a:rPr>
              <a:t>∆</a:t>
            </a:r>
            <a:r>
              <a:rPr lang="ru-RU" sz="2400" b="1" i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АВ</a:t>
            </a:r>
            <a:r>
              <a:rPr lang="en-US" sz="2400" b="1" i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C</a:t>
            </a:r>
            <a:r>
              <a:rPr lang="ru-RU" sz="2400" b="1" i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= </a:t>
            </a:r>
            <a:r>
              <a:rPr lang="ru-RU" sz="2400" b="1" i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  <a:sym typeface="Symbol" pitchFamily="18" charset="2"/>
              </a:rPr>
              <a:t>∆</a:t>
            </a:r>
            <a:r>
              <a:rPr lang="ru-RU" sz="2400" b="1" i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А</a:t>
            </a:r>
            <a:r>
              <a:rPr lang="ru-RU" sz="2400" b="1" i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  <a:sym typeface="Symbol" pitchFamily="18" charset="2"/>
              </a:rPr>
              <a:t>₁В₁</a:t>
            </a:r>
            <a:r>
              <a:rPr lang="ru-RU" sz="2400" b="1" i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С </a:t>
            </a:r>
            <a:r>
              <a:rPr lang="ru-RU" sz="2400" b="1" i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  <a:sym typeface="Symbol" pitchFamily="18" charset="2"/>
              </a:rPr>
              <a:t>₁, </a:t>
            </a:r>
            <a:endParaRPr lang="ru-RU" dirty="0"/>
          </a:p>
        </p:txBody>
      </p:sp>
      <p:sp>
        <p:nvSpPr>
          <p:cNvPr id="115" name="Прямоугольник 114"/>
          <p:cNvSpPr/>
          <p:nvPr/>
        </p:nvSpPr>
        <p:spPr>
          <a:xfrm>
            <a:off x="2888967" y="4941210"/>
            <a:ext cx="291611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2800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Доказательство.</a:t>
            </a:r>
          </a:p>
        </p:txBody>
      </p:sp>
      <p:sp>
        <p:nvSpPr>
          <p:cNvPr id="116" name="Прямоугольник 115"/>
          <p:cNvSpPr/>
          <p:nvPr/>
        </p:nvSpPr>
        <p:spPr>
          <a:xfrm>
            <a:off x="467430" y="5517290"/>
            <a:ext cx="820914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  <a:sym typeface="Symbol" pitchFamily="18" charset="2"/>
              </a:rPr>
              <a:t>Так как ∠</a:t>
            </a:r>
            <a:r>
              <a:rPr lang="ru-RU" sz="2400" b="1" i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А </a:t>
            </a:r>
            <a:r>
              <a:rPr lang="en-US" sz="2400" b="1" i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=</a:t>
            </a:r>
            <a:r>
              <a:rPr lang="ru-RU" sz="2400" b="1" i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  <a:sym typeface="Symbol" pitchFamily="18" charset="2"/>
              </a:rPr>
              <a:t>∠</a:t>
            </a:r>
            <a:r>
              <a:rPr lang="ru-RU" sz="2400" b="1" i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А</a:t>
            </a:r>
            <a:r>
              <a:rPr lang="ru-RU" sz="2400" b="1" i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  <a:sym typeface="Symbol" pitchFamily="18" charset="2"/>
              </a:rPr>
              <a:t>₁, то ∆</a:t>
            </a:r>
            <a:r>
              <a:rPr lang="ru-RU" sz="2400" b="1" i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АВ</a:t>
            </a:r>
            <a:r>
              <a:rPr lang="en-US" sz="2400" b="1" i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C</a:t>
            </a:r>
            <a:r>
              <a:rPr lang="ru-RU" sz="2400" b="1" i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можно наложить на </a:t>
            </a:r>
            <a:r>
              <a:rPr lang="ru-RU" sz="2400" b="1" i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  <a:sym typeface="Symbol" pitchFamily="18" charset="2"/>
              </a:rPr>
              <a:t>∆</a:t>
            </a:r>
            <a:r>
              <a:rPr lang="ru-RU" sz="2400" b="1" i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А</a:t>
            </a:r>
            <a:r>
              <a:rPr lang="ru-RU" sz="2400" b="1" i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  <a:sym typeface="Symbol" pitchFamily="18" charset="2"/>
              </a:rPr>
              <a:t>₁В₁</a:t>
            </a:r>
            <a:r>
              <a:rPr lang="ru-RU" sz="2400" b="1" i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С </a:t>
            </a:r>
            <a:r>
              <a:rPr lang="ru-RU" sz="2400" b="1" i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  <a:sym typeface="Symbol" pitchFamily="18" charset="2"/>
              </a:rPr>
              <a:t>₁  так, что вершина А совместится с вершиной А</a:t>
            </a:r>
            <a:r>
              <a:rPr lang="ru-RU" sz="2400" b="1" i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/>
                <a:ea typeface="Arial Unicode MS"/>
                <a:cs typeface="Arial Unicode MS"/>
                <a:sym typeface="Symbol" pitchFamily="18" charset="2"/>
              </a:rPr>
              <a:t>₁.</a:t>
            </a:r>
            <a:endParaRPr lang="ru-RU" sz="2400" dirty="0" smtClean="0"/>
          </a:p>
          <a:p>
            <a:r>
              <a:rPr lang="ru-RU" sz="2400" b="1" i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  <a:sym typeface="Symbol" pitchFamily="18" charset="2"/>
              </a:rPr>
              <a:t>  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3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3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3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3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2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" grpId="0" animBg="1"/>
      <p:bldP spid="114" grpId="0" animBg="1"/>
      <p:bldP spid="108" grpId="0"/>
      <p:bldP spid="109" grpId="0"/>
      <p:bldP spid="11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 smtClean="0"/>
              <a:t>19.09.2012</a:t>
            </a: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11</a:t>
            </a:fld>
            <a:endParaRPr lang="ru-RU" dirty="0"/>
          </a:p>
        </p:txBody>
      </p:sp>
      <p:sp>
        <p:nvSpPr>
          <p:cNvPr id="36" name="TextBox 35"/>
          <p:cNvSpPr txBox="1"/>
          <p:nvPr/>
        </p:nvSpPr>
        <p:spPr>
          <a:xfrm>
            <a:off x="251400" y="4851223"/>
            <a:ext cx="871321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Два треугольника называются </a:t>
            </a:r>
            <a:r>
              <a:rPr lang="ru-RU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равными,</a:t>
            </a:r>
            <a:r>
              <a:rPr lang="ru-RU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если при наложении они  </a:t>
            </a:r>
            <a:r>
              <a:rPr lang="ru-RU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совмещаются.</a:t>
            </a:r>
          </a:p>
        </p:txBody>
      </p:sp>
      <p:grpSp>
        <p:nvGrpSpPr>
          <p:cNvPr id="38" name="Группа 37"/>
          <p:cNvGrpSpPr/>
          <p:nvPr/>
        </p:nvGrpSpPr>
        <p:grpSpPr>
          <a:xfrm>
            <a:off x="3491850" y="1227170"/>
            <a:ext cx="4176580" cy="2664370"/>
            <a:chOff x="3779890" y="1604897"/>
            <a:chExt cx="4176580" cy="2664370"/>
          </a:xfrm>
        </p:grpSpPr>
        <p:grpSp>
          <p:nvGrpSpPr>
            <p:cNvPr id="5" name="Группа 34"/>
            <p:cNvGrpSpPr/>
            <p:nvPr/>
          </p:nvGrpSpPr>
          <p:grpSpPr>
            <a:xfrm>
              <a:off x="3779890" y="1604897"/>
              <a:ext cx="4176580" cy="2664370"/>
              <a:chOff x="3779890" y="1628750"/>
              <a:chExt cx="4176580" cy="2664370"/>
            </a:xfrm>
          </p:grpSpPr>
          <p:sp>
            <p:nvSpPr>
              <p:cNvPr id="17" name="Равнобедренный треугольник 16"/>
              <p:cNvSpPr/>
              <p:nvPr/>
            </p:nvSpPr>
            <p:spPr>
              <a:xfrm>
                <a:off x="4067930" y="1628750"/>
                <a:ext cx="3846510" cy="2592360"/>
              </a:xfrm>
              <a:prstGeom prst="triangle">
                <a:avLst>
                  <a:gd name="adj" fmla="val 88610"/>
                </a:avLst>
              </a:prstGeom>
              <a:gradFill>
                <a:gsLst>
                  <a:gs pos="51000">
                    <a:schemeClr val="accent4">
                      <a:lumMod val="60000"/>
                      <a:lumOff val="40000"/>
                      <a:alpha val="65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  <a:ln w="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grpSp>
            <p:nvGrpSpPr>
              <p:cNvPr id="6" name="Группа 15"/>
              <p:cNvGrpSpPr/>
              <p:nvPr/>
            </p:nvGrpSpPr>
            <p:grpSpPr>
              <a:xfrm>
                <a:off x="3779890" y="1652603"/>
                <a:ext cx="4176580" cy="2640517"/>
                <a:chOff x="899490" y="2330674"/>
                <a:chExt cx="4176580" cy="2640517"/>
              </a:xfrm>
            </p:grpSpPr>
            <p:grpSp>
              <p:nvGrpSpPr>
                <p:cNvPr id="7" name="Группа 5"/>
                <p:cNvGrpSpPr/>
                <p:nvPr/>
              </p:nvGrpSpPr>
              <p:grpSpPr>
                <a:xfrm>
                  <a:off x="899490" y="4149100"/>
                  <a:ext cx="4176580" cy="747266"/>
                  <a:chOff x="611450" y="3630040"/>
                  <a:chExt cx="4176580" cy="747266"/>
                </a:xfrm>
              </p:grpSpPr>
              <p:sp>
                <p:nvSpPr>
                  <p:cNvPr id="9" name="Line 4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827481" y="4331963"/>
                    <a:ext cx="3960549" cy="45343"/>
                  </a:xfrm>
                  <a:prstGeom prst="line">
                    <a:avLst/>
                  </a:prstGeom>
                  <a:noFill/>
                  <a:ln w="25400">
                    <a:solidFill>
                      <a:schemeClr val="tx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 b="1" i="1" dirty="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8" name="Text Box 3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11450" y="3630040"/>
                    <a:ext cx="184731" cy="584775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endParaRPr lang="ru-RU" sz="3200" b="1" i="1" dirty="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</p:grpSp>
            <p:grpSp>
              <p:nvGrpSpPr>
                <p:cNvPr id="10" name="Группа 10"/>
                <p:cNvGrpSpPr/>
                <p:nvPr/>
              </p:nvGrpSpPr>
              <p:grpSpPr>
                <a:xfrm>
                  <a:off x="899490" y="2330674"/>
                  <a:ext cx="3672510" cy="2640517"/>
                  <a:chOff x="611450" y="1781633"/>
                  <a:chExt cx="3672510" cy="2640517"/>
                </a:xfrm>
              </p:grpSpPr>
              <p:sp>
                <p:nvSpPr>
                  <p:cNvPr id="12" name="Line 4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827480" y="1781633"/>
                    <a:ext cx="3456480" cy="2595674"/>
                  </a:xfrm>
                  <a:prstGeom prst="line">
                    <a:avLst/>
                  </a:prstGeom>
                  <a:noFill/>
                  <a:ln w="25400">
                    <a:solidFill>
                      <a:schemeClr val="tx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 b="1" i="1" dirty="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grpSp>
                <p:nvGrpSpPr>
                  <p:cNvPr id="11" name="Группа 12"/>
                  <p:cNvGrpSpPr/>
                  <p:nvPr/>
                </p:nvGrpSpPr>
                <p:grpSpPr>
                  <a:xfrm>
                    <a:off x="611450" y="3630040"/>
                    <a:ext cx="332570" cy="792110"/>
                    <a:chOff x="1143000" y="1296988"/>
                    <a:chExt cx="332570" cy="792110"/>
                  </a:xfrm>
                </p:grpSpPr>
                <p:sp>
                  <p:nvSpPr>
                    <p:cNvPr id="14" name="Text Box 36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143000" y="1296988"/>
                      <a:ext cx="184731" cy="584775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>
                      <a:spAutoFit/>
                    </a:bodyPr>
                    <a:lstStyle/>
                    <a:p>
                      <a:endParaRPr lang="ru-RU" sz="32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15" name="Oval 1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59030" y="1951476"/>
                      <a:ext cx="116540" cy="137622"/>
                    </a:xfrm>
                    <a:prstGeom prst="ellipse">
                      <a:avLst/>
                    </a:prstGeom>
                    <a:solidFill>
                      <a:srgbClr val="00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</p:grpSp>
            </p:grpSp>
          </p:grpSp>
        </p:grpSp>
        <p:sp>
          <p:nvSpPr>
            <p:cNvPr id="34" name="Line 41"/>
            <p:cNvSpPr>
              <a:spLocks noChangeShapeType="1"/>
            </p:cNvSpPr>
            <p:nvPr/>
          </p:nvSpPr>
          <p:spPr bwMode="auto">
            <a:xfrm>
              <a:off x="7452400" y="1628750"/>
              <a:ext cx="504070" cy="2520350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41" name="TextBox 40"/>
          <p:cNvSpPr txBox="1"/>
          <p:nvPr/>
        </p:nvSpPr>
        <p:spPr>
          <a:xfrm>
            <a:off x="3563860" y="3140960"/>
            <a:ext cx="4924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7668430" y="3140960"/>
            <a:ext cx="4924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6588280" y="836640"/>
            <a:ext cx="4924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</a:t>
            </a:r>
          </a:p>
        </p:txBody>
      </p:sp>
      <p:grpSp>
        <p:nvGrpSpPr>
          <p:cNvPr id="49" name="Группа 48"/>
          <p:cNvGrpSpPr/>
          <p:nvPr/>
        </p:nvGrpSpPr>
        <p:grpSpPr>
          <a:xfrm>
            <a:off x="611450" y="3140960"/>
            <a:ext cx="4606881" cy="3310701"/>
            <a:chOff x="683460" y="3068950"/>
            <a:chExt cx="4606881" cy="3310701"/>
          </a:xfrm>
        </p:grpSpPr>
        <p:grpSp>
          <p:nvGrpSpPr>
            <p:cNvPr id="39" name="Группа 38"/>
            <p:cNvGrpSpPr/>
            <p:nvPr/>
          </p:nvGrpSpPr>
          <p:grpSpPr>
            <a:xfrm>
              <a:off x="683460" y="3140960"/>
              <a:ext cx="4176580" cy="2622343"/>
              <a:chOff x="683460" y="3140959"/>
              <a:chExt cx="4176580" cy="2622343"/>
            </a:xfrm>
          </p:grpSpPr>
          <p:grpSp>
            <p:nvGrpSpPr>
              <p:cNvPr id="16" name="Группа 15"/>
              <p:cNvGrpSpPr/>
              <p:nvPr/>
            </p:nvGrpSpPr>
            <p:grpSpPr>
              <a:xfrm>
                <a:off x="683460" y="3140959"/>
                <a:ext cx="4176580" cy="2622343"/>
                <a:chOff x="899490" y="2348848"/>
                <a:chExt cx="4176580" cy="2622343"/>
              </a:xfrm>
            </p:grpSpPr>
            <p:grpSp>
              <p:nvGrpSpPr>
                <p:cNvPr id="18" name="Группа 5"/>
                <p:cNvGrpSpPr/>
                <p:nvPr/>
              </p:nvGrpSpPr>
              <p:grpSpPr>
                <a:xfrm>
                  <a:off x="899490" y="4149100"/>
                  <a:ext cx="4176580" cy="747267"/>
                  <a:chOff x="611450" y="3630040"/>
                  <a:chExt cx="4176580" cy="747267"/>
                </a:xfrm>
              </p:grpSpPr>
              <p:sp>
                <p:nvSpPr>
                  <p:cNvPr id="30" name="Line 4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827481" y="4350139"/>
                    <a:ext cx="3960549" cy="27168"/>
                  </a:xfrm>
                  <a:prstGeom prst="line">
                    <a:avLst/>
                  </a:prstGeom>
                  <a:noFill/>
                  <a:ln w="25400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 b="1" i="1" dirty="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31" name="Text Box 3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11450" y="3630040"/>
                    <a:ext cx="184731" cy="584775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endParaRPr lang="ru-RU" sz="3200" b="1" i="1" dirty="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</p:grpSp>
            <p:grpSp>
              <p:nvGrpSpPr>
                <p:cNvPr id="19" name="Группа 10"/>
                <p:cNvGrpSpPr/>
                <p:nvPr/>
              </p:nvGrpSpPr>
              <p:grpSpPr>
                <a:xfrm>
                  <a:off x="1115520" y="2348848"/>
                  <a:ext cx="3456480" cy="2622343"/>
                  <a:chOff x="827480" y="1799807"/>
                  <a:chExt cx="3456480" cy="2622343"/>
                </a:xfrm>
              </p:grpSpPr>
              <p:sp>
                <p:nvSpPr>
                  <p:cNvPr id="26" name="Line 4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827480" y="1799807"/>
                    <a:ext cx="3456480" cy="2577501"/>
                  </a:xfrm>
                  <a:prstGeom prst="line">
                    <a:avLst/>
                  </a:prstGeom>
                  <a:noFill/>
                  <a:ln w="25400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 b="1" i="1" dirty="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29" name="Oval 14"/>
                  <p:cNvSpPr>
                    <a:spLocks noChangeArrowheads="1"/>
                  </p:cNvSpPr>
                  <p:nvPr/>
                </p:nvSpPr>
                <p:spPr bwMode="auto">
                  <a:xfrm>
                    <a:off x="827480" y="4284528"/>
                    <a:ext cx="116540" cy="137622"/>
                  </a:xfrm>
                  <a:prstGeom prst="ellipse">
                    <a:avLst/>
                  </a:prstGeom>
                  <a:solidFill>
                    <a:srgbClr val="00FFFF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 b="1" i="1" dirty="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</p:grpSp>
          </p:grpSp>
          <p:sp>
            <p:nvSpPr>
              <p:cNvPr id="35" name="Line 41"/>
              <p:cNvSpPr>
                <a:spLocks noChangeShapeType="1"/>
              </p:cNvSpPr>
              <p:nvPr/>
            </p:nvSpPr>
            <p:spPr bwMode="auto">
              <a:xfrm>
                <a:off x="4355970" y="3140960"/>
                <a:ext cx="504070" cy="2520350"/>
              </a:xfrm>
              <a:prstGeom prst="line">
                <a:avLst/>
              </a:prstGeom>
              <a:noFill/>
              <a:ln w="25400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 b="1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47" name="Группа 46"/>
            <p:cNvGrpSpPr/>
            <p:nvPr/>
          </p:nvGrpSpPr>
          <p:grpSpPr>
            <a:xfrm>
              <a:off x="683460" y="3068950"/>
              <a:ext cx="4606881" cy="3310701"/>
              <a:chOff x="683460" y="3068950"/>
              <a:chExt cx="4606881" cy="3310701"/>
            </a:xfrm>
          </p:grpSpPr>
          <p:sp>
            <p:nvSpPr>
              <p:cNvPr id="44" name="TextBox 43"/>
              <p:cNvSpPr txBox="1"/>
              <p:nvPr/>
            </p:nvSpPr>
            <p:spPr>
              <a:xfrm>
                <a:off x="4355970" y="3068950"/>
                <a:ext cx="646331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3600" b="1" i="1" dirty="0" smtClean="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С</a:t>
                </a:r>
                <a:r>
                  <a:rPr lang="ru-RU" sz="3600" b="1" i="1" dirty="0" smtClean="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 Unicode MS"/>
                    <a:ea typeface="Arial Unicode MS"/>
                    <a:cs typeface="Arial Unicode MS"/>
                  </a:rPr>
                  <a:t>₁</a:t>
                </a:r>
                <a:endParaRPr lang="ru-RU" sz="3600" b="1" i="1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4644010" y="5661310"/>
                <a:ext cx="646331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3600" b="1" i="1" dirty="0" smtClean="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В</a:t>
                </a:r>
                <a:r>
                  <a:rPr lang="ru-RU" sz="3600" b="1" i="1" dirty="0" smtClean="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 Unicode MS"/>
                    <a:ea typeface="Arial Unicode MS"/>
                    <a:cs typeface="Arial Unicode MS"/>
                  </a:rPr>
                  <a:t>₁</a:t>
                </a:r>
                <a:endParaRPr lang="ru-RU" sz="3600" b="1" i="1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683460" y="5733320"/>
                <a:ext cx="646331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3600" b="1" i="1" dirty="0" smtClean="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А</a:t>
                </a:r>
                <a:r>
                  <a:rPr lang="ru-RU" sz="3600" b="1" i="1" dirty="0" smtClean="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 Unicode MS"/>
                    <a:ea typeface="Arial Unicode MS"/>
                    <a:cs typeface="Arial Unicode MS"/>
                  </a:rPr>
                  <a:t>₁</a:t>
                </a:r>
                <a:endParaRPr lang="ru-RU" sz="3600" b="1" i="1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sp>
        <p:nvSpPr>
          <p:cNvPr id="50" name="Прямоугольник 49"/>
          <p:cNvSpPr/>
          <p:nvPr/>
        </p:nvSpPr>
        <p:spPr>
          <a:xfrm>
            <a:off x="-180660" y="260560"/>
            <a:ext cx="84971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fontAlgn="base">
              <a:spcBef>
                <a:spcPct val="50000"/>
              </a:spcBef>
              <a:spcAft>
                <a:spcPct val="0"/>
              </a:spcAft>
            </a:pPr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  <a:sym typeface="Symbol" pitchFamily="18" charset="2"/>
              </a:rPr>
              <a:t>       Поскольку  АВ </a:t>
            </a:r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= А</a:t>
            </a:r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  <a:sym typeface="Symbol" pitchFamily="18" charset="2"/>
              </a:rPr>
              <a:t>₁</a:t>
            </a:r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В</a:t>
            </a:r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  <a:sym typeface="Symbol" pitchFamily="18" charset="2"/>
              </a:rPr>
              <a:t>₁,  А</a:t>
            </a:r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С = А</a:t>
            </a:r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  <a:sym typeface="Symbol" pitchFamily="18" charset="2"/>
              </a:rPr>
              <a:t>₁С₁, то сторона АВ совместится со стороной А₁В₁, а сторона А</a:t>
            </a:r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С со стороной А</a:t>
            </a:r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  <a:sym typeface="Symbol" pitchFamily="18" charset="2"/>
              </a:rPr>
              <a:t>₁С₁.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251400" y="1571300"/>
            <a:ext cx="532874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fontAlgn="base">
              <a:spcBef>
                <a:spcPct val="50000"/>
              </a:spcBef>
              <a:spcAft>
                <a:spcPct val="0"/>
              </a:spcAft>
            </a:pPr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  <a:sym typeface="Symbol" pitchFamily="18" charset="2"/>
              </a:rPr>
              <a:t>Поэтому совместятся точки  В </a:t>
            </a:r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и В</a:t>
            </a:r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  <a:sym typeface="Symbol" pitchFamily="18" charset="2"/>
              </a:rPr>
              <a:t>₁,</a:t>
            </a:r>
          </a:p>
          <a:p>
            <a:pPr marL="457200" lvl="0" indent="-457200" fontAlgn="base">
              <a:spcBef>
                <a:spcPct val="50000"/>
              </a:spcBef>
              <a:spcAft>
                <a:spcPct val="0"/>
              </a:spcAft>
            </a:pPr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С и </a:t>
            </a:r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  <a:sym typeface="Symbol" pitchFamily="18" charset="2"/>
              </a:rPr>
              <a:t>С₁, следовательно совместятся </a:t>
            </a:r>
          </a:p>
          <a:p>
            <a:pPr marL="457200" lvl="0" indent="-457200" fontAlgn="base">
              <a:spcBef>
                <a:spcPct val="50000"/>
              </a:spcBef>
              <a:spcAft>
                <a:spcPct val="0"/>
              </a:spcAft>
            </a:pPr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  <a:sym typeface="Symbol" pitchFamily="18" charset="2"/>
              </a:rPr>
              <a:t> сторона В</a:t>
            </a:r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С со стороной В</a:t>
            </a:r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  <a:sym typeface="Symbol" pitchFamily="18" charset="2"/>
              </a:rPr>
              <a:t>₁С₁.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605530" y="5877340"/>
            <a:ext cx="79329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  <a:sym typeface="Symbol" pitchFamily="18" charset="2"/>
              </a:rPr>
              <a:t>Значит, ∆</a:t>
            </a:r>
            <a:r>
              <a:rPr lang="ru-RU" sz="2400" b="1" i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АВ</a:t>
            </a:r>
            <a:r>
              <a:rPr lang="en-US" sz="2400" b="1" i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C</a:t>
            </a:r>
            <a:r>
              <a:rPr lang="ru-RU" sz="2400" b="1" i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= </a:t>
            </a:r>
            <a:r>
              <a:rPr lang="ru-RU" sz="2400" b="1" i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  <a:sym typeface="Symbol" pitchFamily="18" charset="2"/>
              </a:rPr>
              <a:t>∆</a:t>
            </a:r>
            <a:r>
              <a:rPr lang="ru-RU" sz="2400" b="1" i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А</a:t>
            </a:r>
            <a:r>
              <a:rPr lang="ru-RU" sz="2400" b="1" i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  <a:sym typeface="Symbol" pitchFamily="18" charset="2"/>
              </a:rPr>
              <a:t>₁В₁</a:t>
            </a:r>
            <a:r>
              <a:rPr lang="ru-RU" sz="2400" b="1" i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С </a:t>
            </a:r>
            <a:r>
              <a:rPr lang="ru-RU" sz="2400" b="1" i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  <a:sym typeface="Symbol" pitchFamily="18" charset="2"/>
              </a:rPr>
              <a:t>₁, что и требовалось доказать.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4.44444E-6 L 0.31511 -0.2833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7" y="-1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50" grpId="0"/>
      <p:bldP spid="51" grpId="0"/>
      <p:bldP spid="5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Полилиния 67"/>
          <p:cNvSpPr/>
          <p:nvPr/>
        </p:nvSpPr>
        <p:spPr>
          <a:xfrm>
            <a:off x="4639820" y="2462800"/>
            <a:ext cx="1375830" cy="950960"/>
          </a:xfrm>
          <a:custGeom>
            <a:avLst/>
            <a:gdLst>
              <a:gd name="connsiteX0" fmla="*/ 3139440 w 3139440"/>
              <a:gd name="connsiteY0" fmla="*/ 2103120 h 2103120"/>
              <a:gd name="connsiteX1" fmla="*/ 0 w 3139440"/>
              <a:gd name="connsiteY1" fmla="*/ 990600 h 2103120"/>
              <a:gd name="connsiteX2" fmla="*/ 2697480 w 3139440"/>
              <a:gd name="connsiteY2" fmla="*/ 0 h 2103120"/>
              <a:gd name="connsiteX3" fmla="*/ 3139440 w 3139440"/>
              <a:gd name="connsiteY3" fmla="*/ 2103120 h 2103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39440" h="2103120">
                <a:moveTo>
                  <a:pt x="3139440" y="2103120"/>
                </a:moveTo>
                <a:lnTo>
                  <a:pt x="0" y="990600"/>
                </a:lnTo>
                <a:lnTo>
                  <a:pt x="2697480" y="0"/>
                </a:lnTo>
                <a:lnTo>
                  <a:pt x="3139440" y="2103120"/>
                </a:lnTo>
                <a:close/>
              </a:path>
            </a:pathLst>
          </a:cu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 smtClean="0"/>
              <a:t>19.09.2012</a:t>
            </a: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12</a:t>
            </a:fld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937820" y="0"/>
            <a:ext cx="126836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2800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Задача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07380" y="404580"/>
            <a:ext cx="9069214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  <a:sym typeface="Symbol" pitchFamily="18" charset="2"/>
              </a:rPr>
              <a:t>Отрезки АЕ и </a:t>
            </a:r>
            <a:r>
              <a:rPr lang="en-US" sz="2400" b="1" i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  <a:sym typeface="Symbol" pitchFamily="18" charset="2"/>
              </a:rPr>
              <a:t>DC</a:t>
            </a:r>
            <a:r>
              <a:rPr lang="ru-RU" sz="2400" b="1" i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  <a:sym typeface="Symbol" pitchFamily="18" charset="2"/>
              </a:rPr>
              <a:t> пересекаются в точке В, являющейся </a:t>
            </a:r>
          </a:p>
          <a:p>
            <a:r>
              <a:rPr lang="ru-RU" sz="2400" b="1" i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  <a:sym typeface="Symbol" pitchFamily="18" charset="2"/>
              </a:rPr>
              <a:t> серединой каждого из них.  а) Докажите, что ∆</a:t>
            </a:r>
            <a:r>
              <a:rPr lang="ru-RU" sz="2400" b="1" i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АВ</a:t>
            </a:r>
            <a:r>
              <a:rPr lang="en-US" sz="2400" b="1" i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C</a:t>
            </a:r>
            <a:r>
              <a:rPr lang="ru-RU" sz="2400" b="1" i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= </a:t>
            </a:r>
            <a:r>
              <a:rPr lang="ru-RU" sz="2400" b="1" i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  <a:sym typeface="Symbol" pitchFamily="18" charset="2"/>
              </a:rPr>
              <a:t>∆</a:t>
            </a:r>
            <a:r>
              <a:rPr lang="ru-RU" sz="2400" b="1" i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Е</a:t>
            </a:r>
            <a:r>
              <a:rPr lang="ru-RU" sz="2400" b="1" i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  <a:sym typeface="Symbol" pitchFamily="18" charset="2"/>
              </a:rPr>
              <a:t>В</a:t>
            </a:r>
            <a:r>
              <a:rPr lang="en-US" sz="2400" b="1" i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D</a:t>
            </a:r>
            <a:r>
              <a:rPr lang="ru-RU" sz="2400" b="1" i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;</a:t>
            </a:r>
          </a:p>
          <a:p>
            <a:r>
              <a:rPr lang="ru-RU" sz="2400" b="1" i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б) найдите углы  А и С в </a:t>
            </a:r>
            <a:r>
              <a:rPr lang="ru-RU" sz="2400" b="1" i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  <a:sym typeface="Symbol" pitchFamily="18" charset="2"/>
              </a:rPr>
              <a:t>∆</a:t>
            </a:r>
            <a:r>
              <a:rPr lang="ru-RU" sz="2400" b="1" i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АВ</a:t>
            </a:r>
            <a:r>
              <a:rPr lang="en-US" sz="2400" b="1" i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C</a:t>
            </a:r>
            <a:r>
              <a:rPr lang="ru-RU" sz="2400" b="1" i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если в </a:t>
            </a:r>
            <a:r>
              <a:rPr lang="ru-RU" sz="2400" b="1" i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  <a:sym typeface="Symbol" pitchFamily="18" charset="2"/>
              </a:rPr>
              <a:t>∆</a:t>
            </a:r>
            <a:r>
              <a:rPr lang="ru-RU" sz="2400" b="1" i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Е</a:t>
            </a:r>
            <a:r>
              <a:rPr lang="ru-RU" sz="2400" b="1" i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  <a:sym typeface="Symbol" pitchFamily="18" charset="2"/>
              </a:rPr>
              <a:t>В</a:t>
            </a:r>
            <a:r>
              <a:rPr lang="en-US" sz="2400" b="1" i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D</a:t>
            </a:r>
            <a:r>
              <a:rPr lang="ru-RU" sz="2400" b="1" i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</a:t>
            </a:r>
            <a:r>
              <a:rPr lang="ru-RU" sz="2400" b="1" i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  <a:sym typeface="Symbol" pitchFamily="18" charset="2"/>
              </a:rPr>
              <a:t>∠</a:t>
            </a:r>
            <a:r>
              <a:rPr lang="en-US" sz="2400" b="1" i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  <a:sym typeface="Symbol" pitchFamily="18" charset="2"/>
              </a:rPr>
              <a:t>D = 47°, </a:t>
            </a:r>
            <a:r>
              <a:rPr lang="ru-RU" sz="2400" b="1" i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  <a:sym typeface="Symbol" pitchFamily="18" charset="2"/>
              </a:rPr>
              <a:t>∠</a:t>
            </a:r>
            <a:r>
              <a:rPr lang="en-US" sz="2400" b="1" i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  <a:sym typeface="Symbol" pitchFamily="18" charset="2"/>
              </a:rPr>
              <a:t>E = 42°.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563860" y="3429000"/>
            <a:ext cx="15663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2800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Решение</a:t>
            </a: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1329262" y="1700760"/>
            <a:ext cx="6429420" cy="2357454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V="1">
            <a:off x="1691600" y="1915074"/>
            <a:ext cx="5638454" cy="201799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232820" y="3564325"/>
            <a:ext cx="4587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ru-RU" sz="3200" b="1" i="1" baseline="-25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99490" y="1412720"/>
            <a:ext cx="4587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ru-RU" sz="3200" b="1" i="1" baseline="-25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329250" y="2780910"/>
            <a:ext cx="4587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ru-RU" sz="3200" b="1" i="1" baseline="-25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308380" y="1556740"/>
            <a:ext cx="4587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endParaRPr lang="ru-RU" sz="3200" b="1" i="1" baseline="-25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691278" y="3708345"/>
            <a:ext cx="4812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endParaRPr lang="ru-RU" sz="3200" b="1" i="1" baseline="-25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>
            <a:off x="7308380" y="1916790"/>
            <a:ext cx="432060" cy="21603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1331550" y="1700760"/>
            <a:ext cx="360050" cy="223231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" name="Группа 33"/>
          <p:cNvGrpSpPr/>
          <p:nvPr/>
        </p:nvGrpSpPr>
        <p:grpSpPr>
          <a:xfrm rot="21005444">
            <a:off x="2874473" y="2661567"/>
            <a:ext cx="2855076" cy="664502"/>
            <a:chOff x="5220090" y="2188418"/>
            <a:chExt cx="2855076" cy="664502"/>
          </a:xfrm>
        </p:grpSpPr>
        <p:grpSp>
          <p:nvGrpSpPr>
            <p:cNvPr id="35" name="Группа 57"/>
            <p:cNvGrpSpPr/>
            <p:nvPr/>
          </p:nvGrpSpPr>
          <p:grpSpPr>
            <a:xfrm>
              <a:off x="5220090" y="2636890"/>
              <a:ext cx="144020" cy="216030"/>
              <a:chOff x="5220090" y="2636890"/>
              <a:chExt cx="144020" cy="216030"/>
            </a:xfrm>
          </p:grpSpPr>
          <p:cxnSp>
            <p:nvCxnSpPr>
              <p:cNvPr id="39" name="Прямая соединительная линия 38"/>
              <p:cNvCxnSpPr/>
              <p:nvPr/>
            </p:nvCxnSpPr>
            <p:spPr>
              <a:xfrm>
                <a:off x="5220090" y="2636890"/>
                <a:ext cx="72010" cy="21603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Прямая соединительная линия 39"/>
              <p:cNvCxnSpPr/>
              <p:nvPr/>
            </p:nvCxnSpPr>
            <p:spPr>
              <a:xfrm>
                <a:off x="5292100" y="2636890"/>
                <a:ext cx="72010" cy="21603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6" name="Группа 56"/>
            <p:cNvGrpSpPr/>
            <p:nvPr/>
          </p:nvGrpSpPr>
          <p:grpSpPr>
            <a:xfrm>
              <a:off x="7919828" y="2188418"/>
              <a:ext cx="155338" cy="274573"/>
              <a:chOff x="9376788" y="1989148"/>
              <a:chExt cx="155338" cy="274573"/>
            </a:xfrm>
          </p:grpSpPr>
          <p:cxnSp>
            <p:nvCxnSpPr>
              <p:cNvPr id="37" name="Прямая соединительная линия 36"/>
              <p:cNvCxnSpPr/>
              <p:nvPr/>
            </p:nvCxnSpPr>
            <p:spPr>
              <a:xfrm flipH="1">
                <a:off x="9376788" y="2047691"/>
                <a:ext cx="72010" cy="21603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Прямая соединительная линия 37"/>
              <p:cNvCxnSpPr/>
              <p:nvPr/>
            </p:nvCxnSpPr>
            <p:spPr>
              <a:xfrm flipH="1">
                <a:off x="9460116" y="1989148"/>
                <a:ext cx="72010" cy="21603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1" name="Группа 40"/>
          <p:cNvGrpSpPr/>
          <p:nvPr/>
        </p:nvGrpSpPr>
        <p:grpSpPr>
          <a:xfrm rot="1388221">
            <a:off x="2850683" y="2665170"/>
            <a:ext cx="3146062" cy="376926"/>
            <a:chOff x="5240007" y="2550119"/>
            <a:chExt cx="1567226" cy="335200"/>
          </a:xfrm>
        </p:grpSpPr>
        <p:cxnSp>
          <p:nvCxnSpPr>
            <p:cNvPr id="46" name="Прямая соединительная линия 45"/>
            <p:cNvCxnSpPr/>
            <p:nvPr/>
          </p:nvCxnSpPr>
          <p:spPr>
            <a:xfrm>
              <a:off x="5240007" y="2669289"/>
              <a:ext cx="72010" cy="21603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Прямая соединительная линия 44"/>
            <p:cNvCxnSpPr/>
            <p:nvPr/>
          </p:nvCxnSpPr>
          <p:spPr>
            <a:xfrm flipH="1">
              <a:off x="6735223" y="2550119"/>
              <a:ext cx="72010" cy="21603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8" name="Полилиния 47"/>
          <p:cNvSpPr/>
          <p:nvPr/>
        </p:nvSpPr>
        <p:spPr>
          <a:xfrm>
            <a:off x="1341120" y="1737360"/>
            <a:ext cx="3200400" cy="2194560"/>
          </a:xfrm>
          <a:custGeom>
            <a:avLst/>
            <a:gdLst>
              <a:gd name="connsiteX0" fmla="*/ 335280 w 3200400"/>
              <a:gd name="connsiteY0" fmla="*/ 2194560 h 2194560"/>
              <a:gd name="connsiteX1" fmla="*/ 0 w 3200400"/>
              <a:gd name="connsiteY1" fmla="*/ 0 h 2194560"/>
              <a:gd name="connsiteX2" fmla="*/ 3200400 w 3200400"/>
              <a:gd name="connsiteY2" fmla="*/ 1158240 h 2194560"/>
              <a:gd name="connsiteX3" fmla="*/ 335280 w 3200400"/>
              <a:gd name="connsiteY3" fmla="*/ 2194560 h 2194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00400" h="2194560">
                <a:moveTo>
                  <a:pt x="335280" y="2194560"/>
                </a:moveTo>
                <a:lnTo>
                  <a:pt x="0" y="0"/>
                </a:lnTo>
                <a:lnTo>
                  <a:pt x="3200400" y="1158240"/>
                </a:lnTo>
                <a:lnTo>
                  <a:pt x="335280" y="2194560"/>
                </a:lnTo>
                <a:close/>
              </a:path>
            </a:pathLst>
          </a:custGeom>
          <a:solidFill>
            <a:srgbClr val="FFFF00">
              <a:alpha val="2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9" name="Полилиния 48"/>
          <p:cNvSpPr/>
          <p:nvPr/>
        </p:nvSpPr>
        <p:spPr>
          <a:xfrm>
            <a:off x="4602480" y="1935480"/>
            <a:ext cx="3139440" cy="2103120"/>
          </a:xfrm>
          <a:custGeom>
            <a:avLst/>
            <a:gdLst>
              <a:gd name="connsiteX0" fmla="*/ 3139440 w 3139440"/>
              <a:gd name="connsiteY0" fmla="*/ 2103120 h 2103120"/>
              <a:gd name="connsiteX1" fmla="*/ 0 w 3139440"/>
              <a:gd name="connsiteY1" fmla="*/ 990600 h 2103120"/>
              <a:gd name="connsiteX2" fmla="*/ 2697480 w 3139440"/>
              <a:gd name="connsiteY2" fmla="*/ 0 h 2103120"/>
              <a:gd name="connsiteX3" fmla="*/ 3139440 w 3139440"/>
              <a:gd name="connsiteY3" fmla="*/ 2103120 h 2103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39440" h="2103120">
                <a:moveTo>
                  <a:pt x="3139440" y="2103120"/>
                </a:moveTo>
                <a:lnTo>
                  <a:pt x="0" y="990600"/>
                </a:lnTo>
                <a:lnTo>
                  <a:pt x="2697480" y="0"/>
                </a:lnTo>
                <a:lnTo>
                  <a:pt x="3139440" y="2103120"/>
                </a:lnTo>
                <a:close/>
              </a:path>
            </a:pathLst>
          </a:custGeom>
          <a:solidFill>
            <a:srgbClr val="00B050">
              <a:alpha val="1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0" name="Дуга 49"/>
          <p:cNvSpPr/>
          <p:nvPr/>
        </p:nvSpPr>
        <p:spPr>
          <a:xfrm rot="21371665">
            <a:off x="1160097" y="3386326"/>
            <a:ext cx="914400" cy="914400"/>
          </a:xfrm>
          <a:prstGeom prst="arc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1" name="Дуга 50"/>
          <p:cNvSpPr/>
          <p:nvPr/>
        </p:nvSpPr>
        <p:spPr>
          <a:xfrm rot="14560558" flipH="1">
            <a:off x="6731893" y="1442793"/>
            <a:ext cx="914400" cy="914400"/>
          </a:xfrm>
          <a:prstGeom prst="arc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3" name="TextBox 52"/>
          <p:cNvSpPr txBox="1"/>
          <p:nvPr/>
        </p:nvSpPr>
        <p:spPr>
          <a:xfrm>
            <a:off x="1634830" y="3372230"/>
            <a:ext cx="3513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</p:txBody>
      </p:sp>
      <p:sp>
        <p:nvSpPr>
          <p:cNvPr id="54" name="Прямоугольник 53"/>
          <p:cNvSpPr/>
          <p:nvPr/>
        </p:nvSpPr>
        <p:spPr>
          <a:xfrm>
            <a:off x="6660290" y="2276840"/>
            <a:ext cx="6158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  <a:sym typeface="Symbol" pitchFamily="18" charset="2"/>
              </a:rPr>
              <a:t>4</a:t>
            </a:r>
            <a:r>
              <a:rPr lang="ru-RU" sz="2400" b="1" i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  <a:sym typeface="Symbol" pitchFamily="18" charset="2"/>
              </a:rPr>
              <a:t>2</a:t>
            </a:r>
            <a:r>
              <a:rPr lang="en-US" sz="2400" b="1" i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  <a:sym typeface="Symbol" pitchFamily="18" charset="2"/>
              </a:rPr>
              <a:t>°</a:t>
            </a:r>
            <a:endParaRPr lang="ru-RU" sz="2400" dirty="0"/>
          </a:p>
        </p:txBody>
      </p:sp>
      <p:grpSp>
        <p:nvGrpSpPr>
          <p:cNvPr id="56" name="Группа 76"/>
          <p:cNvGrpSpPr/>
          <p:nvPr/>
        </p:nvGrpSpPr>
        <p:grpSpPr>
          <a:xfrm rot="12374298" flipH="1">
            <a:off x="812103" y="1532201"/>
            <a:ext cx="1354396" cy="1543410"/>
            <a:chOff x="233895" y="980660"/>
            <a:chExt cx="1354396" cy="1543410"/>
          </a:xfrm>
        </p:grpSpPr>
        <p:sp>
          <p:nvSpPr>
            <p:cNvPr id="57" name="TextBox 56"/>
            <p:cNvSpPr txBox="1"/>
            <p:nvPr/>
          </p:nvSpPr>
          <p:spPr>
            <a:xfrm>
              <a:off x="1403560" y="980660"/>
              <a:ext cx="18473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ru-RU" sz="2000" b="1" i="1" dirty="0" smtClean="0"/>
            </a:p>
          </p:txBody>
        </p:sp>
        <p:sp>
          <p:nvSpPr>
            <p:cNvPr id="58" name="Дуга 57"/>
            <p:cNvSpPr/>
            <p:nvPr/>
          </p:nvSpPr>
          <p:spPr>
            <a:xfrm rot="1912568">
              <a:off x="233895" y="1569714"/>
              <a:ext cx="914400" cy="914400"/>
            </a:xfrm>
            <a:prstGeom prst="arc">
              <a:avLst/>
            </a:prstGeom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9" name="Дуга 58"/>
            <p:cNvSpPr/>
            <p:nvPr/>
          </p:nvSpPr>
          <p:spPr>
            <a:xfrm rot="1607365">
              <a:off x="291935" y="1617008"/>
              <a:ext cx="802976" cy="907062"/>
            </a:xfrm>
            <a:prstGeom prst="arc">
              <a:avLst/>
            </a:prstGeom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60" name="Группа 76"/>
          <p:cNvGrpSpPr/>
          <p:nvPr/>
        </p:nvGrpSpPr>
        <p:grpSpPr>
          <a:xfrm rot="2079706" flipH="1">
            <a:off x="6859448" y="2741055"/>
            <a:ext cx="1354396" cy="1543410"/>
            <a:chOff x="233895" y="980660"/>
            <a:chExt cx="1354396" cy="1543410"/>
          </a:xfrm>
        </p:grpSpPr>
        <p:sp>
          <p:nvSpPr>
            <p:cNvPr id="61" name="TextBox 60"/>
            <p:cNvSpPr txBox="1"/>
            <p:nvPr/>
          </p:nvSpPr>
          <p:spPr>
            <a:xfrm>
              <a:off x="1403560" y="980660"/>
              <a:ext cx="18473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ru-RU" sz="2000" b="1" i="1" dirty="0" smtClean="0"/>
            </a:p>
          </p:txBody>
        </p:sp>
        <p:sp>
          <p:nvSpPr>
            <p:cNvPr id="62" name="Дуга 61"/>
            <p:cNvSpPr/>
            <p:nvPr/>
          </p:nvSpPr>
          <p:spPr>
            <a:xfrm rot="1912568">
              <a:off x="233895" y="1569714"/>
              <a:ext cx="914400" cy="914400"/>
            </a:xfrm>
            <a:prstGeom prst="arc">
              <a:avLst/>
            </a:prstGeom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3" name="Дуга 62"/>
            <p:cNvSpPr/>
            <p:nvPr/>
          </p:nvSpPr>
          <p:spPr>
            <a:xfrm rot="1607365">
              <a:off x="291935" y="1617008"/>
              <a:ext cx="802976" cy="907062"/>
            </a:xfrm>
            <a:prstGeom prst="arc">
              <a:avLst/>
            </a:prstGeom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64" name="Прямоугольник 63"/>
          <p:cNvSpPr/>
          <p:nvPr/>
        </p:nvSpPr>
        <p:spPr>
          <a:xfrm>
            <a:off x="6948330" y="3140960"/>
            <a:ext cx="6158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  <a:sym typeface="Symbol" pitchFamily="18" charset="2"/>
              </a:rPr>
              <a:t>4</a:t>
            </a:r>
            <a:r>
              <a:rPr lang="ru-RU" sz="2400" b="1" i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  <a:sym typeface="Symbol" pitchFamily="18" charset="2"/>
              </a:rPr>
              <a:t>7</a:t>
            </a:r>
            <a:r>
              <a:rPr lang="en-US" sz="2400" b="1" i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  <a:sym typeface="Symbol" pitchFamily="18" charset="2"/>
              </a:rPr>
              <a:t>°</a:t>
            </a:r>
            <a:endParaRPr lang="ru-RU" sz="2400" dirty="0"/>
          </a:p>
        </p:txBody>
      </p:sp>
      <p:sp>
        <p:nvSpPr>
          <p:cNvPr id="65" name="TextBox 64"/>
          <p:cNvSpPr txBox="1"/>
          <p:nvPr/>
        </p:nvSpPr>
        <p:spPr>
          <a:xfrm>
            <a:off x="144020" y="4005080"/>
            <a:ext cx="896461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arenR"/>
            </a:pPr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АВ = ВЕ, и СВ </a:t>
            </a:r>
            <a:r>
              <a:rPr lang="en-US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В</a:t>
            </a:r>
            <a:r>
              <a:rPr lang="en-US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D, </a:t>
            </a:r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так как по условию точка В – середина отрезков</a:t>
            </a:r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  <a:sym typeface="Symbol" pitchFamily="18" charset="2"/>
              </a:rPr>
              <a:t> АЕ и </a:t>
            </a:r>
            <a:r>
              <a:rPr lang="en-US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  <a:sym typeface="Symbol" pitchFamily="18" charset="2"/>
              </a:rPr>
              <a:t>DC</a:t>
            </a:r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  <a:sym typeface="Symbol" pitchFamily="18" charset="2"/>
              </a:rPr>
              <a:t>. ∠СВА = ∠ЕВ</a:t>
            </a:r>
            <a:r>
              <a:rPr lang="en-US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  <a:sym typeface="Symbol" pitchFamily="18" charset="2"/>
              </a:rPr>
              <a:t>D, </a:t>
            </a:r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  <a:sym typeface="Symbol" pitchFamily="18" charset="2"/>
              </a:rPr>
              <a:t>так как эти углы вертикальные. По первому признаку равенства треугольников </a:t>
            </a:r>
            <a:r>
              <a:rPr lang="ru-RU" sz="2400" b="1" i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  <a:sym typeface="Symbol" pitchFamily="18" charset="2"/>
              </a:rPr>
              <a:t> ∆</a:t>
            </a:r>
            <a:r>
              <a:rPr lang="ru-RU" sz="2400" b="1" i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АВ</a:t>
            </a:r>
            <a:r>
              <a:rPr lang="en-US" sz="2400" b="1" i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C</a:t>
            </a:r>
            <a:r>
              <a:rPr lang="ru-RU" sz="2400" b="1" i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= </a:t>
            </a:r>
            <a:r>
              <a:rPr lang="ru-RU" sz="2400" b="1" i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  <a:sym typeface="Symbol" pitchFamily="18" charset="2"/>
              </a:rPr>
              <a:t>∆</a:t>
            </a:r>
            <a:r>
              <a:rPr lang="ru-RU" sz="2400" b="1" i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Е</a:t>
            </a:r>
            <a:r>
              <a:rPr lang="ru-RU" sz="2400" b="1" i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  <a:sym typeface="Symbol" pitchFamily="18" charset="2"/>
              </a:rPr>
              <a:t>В</a:t>
            </a:r>
            <a:r>
              <a:rPr lang="en-US" sz="2400" b="1" i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D</a:t>
            </a:r>
            <a:r>
              <a:rPr lang="ru-RU" sz="2400" b="1" i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.</a:t>
            </a:r>
            <a:endParaRPr lang="ru-RU" sz="2400" b="1" i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107380" y="5517290"/>
            <a:ext cx="845032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2)  В равных треугольниках против соответственно равных</a:t>
            </a:r>
          </a:p>
          <a:p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сторон лежат равные углы, поэтому </a:t>
            </a:r>
            <a:r>
              <a:rPr lang="ru-RU" sz="2400" b="1" i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  <a:sym typeface="Symbol" pitchFamily="18" charset="2"/>
              </a:rPr>
              <a:t>∠ </a:t>
            </a:r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А = </a:t>
            </a:r>
            <a:r>
              <a:rPr lang="ru-RU" sz="2400" b="1" i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  <a:sym typeface="Symbol" pitchFamily="18" charset="2"/>
              </a:rPr>
              <a:t>∠ </a:t>
            </a:r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Е = </a:t>
            </a:r>
            <a:r>
              <a:rPr lang="en-US" sz="2400" b="1" i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  <a:sym typeface="Symbol" pitchFamily="18" charset="2"/>
              </a:rPr>
              <a:t>42°</a:t>
            </a:r>
            <a:r>
              <a:rPr lang="ru-RU" sz="2400" b="1" i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  <a:sym typeface="Symbol" pitchFamily="18" charset="2"/>
              </a:rPr>
              <a:t>,</a:t>
            </a:r>
          </a:p>
          <a:p>
            <a:r>
              <a:rPr lang="ru-RU" sz="2400" b="1" i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  <a:sym typeface="Symbol" pitchFamily="18" charset="2"/>
              </a:rPr>
              <a:t>     ∠С</a:t>
            </a:r>
            <a:r>
              <a:rPr lang="en-US" sz="2400" b="1" i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  <a:sym typeface="Symbol" pitchFamily="18" charset="2"/>
              </a:rPr>
              <a:t> =</a:t>
            </a:r>
            <a:r>
              <a:rPr lang="ru-RU" sz="2400" b="1" i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  <a:sym typeface="Symbol" pitchFamily="18" charset="2"/>
              </a:rPr>
              <a:t> ∠</a:t>
            </a:r>
            <a:r>
              <a:rPr lang="en-US" sz="2400" b="1" i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  <a:sym typeface="Symbol" pitchFamily="18" charset="2"/>
              </a:rPr>
              <a:t>D = 47°, </a:t>
            </a:r>
            <a:endParaRPr lang="ru-RU" sz="2400" b="1" i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sz="2400" b="1" i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" name="Полилиния 66"/>
          <p:cNvSpPr/>
          <p:nvPr/>
        </p:nvSpPr>
        <p:spPr>
          <a:xfrm>
            <a:off x="3347830" y="2508110"/>
            <a:ext cx="1040100" cy="720100"/>
          </a:xfrm>
          <a:custGeom>
            <a:avLst/>
            <a:gdLst>
              <a:gd name="connsiteX0" fmla="*/ 335280 w 3200400"/>
              <a:gd name="connsiteY0" fmla="*/ 2194560 h 2194560"/>
              <a:gd name="connsiteX1" fmla="*/ 0 w 3200400"/>
              <a:gd name="connsiteY1" fmla="*/ 0 h 2194560"/>
              <a:gd name="connsiteX2" fmla="*/ 3200400 w 3200400"/>
              <a:gd name="connsiteY2" fmla="*/ 1158240 h 2194560"/>
              <a:gd name="connsiteX3" fmla="*/ 335280 w 3200400"/>
              <a:gd name="connsiteY3" fmla="*/ 2194560 h 2194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00400" h="2194560">
                <a:moveTo>
                  <a:pt x="335280" y="2194560"/>
                </a:moveTo>
                <a:lnTo>
                  <a:pt x="0" y="0"/>
                </a:lnTo>
                <a:lnTo>
                  <a:pt x="3200400" y="1158240"/>
                </a:lnTo>
                <a:lnTo>
                  <a:pt x="335280" y="2194560"/>
                </a:lnTo>
                <a:close/>
              </a:path>
            </a:pathLst>
          </a:custGeom>
          <a:solidFill>
            <a:srgbClr val="FFFF00">
              <a:alpha val="9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9" name="Rectangle 16"/>
          <p:cNvSpPr>
            <a:spLocks noChangeArrowheads="1"/>
          </p:cNvSpPr>
          <p:nvPr/>
        </p:nvSpPr>
        <p:spPr bwMode="auto">
          <a:xfrm>
            <a:off x="2699740" y="6165380"/>
            <a:ext cx="612085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50000"/>
              </a:spcBef>
              <a:spcAft>
                <a:spcPct val="0"/>
              </a:spcAft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Ответ: </a:t>
            </a:r>
            <a:r>
              <a:rPr lang="ru-RU" sz="2800" b="1" i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  <a:sym typeface="Symbol" pitchFamily="18" charset="2"/>
              </a:rPr>
              <a:t>∠ </a:t>
            </a:r>
            <a:r>
              <a:rPr lang="ru-RU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А = </a:t>
            </a:r>
            <a:r>
              <a:rPr lang="en-US" sz="2800" b="1" i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  <a:sym typeface="Symbol" pitchFamily="18" charset="2"/>
              </a:rPr>
              <a:t>42°</a:t>
            </a:r>
            <a:r>
              <a:rPr lang="ru-RU" sz="2800" b="1" i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  <a:sym typeface="Symbol" pitchFamily="18" charset="2"/>
              </a:rPr>
              <a:t>, ∠С</a:t>
            </a:r>
            <a:r>
              <a:rPr lang="en-US" sz="2800" b="1" i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  <a:sym typeface="Symbol" pitchFamily="18" charset="2"/>
              </a:rPr>
              <a:t> =47°</a:t>
            </a:r>
            <a:r>
              <a:rPr lang="ru-RU" sz="2800" b="1" i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  <a:sym typeface="Symbol" pitchFamily="18" charset="2"/>
              </a:rPr>
              <a:t>.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1403560" y="1772770"/>
            <a:ext cx="3513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00"/>
                            </p:stCondLst>
                            <p:childTnLst>
                              <p:par>
                                <p:cTn id="4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000"/>
                            </p:stCondLst>
                            <p:childTnLst>
                              <p:par>
                                <p:cTn id="7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00"/>
                            </p:stCondLst>
                            <p:childTnLst>
                              <p:par>
                                <p:cTn id="8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000"/>
                            </p:stCondLst>
                            <p:childTnLst>
                              <p:par>
                                <p:cTn id="9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500"/>
                            </p:stCondLst>
                            <p:childTnLst>
                              <p:par>
                                <p:cTn id="9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500"/>
                            </p:stCondLst>
                            <p:childTnLst>
                              <p:par>
                                <p:cTn id="10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 animBg="1"/>
      <p:bldP spid="17" grpId="0"/>
      <p:bldP spid="18" grpId="0"/>
      <p:bldP spid="19" grpId="0"/>
      <p:bldP spid="20" grpId="0"/>
      <p:bldP spid="21" grpId="0"/>
      <p:bldP spid="48" grpId="0" animBg="1"/>
      <p:bldP spid="49" grpId="0" animBg="1"/>
      <p:bldP spid="50" grpId="0" animBg="1"/>
      <p:bldP spid="51" grpId="0" animBg="1"/>
      <p:bldP spid="53" grpId="0"/>
      <p:bldP spid="54" grpId="0"/>
      <p:bldP spid="64" grpId="0"/>
      <p:bldP spid="65" grpId="0"/>
      <p:bldP spid="66" grpId="0"/>
      <p:bldP spid="67" grpId="0" animBg="1"/>
      <p:bldP spid="69" grpId="0"/>
      <p:bldP spid="7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 smtClean="0"/>
              <a:t>19.09.2012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13</a:t>
            </a:fld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144000" cy="83099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>
              <a:spcBef>
                <a:spcPct val="0"/>
              </a:spcBef>
              <a:defRPr/>
            </a:pPr>
            <a:r>
              <a:rPr lang="ru-RU" sz="48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Ответить на вопросы:</a:t>
            </a:r>
            <a:endParaRPr lang="ru-RU" sz="48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9390" y="2044005"/>
            <a:ext cx="8748580" cy="2246769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Clr>
                <a:schemeClr val="accent2">
                  <a:lumMod val="75000"/>
                </a:schemeClr>
              </a:buClr>
              <a:buFont typeface="Wingdings" pitchFamily="2" charset="2"/>
              <a:buChar char="Ø"/>
            </a:pPr>
            <a:r>
              <a:rPr lang="ru-RU" sz="28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Что такое </a:t>
            </a:r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теорема</a:t>
            </a:r>
            <a:r>
              <a:rPr lang="ru-RU" sz="28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доказательство</a:t>
            </a:r>
            <a:r>
              <a:rPr lang="ru-RU" sz="28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теоремы?</a:t>
            </a:r>
          </a:p>
          <a:p>
            <a:pPr>
              <a:buClr>
                <a:schemeClr val="accent2">
                  <a:lumMod val="75000"/>
                </a:schemeClr>
              </a:buClr>
              <a:buFont typeface="Wingdings" pitchFamily="2" charset="2"/>
              <a:buChar char="Ø"/>
            </a:pPr>
            <a:r>
              <a:rPr lang="ru-RU" sz="28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Сформулировать </a:t>
            </a:r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первый признак </a:t>
            </a:r>
            <a:r>
              <a:rPr lang="ru-RU" sz="28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равенства треугольников.</a:t>
            </a:r>
          </a:p>
          <a:p>
            <a:pPr>
              <a:buClr>
                <a:schemeClr val="accent2">
                  <a:lumMod val="75000"/>
                </a:schemeClr>
              </a:buClr>
              <a:buFont typeface="Wingdings" pitchFamily="2" charset="2"/>
              <a:buChar char="Ø"/>
            </a:pPr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Доказать </a:t>
            </a:r>
            <a:r>
              <a:rPr lang="ru-RU" sz="28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теорему, выражающую первый признак равенства треугольников.</a:t>
            </a: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  <p:pic>
        <p:nvPicPr>
          <p:cNvPr id="7" name="Picture 4" descr="C:\Documents and Settings\All Users\Документы\Мои рисунки\Образцы рисунков\WP6CAOETMLGCAJS66PICAFBVECJCAC3E2LVCAC3MBDYCAHKG0SRCALYZIL5CAJLOHK9CA3F9IM8CAYJZC6MCAM1SU86CA6X75BICAPMCXGWCA31NQV5CAL51XEZCAM3FFV4CA2Q1E1HCAQLHT5PCATXE11U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4FA"/>
              </a:clrFrom>
              <a:clrTo>
                <a:srgbClr val="FFF4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7380390" y="4365130"/>
            <a:ext cx="1584220" cy="1584220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755470" y="5301260"/>
            <a:ext cx="7090917" cy="923330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54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419840" y="764630"/>
            <a:ext cx="2017284" cy="923330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5400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Цели: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 smtClean="0"/>
              <a:t>19.09.2012</a:t>
            </a:r>
            <a:endParaRPr lang="ru-RU" dirty="0"/>
          </a:p>
        </p:txBody>
      </p:sp>
      <p:pic>
        <p:nvPicPr>
          <p:cNvPr id="10" name="Picture 4" descr="C:\Documents and Settings\All Users\Документы\Мои рисунки\Образцы рисунков\WP6CAOETMLGCAJS66PICAFBVECJCAC3E2LVCAC3MBDYCAHKG0SRCALYZIL5CAJLOHK9CA3F9IM8CAYJZC6MCAM1SU86CA6X75BICAPMCXGWCA31NQV5CAL51XEZCAM3FFV4CA2Q1E1HCAQLHT5PCATXE11U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4FA"/>
              </a:clrFrom>
              <a:clrTo>
                <a:srgbClr val="FFF4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6444260" y="404580"/>
            <a:ext cx="1584220" cy="1584220"/>
          </a:xfrm>
          <a:prstGeom prst="rect">
            <a:avLst/>
          </a:prstGeom>
          <a:noFill/>
        </p:spPr>
      </p:pic>
      <p:pic>
        <p:nvPicPr>
          <p:cNvPr id="11" name="Picture 2" descr="C:\Documents and Settings\All Users\Документы\Мои рисунки\Образцы рисунков\3LCCAL3VWXVCAR01R14CAJKKEKDCA9G7WIFCA9G0LL8CAHXM5S7CAJ4CQ01CAATPEOJCALZBEMYCAB90X5HCA9SGP0JCA3J21JGCA2JOKWVCASJTJ29CAKEGE54CATC0ZUACAR0HD83CAU4RQXFCA3F8E4S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7430" y="0"/>
            <a:ext cx="2706624" cy="1792224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79390" y="2479584"/>
            <a:ext cx="8964610" cy="2677656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Clr>
                <a:schemeClr val="accent2">
                  <a:lumMod val="75000"/>
                </a:schemeClr>
              </a:buClr>
              <a:buFont typeface="Wingdings" pitchFamily="2" charset="2"/>
              <a:buChar char="Ø"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Ввести понятие теоремы и доказательства теоремы;</a:t>
            </a:r>
          </a:p>
          <a:p>
            <a:pPr>
              <a:buClr>
                <a:schemeClr val="accent2">
                  <a:lumMod val="75000"/>
                </a:schemeClr>
              </a:buClr>
              <a:buFont typeface="Wingdings" pitchFamily="2" charset="2"/>
              <a:buChar char="Ø"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Доказать первый признак равенства треугольников;</a:t>
            </a:r>
          </a:p>
          <a:p>
            <a:pPr>
              <a:buClr>
                <a:schemeClr val="accent2">
                  <a:lumMod val="75000"/>
                </a:schemeClr>
              </a:buClr>
              <a:buFont typeface="Wingdings" pitchFamily="2" charset="2"/>
              <a:buChar char="Ø"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Научить решать задачи на применение первого признака равенства треугольников.</a:t>
            </a:r>
          </a:p>
          <a:p>
            <a:pPr>
              <a:buClr>
                <a:schemeClr val="accent2">
                  <a:lumMod val="75000"/>
                </a:schemeClr>
              </a:buClr>
              <a:buFont typeface="Wingdings" pitchFamily="2" charset="2"/>
              <a:buChar char="Ø"/>
            </a:pPr>
            <a:endParaRPr lang="ru-RU" sz="28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2</a:t>
            </a:fld>
            <a:endParaRPr lang="ru-RU" dirty="0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 smtClean="0"/>
              <a:t>19.09.2012</a:t>
            </a: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3</a:t>
            </a:fld>
            <a:endParaRPr lang="ru-RU" dirty="0"/>
          </a:p>
        </p:txBody>
      </p:sp>
      <p:grpSp>
        <p:nvGrpSpPr>
          <p:cNvPr id="24" name="Группа 23"/>
          <p:cNvGrpSpPr/>
          <p:nvPr/>
        </p:nvGrpSpPr>
        <p:grpSpPr>
          <a:xfrm>
            <a:off x="4572000" y="2638649"/>
            <a:ext cx="4308973" cy="3382711"/>
            <a:chOff x="3779890" y="1342469"/>
            <a:chExt cx="4308973" cy="3382711"/>
          </a:xfrm>
        </p:grpSpPr>
        <p:grpSp>
          <p:nvGrpSpPr>
            <p:cNvPr id="6" name="Группа 5"/>
            <p:cNvGrpSpPr/>
            <p:nvPr/>
          </p:nvGrpSpPr>
          <p:grpSpPr>
            <a:xfrm>
              <a:off x="3779890" y="1604897"/>
              <a:ext cx="4176580" cy="2664370"/>
              <a:chOff x="3779890" y="1604897"/>
              <a:chExt cx="4176580" cy="2664370"/>
            </a:xfrm>
          </p:grpSpPr>
          <p:grpSp>
            <p:nvGrpSpPr>
              <p:cNvPr id="7" name="Группа 34"/>
              <p:cNvGrpSpPr/>
              <p:nvPr/>
            </p:nvGrpSpPr>
            <p:grpSpPr>
              <a:xfrm>
                <a:off x="3779890" y="1604897"/>
                <a:ext cx="4176580" cy="2664370"/>
                <a:chOff x="3779890" y="1628750"/>
                <a:chExt cx="4176580" cy="2664370"/>
              </a:xfrm>
            </p:grpSpPr>
            <p:sp>
              <p:nvSpPr>
                <p:cNvPr id="9" name="Равнобедренный треугольник 8"/>
                <p:cNvSpPr/>
                <p:nvPr/>
              </p:nvSpPr>
              <p:spPr>
                <a:xfrm>
                  <a:off x="4067930" y="1628750"/>
                  <a:ext cx="3846510" cy="2592360"/>
                </a:xfrm>
                <a:prstGeom prst="triangle">
                  <a:avLst>
                    <a:gd name="adj" fmla="val 88610"/>
                  </a:avLst>
                </a:prstGeom>
                <a:gradFill>
                  <a:gsLst>
                    <a:gs pos="51000">
                      <a:schemeClr val="accent4">
                        <a:lumMod val="60000"/>
                        <a:lumOff val="40000"/>
                        <a:alpha val="65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  <a:ln w="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dirty="0"/>
                </a:p>
              </p:txBody>
            </p:sp>
            <p:grpSp>
              <p:nvGrpSpPr>
                <p:cNvPr id="11" name="Группа 15"/>
                <p:cNvGrpSpPr/>
                <p:nvPr/>
              </p:nvGrpSpPr>
              <p:grpSpPr>
                <a:xfrm>
                  <a:off x="3779890" y="1652603"/>
                  <a:ext cx="4176580" cy="2640517"/>
                  <a:chOff x="899490" y="2330674"/>
                  <a:chExt cx="4176580" cy="2640517"/>
                </a:xfrm>
              </p:grpSpPr>
              <p:grpSp>
                <p:nvGrpSpPr>
                  <p:cNvPr id="12" name="Группа 5"/>
                  <p:cNvGrpSpPr/>
                  <p:nvPr/>
                </p:nvGrpSpPr>
                <p:grpSpPr>
                  <a:xfrm>
                    <a:off x="899490" y="4149100"/>
                    <a:ext cx="4176580" cy="747266"/>
                    <a:chOff x="611450" y="3630040"/>
                    <a:chExt cx="4176580" cy="747266"/>
                  </a:xfrm>
                </p:grpSpPr>
                <p:sp>
                  <p:nvSpPr>
                    <p:cNvPr id="18" name="Line 41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827481" y="4331963"/>
                      <a:ext cx="3960549" cy="45343"/>
                    </a:xfrm>
                    <a:prstGeom prst="line">
                      <a:avLst/>
                    </a:prstGeom>
                    <a:noFill/>
                    <a:ln w="25400">
                      <a:solidFill>
                        <a:schemeClr val="tx2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19" name="Text Box 36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611450" y="3630040"/>
                      <a:ext cx="184731" cy="584775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>
                      <a:spAutoFit/>
                    </a:bodyPr>
                    <a:lstStyle/>
                    <a:p>
                      <a:endParaRPr lang="ru-RU" sz="32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</p:grpSp>
              <p:grpSp>
                <p:nvGrpSpPr>
                  <p:cNvPr id="13" name="Группа 10"/>
                  <p:cNvGrpSpPr/>
                  <p:nvPr/>
                </p:nvGrpSpPr>
                <p:grpSpPr>
                  <a:xfrm>
                    <a:off x="899490" y="2330674"/>
                    <a:ext cx="3672510" cy="2640517"/>
                    <a:chOff x="611450" y="1781633"/>
                    <a:chExt cx="3672510" cy="2640517"/>
                  </a:xfrm>
                </p:grpSpPr>
                <p:sp>
                  <p:nvSpPr>
                    <p:cNvPr id="14" name="Line 41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827480" y="1781633"/>
                      <a:ext cx="3456480" cy="2595674"/>
                    </a:xfrm>
                    <a:prstGeom prst="line">
                      <a:avLst/>
                    </a:prstGeom>
                    <a:noFill/>
                    <a:ln w="25400">
                      <a:solidFill>
                        <a:schemeClr val="tx2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grpSp>
                  <p:nvGrpSpPr>
                    <p:cNvPr id="15" name="Группа 12"/>
                    <p:cNvGrpSpPr/>
                    <p:nvPr/>
                  </p:nvGrpSpPr>
                  <p:grpSpPr>
                    <a:xfrm>
                      <a:off x="611450" y="3630040"/>
                      <a:ext cx="332570" cy="792110"/>
                      <a:chOff x="1143000" y="1296988"/>
                      <a:chExt cx="332570" cy="792110"/>
                    </a:xfrm>
                  </p:grpSpPr>
                  <p:sp>
                    <p:nvSpPr>
                      <p:cNvPr id="16" name="Text Box 36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1143000" y="1296988"/>
                        <a:ext cx="184731" cy="584775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wrap="none">
                        <a:spAutoFit/>
                      </a:bodyPr>
                      <a:lstStyle/>
                      <a:p>
                        <a:endParaRPr lang="ru-RU" sz="3200" b="1" i="1" dirty="0">
                          <a:latin typeface="Times New Roman" pitchFamily="18" charset="0"/>
                          <a:cs typeface="Times New Roman" pitchFamily="18" charset="0"/>
                        </a:endParaRPr>
                      </a:p>
                    </p:txBody>
                  </p:sp>
                  <p:sp>
                    <p:nvSpPr>
                      <p:cNvPr id="17" name="Oval 1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59030" y="1951476"/>
                        <a:ext cx="116540" cy="137622"/>
                      </a:xfrm>
                      <a:prstGeom prst="ellipse">
                        <a:avLst/>
                      </a:prstGeom>
                      <a:solidFill>
                        <a:srgbClr val="00FFFF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ru-RU" b="1" i="1" dirty="0">
                          <a:latin typeface="Times New Roman" pitchFamily="18" charset="0"/>
                          <a:cs typeface="Times New Roman" pitchFamily="18" charset="0"/>
                        </a:endParaRPr>
                      </a:p>
                    </p:txBody>
                  </p:sp>
                </p:grpSp>
              </p:grpSp>
            </p:grpSp>
          </p:grpSp>
          <p:sp>
            <p:nvSpPr>
              <p:cNvPr id="8" name="Line 41"/>
              <p:cNvSpPr>
                <a:spLocks noChangeShapeType="1"/>
              </p:cNvSpPr>
              <p:nvPr/>
            </p:nvSpPr>
            <p:spPr bwMode="auto">
              <a:xfrm>
                <a:off x="7452400" y="1628750"/>
                <a:ext cx="504070" cy="2520350"/>
              </a:xfrm>
              <a:prstGeom prst="line">
                <a:avLst/>
              </a:prstGeom>
              <a:noFill/>
              <a:ln w="25400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 b="1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20" name="Группа 19"/>
            <p:cNvGrpSpPr/>
            <p:nvPr/>
          </p:nvGrpSpPr>
          <p:grpSpPr>
            <a:xfrm>
              <a:off x="3851900" y="1342469"/>
              <a:ext cx="4236963" cy="3382711"/>
              <a:chOff x="3851900" y="1342469"/>
              <a:chExt cx="4236963" cy="3382711"/>
            </a:xfrm>
          </p:grpSpPr>
          <p:sp>
            <p:nvSpPr>
              <p:cNvPr id="21" name="TextBox 20"/>
              <p:cNvSpPr txBox="1"/>
              <p:nvPr/>
            </p:nvSpPr>
            <p:spPr>
              <a:xfrm>
                <a:off x="7380390" y="1342469"/>
                <a:ext cx="595035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b="1" i="1" dirty="0" smtClean="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M</a:t>
                </a:r>
                <a:endParaRPr lang="ru-RU" sz="3600" b="1" i="1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7596420" y="4005080"/>
                <a:ext cx="492443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b="1" i="1" dirty="0" smtClean="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B</a:t>
                </a:r>
                <a:endParaRPr lang="ru-RU" sz="3600" b="1" i="1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3851900" y="4078849"/>
                <a:ext cx="492443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b="1" i="1" dirty="0" smtClean="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F</a:t>
                </a:r>
                <a:endParaRPr lang="ru-RU" sz="3600" b="1" i="1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grpSp>
        <p:nvGrpSpPr>
          <p:cNvPr id="25" name="Группа 24"/>
          <p:cNvGrpSpPr/>
          <p:nvPr/>
        </p:nvGrpSpPr>
        <p:grpSpPr>
          <a:xfrm>
            <a:off x="323410" y="2638649"/>
            <a:ext cx="4308973" cy="3382711"/>
            <a:chOff x="3779890" y="1342469"/>
            <a:chExt cx="4308973" cy="3382711"/>
          </a:xfrm>
        </p:grpSpPr>
        <p:grpSp>
          <p:nvGrpSpPr>
            <p:cNvPr id="26" name="Группа 5"/>
            <p:cNvGrpSpPr/>
            <p:nvPr/>
          </p:nvGrpSpPr>
          <p:grpSpPr>
            <a:xfrm>
              <a:off x="3779890" y="1604897"/>
              <a:ext cx="4176580" cy="2664370"/>
              <a:chOff x="3779890" y="1604897"/>
              <a:chExt cx="4176580" cy="2664370"/>
            </a:xfrm>
          </p:grpSpPr>
          <p:grpSp>
            <p:nvGrpSpPr>
              <p:cNvPr id="31" name="Группа 34"/>
              <p:cNvGrpSpPr/>
              <p:nvPr/>
            </p:nvGrpSpPr>
            <p:grpSpPr>
              <a:xfrm>
                <a:off x="3779890" y="1604897"/>
                <a:ext cx="4176580" cy="2664370"/>
                <a:chOff x="3779890" y="1628750"/>
                <a:chExt cx="4176580" cy="2664370"/>
              </a:xfrm>
            </p:grpSpPr>
            <p:sp>
              <p:nvSpPr>
                <p:cNvPr id="33" name="Равнобедренный треугольник 32"/>
                <p:cNvSpPr/>
                <p:nvPr/>
              </p:nvSpPr>
              <p:spPr>
                <a:xfrm>
                  <a:off x="4067930" y="1628750"/>
                  <a:ext cx="3846510" cy="2592360"/>
                </a:xfrm>
                <a:prstGeom prst="triangle">
                  <a:avLst>
                    <a:gd name="adj" fmla="val 88610"/>
                  </a:avLst>
                </a:prstGeom>
                <a:gradFill>
                  <a:gsLst>
                    <a:gs pos="51000">
                      <a:schemeClr val="accent4">
                        <a:lumMod val="60000"/>
                        <a:lumOff val="40000"/>
                        <a:alpha val="65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  <a:ln w="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dirty="0"/>
                </a:p>
              </p:txBody>
            </p:sp>
            <p:grpSp>
              <p:nvGrpSpPr>
                <p:cNvPr id="35" name="Группа 15"/>
                <p:cNvGrpSpPr/>
                <p:nvPr/>
              </p:nvGrpSpPr>
              <p:grpSpPr>
                <a:xfrm>
                  <a:off x="3779890" y="1652603"/>
                  <a:ext cx="4176580" cy="2640517"/>
                  <a:chOff x="899490" y="2330674"/>
                  <a:chExt cx="4176580" cy="2640517"/>
                </a:xfrm>
              </p:grpSpPr>
              <p:grpSp>
                <p:nvGrpSpPr>
                  <p:cNvPr id="36" name="Группа 5"/>
                  <p:cNvGrpSpPr/>
                  <p:nvPr/>
                </p:nvGrpSpPr>
                <p:grpSpPr>
                  <a:xfrm>
                    <a:off x="899490" y="4149100"/>
                    <a:ext cx="4176580" cy="747266"/>
                    <a:chOff x="611450" y="3630040"/>
                    <a:chExt cx="4176580" cy="747266"/>
                  </a:xfrm>
                </p:grpSpPr>
                <p:sp>
                  <p:nvSpPr>
                    <p:cNvPr id="42" name="Line 41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827481" y="4331963"/>
                      <a:ext cx="3960549" cy="45343"/>
                    </a:xfrm>
                    <a:prstGeom prst="line">
                      <a:avLst/>
                    </a:prstGeom>
                    <a:noFill/>
                    <a:ln w="25400">
                      <a:solidFill>
                        <a:schemeClr val="tx2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43" name="Text Box 36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611450" y="3630040"/>
                      <a:ext cx="184731" cy="584775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>
                      <a:spAutoFit/>
                    </a:bodyPr>
                    <a:lstStyle/>
                    <a:p>
                      <a:endParaRPr lang="ru-RU" sz="32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</p:grpSp>
              <p:grpSp>
                <p:nvGrpSpPr>
                  <p:cNvPr id="37" name="Группа 10"/>
                  <p:cNvGrpSpPr/>
                  <p:nvPr/>
                </p:nvGrpSpPr>
                <p:grpSpPr>
                  <a:xfrm>
                    <a:off x="899490" y="2330674"/>
                    <a:ext cx="3672510" cy="2640517"/>
                    <a:chOff x="611450" y="1781633"/>
                    <a:chExt cx="3672510" cy="2640517"/>
                  </a:xfrm>
                </p:grpSpPr>
                <p:sp>
                  <p:nvSpPr>
                    <p:cNvPr id="38" name="Line 41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827480" y="1781633"/>
                      <a:ext cx="3456480" cy="2595674"/>
                    </a:xfrm>
                    <a:prstGeom prst="line">
                      <a:avLst/>
                    </a:prstGeom>
                    <a:noFill/>
                    <a:ln w="25400">
                      <a:solidFill>
                        <a:schemeClr val="tx2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grpSp>
                  <p:nvGrpSpPr>
                    <p:cNvPr id="39" name="Группа 12"/>
                    <p:cNvGrpSpPr/>
                    <p:nvPr/>
                  </p:nvGrpSpPr>
                  <p:grpSpPr>
                    <a:xfrm>
                      <a:off x="611450" y="3630040"/>
                      <a:ext cx="332570" cy="792110"/>
                      <a:chOff x="1143000" y="1296988"/>
                      <a:chExt cx="332570" cy="792110"/>
                    </a:xfrm>
                  </p:grpSpPr>
                  <p:sp>
                    <p:nvSpPr>
                      <p:cNvPr id="40" name="Text Box 36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1143000" y="1296988"/>
                        <a:ext cx="184731" cy="584775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wrap="none">
                        <a:spAutoFit/>
                      </a:bodyPr>
                      <a:lstStyle/>
                      <a:p>
                        <a:endParaRPr lang="ru-RU" sz="3200" b="1" i="1" dirty="0">
                          <a:latin typeface="Times New Roman" pitchFamily="18" charset="0"/>
                          <a:cs typeface="Times New Roman" pitchFamily="18" charset="0"/>
                        </a:endParaRPr>
                      </a:p>
                    </p:txBody>
                  </p:sp>
                  <p:sp>
                    <p:nvSpPr>
                      <p:cNvPr id="41" name="Oval 1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59030" y="1951476"/>
                        <a:ext cx="116540" cy="137622"/>
                      </a:xfrm>
                      <a:prstGeom prst="ellipse">
                        <a:avLst/>
                      </a:prstGeom>
                      <a:solidFill>
                        <a:srgbClr val="00FFFF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ru-RU" b="1" i="1" dirty="0">
                          <a:latin typeface="Times New Roman" pitchFamily="18" charset="0"/>
                          <a:cs typeface="Times New Roman" pitchFamily="18" charset="0"/>
                        </a:endParaRPr>
                      </a:p>
                    </p:txBody>
                  </p:sp>
                </p:grpSp>
              </p:grpSp>
            </p:grpSp>
          </p:grpSp>
          <p:sp>
            <p:nvSpPr>
              <p:cNvPr id="32" name="Line 41"/>
              <p:cNvSpPr>
                <a:spLocks noChangeShapeType="1"/>
              </p:cNvSpPr>
              <p:nvPr/>
            </p:nvSpPr>
            <p:spPr bwMode="auto">
              <a:xfrm>
                <a:off x="7452400" y="1628750"/>
                <a:ext cx="504070" cy="2520350"/>
              </a:xfrm>
              <a:prstGeom prst="line">
                <a:avLst/>
              </a:prstGeom>
              <a:noFill/>
              <a:ln w="25400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 b="1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27" name="Группа 19"/>
            <p:cNvGrpSpPr/>
            <p:nvPr/>
          </p:nvGrpSpPr>
          <p:grpSpPr>
            <a:xfrm>
              <a:off x="3851900" y="1342469"/>
              <a:ext cx="4236963" cy="3382711"/>
              <a:chOff x="3851900" y="1342469"/>
              <a:chExt cx="4236963" cy="3382711"/>
            </a:xfrm>
          </p:grpSpPr>
          <p:sp>
            <p:nvSpPr>
              <p:cNvPr id="28" name="TextBox 27"/>
              <p:cNvSpPr txBox="1"/>
              <p:nvPr/>
            </p:nvSpPr>
            <p:spPr>
              <a:xfrm>
                <a:off x="7380390" y="1342469"/>
                <a:ext cx="466794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b="1" i="1" dirty="0" smtClean="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P</a:t>
                </a:r>
                <a:endParaRPr lang="ru-RU" sz="3600" b="1" i="1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7596420" y="4005080"/>
                <a:ext cx="492443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3600" b="1" i="1" dirty="0" smtClean="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С</a:t>
                </a: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3851900" y="4078849"/>
                <a:ext cx="492443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3600" b="1" i="1" dirty="0" smtClean="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А</a:t>
                </a:r>
              </a:p>
            </p:txBody>
          </p:sp>
        </p:grpSp>
      </p:grpSp>
      <p:sp>
        <p:nvSpPr>
          <p:cNvPr id="46" name="Прямоугольник 45"/>
          <p:cNvSpPr/>
          <p:nvPr/>
        </p:nvSpPr>
        <p:spPr>
          <a:xfrm>
            <a:off x="2700142" y="0"/>
            <a:ext cx="3743717" cy="584775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32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Вспомним!</a:t>
            </a:r>
            <a:r>
              <a:rPr lang="en-US" sz="32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Устно.</a:t>
            </a:r>
            <a:endParaRPr lang="ru-RU" sz="32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82" name="Группа 70"/>
          <p:cNvGrpSpPr/>
          <p:nvPr/>
        </p:nvGrpSpPr>
        <p:grpSpPr>
          <a:xfrm>
            <a:off x="251400" y="817490"/>
            <a:ext cx="1891690" cy="1315330"/>
            <a:chOff x="15940" y="260560"/>
            <a:chExt cx="1891690" cy="1315330"/>
          </a:xfrm>
        </p:grpSpPr>
        <p:sp useBgFill="1">
          <p:nvSpPr>
            <p:cNvPr id="93" name="TextBox 92"/>
            <p:cNvSpPr txBox="1"/>
            <p:nvPr/>
          </p:nvSpPr>
          <p:spPr>
            <a:xfrm>
              <a:off x="35370" y="260560"/>
              <a:ext cx="1872260" cy="523220"/>
            </a:xfrm>
            <a:prstGeom prst="rect">
              <a:avLst/>
            </a:prstGeom>
            <a:ln w="57150" cmpd="dbl"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ru-RU" sz="2800" b="1" i="1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Дано:</a:t>
              </a:r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15940" y="1052670"/>
              <a:ext cx="1872260" cy="52322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57150" cmpd="dbl"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ru-RU" sz="2800" b="1" i="1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Найти:</a:t>
              </a:r>
            </a:p>
          </p:txBody>
        </p:sp>
      </p:grpSp>
      <p:sp>
        <p:nvSpPr>
          <p:cNvPr id="95" name="Прямоугольник 94"/>
          <p:cNvSpPr/>
          <p:nvPr/>
        </p:nvSpPr>
        <p:spPr>
          <a:xfrm>
            <a:off x="611450" y="188550"/>
            <a:ext cx="126836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2800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Задача</a:t>
            </a:r>
          </a:p>
        </p:txBody>
      </p:sp>
      <p:sp>
        <p:nvSpPr>
          <p:cNvPr id="96" name="Rectangle 13"/>
          <p:cNvSpPr>
            <a:spLocks noChangeArrowheads="1"/>
          </p:cNvSpPr>
          <p:nvPr/>
        </p:nvSpPr>
        <p:spPr bwMode="auto">
          <a:xfrm>
            <a:off x="2195670" y="548600"/>
            <a:ext cx="694833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lvl="0" indent="-457200" fontAlgn="base">
              <a:spcBef>
                <a:spcPct val="50000"/>
              </a:spcBef>
              <a:spcAft>
                <a:spcPct val="0"/>
              </a:spcAft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  <a:sym typeface="Symbol" pitchFamily="18" charset="2"/>
              </a:rPr>
              <a:t> ∆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А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PC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=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  <a:sym typeface="Symbol" pitchFamily="18" charset="2"/>
              </a:rPr>
              <a:t>∆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FMB, 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  <a:sym typeface="Symbol" pitchFamily="18" charset="2"/>
              </a:rPr>
              <a:t>∠P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  <a:sym typeface="Symbol" pitchFamily="18" charset="2"/>
              </a:rPr>
              <a:t> 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  <a:sym typeface="Symbol" pitchFamily="18" charset="2"/>
              </a:rPr>
              <a:t> = </a:t>
            </a:r>
            <a:r>
              <a:rPr lang="en-US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  <a:sym typeface="Symbol" pitchFamily="18" charset="2"/>
              </a:rPr>
              <a:t>∠M, ∠A = ∠F, FB = 17</a:t>
            </a:r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  <a:sym typeface="Symbol" pitchFamily="18" charset="2"/>
              </a:rPr>
              <a:t>см</a:t>
            </a:r>
            <a:r>
              <a:rPr lang="en-US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  <a:sym typeface="Symbol" pitchFamily="18" charset="2"/>
              </a:rPr>
              <a:t>, PC = 23</a:t>
            </a:r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  <a:sym typeface="Symbol" pitchFamily="18" charset="2"/>
              </a:rPr>
              <a:t> см.</a:t>
            </a:r>
            <a:r>
              <a:rPr lang="en-US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  <a:sym typeface="Symbol" pitchFamily="18" charset="2"/>
              </a:rPr>
              <a:t>  </a:t>
            </a:r>
            <a:endParaRPr kumimoji="0" lang="en-US" sz="2400" b="1" i="1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98" name="Прямоугольник 97"/>
          <p:cNvSpPr/>
          <p:nvPr/>
        </p:nvSpPr>
        <p:spPr>
          <a:xfrm>
            <a:off x="2483710" y="1628750"/>
            <a:ext cx="15459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ru-RU" sz="2400" b="1" i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  <a:sym typeface="Symbol" pitchFamily="18" charset="2"/>
              </a:rPr>
              <a:t>АС и МВ.</a:t>
            </a:r>
            <a:endParaRPr lang="ru-RU" dirty="0"/>
          </a:p>
        </p:txBody>
      </p:sp>
      <p:sp>
        <p:nvSpPr>
          <p:cNvPr id="99" name="Пятно 1 98"/>
          <p:cNvSpPr/>
          <p:nvPr/>
        </p:nvSpPr>
        <p:spPr>
          <a:xfrm>
            <a:off x="6444260" y="1484730"/>
            <a:ext cx="914400" cy="914400"/>
          </a:xfrm>
          <a:prstGeom prst="irregularSeal1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  <a:endParaRPr lang="ru-RU" sz="4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Дуга 48"/>
          <p:cNvSpPr/>
          <p:nvPr/>
        </p:nvSpPr>
        <p:spPr>
          <a:xfrm rot="1607365">
            <a:off x="711674" y="4805945"/>
            <a:ext cx="914400" cy="914400"/>
          </a:xfrm>
          <a:prstGeom prst="arc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0" name="Дуга 49"/>
          <p:cNvSpPr/>
          <p:nvPr/>
        </p:nvSpPr>
        <p:spPr>
          <a:xfrm rot="1607365">
            <a:off x="5043325" y="4810164"/>
            <a:ext cx="914400" cy="914400"/>
          </a:xfrm>
          <a:prstGeom prst="arc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pSp>
        <p:nvGrpSpPr>
          <p:cNvPr id="51" name="Группа 76"/>
          <p:cNvGrpSpPr/>
          <p:nvPr/>
        </p:nvGrpSpPr>
        <p:grpSpPr>
          <a:xfrm rot="16447435" flipH="1">
            <a:off x="2912958" y="2524116"/>
            <a:ext cx="1354396" cy="1543410"/>
            <a:chOff x="233895" y="980660"/>
            <a:chExt cx="1354396" cy="1543410"/>
          </a:xfrm>
        </p:grpSpPr>
        <p:sp>
          <p:nvSpPr>
            <p:cNvPr id="52" name="TextBox 51"/>
            <p:cNvSpPr txBox="1"/>
            <p:nvPr/>
          </p:nvSpPr>
          <p:spPr>
            <a:xfrm>
              <a:off x="1403560" y="980660"/>
              <a:ext cx="18473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ru-RU" sz="2000" b="1" i="1" dirty="0" smtClean="0"/>
            </a:p>
          </p:txBody>
        </p:sp>
        <p:sp>
          <p:nvSpPr>
            <p:cNvPr id="53" name="Дуга 52"/>
            <p:cNvSpPr/>
            <p:nvPr/>
          </p:nvSpPr>
          <p:spPr>
            <a:xfrm rot="1912568">
              <a:off x="233895" y="1569714"/>
              <a:ext cx="914400" cy="914400"/>
            </a:xfrm>
            <a:prstGeom prst="arc">
              <a:avLst/>
            </a:prstGeom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4" name="Дуга 53"/>
            <p:cNvSpPr/>
            <p:nvPr/>
          </p:nvSpPr>
          <p:spPr>
            <a:xfrm rot="1607365">
              <a:off x="291935" y="1617008"/>
              <a:ext cx="802976" cy="907062"/>
            </a:xfrm>
            <a:prstGeom prst="arc">
              <a:avLst/>
            </a:prstGeom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55" name="Группа 76"/>
          <p:cNvGrpSpPr/>
          <p:nvPr/>
        </p:nvGrpSpPr>
        <p:grpSpPr>
          <a:xfrm rot="16447435" flipH="1">
            <a:off x="7161549" y="2565645"/>
            <a:ext cx="1354396" cy="1543410"/>
            <a:chOff x="233895" y="980660"/>
            <a:chExt cx="1354396" cy="1543410"/>
          </a:xfrm>
        </p:grpSpPr>
        <p:sp>
          <p:nvSpPr>
            <p:cNvPr id="56" name="TextBox 55"/>
            <p:cNvSpPr txBox="1"/>
            <p:nvPr/>
          </p:nvSpPr>
          <p:spPr>
            <a:xfrm>
              <a:off x="1403560" y="980660"/>
              <a:ext cx="18473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ru-RU" sz="2000" b="1" i="1" dirty="0" smtClean="0"/>
            </a:p>
          </p:txBody>
        </p:sp>
        <p:sp>
          <p:nvSpPr>
            <p:cNvPr id="57" name="Дуга 56"/>
            <p:cNvSpPr/>
            <p:nvPr/>
          </p:nvSpPr>
          <p:spPr>
            <a:xfrm rot="1912568">
              <a:off x="233895" y="1569714"/>
              <a:ext cx="914400" cy="914400"/>
            </a:xfrm>
            <a:prstGeom prst="arc">
              <a:avLst/>
            </a:prstGeom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8" name="Дуга 57"/>
            <p:cNvSpPr/>
            <p:nvPr/>
          </p:nvSpPr>
          <p:spPr>
            <a:xfrm rot="1607365">
              <a:off x="291935" y="1617008"/>
              <a:ext cx="802976" cy="907062"/>
            </a:xfrm>
            <a:prstGeom prst="arc">
              <a:avLst/>
            </a:prstGeom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59" name="Прямоугольник 58"/>
          <p:cNvSpPr/>
          <p:nvPr/>
        </p:nvSpPr>
        <p:spPr>
          <a:xfrm rot="4605510">
            <a:off x="4068683" y="3845301"/>
            <a:ext cx="8499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  <a:sym typeface="Symbol" pitchFamily="18" charset="2"/>
              </a:rPr>
              <a:t>23</a:t>
            </a:r>
            <a:r>
              <a:rPr lang="ru-RU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  <a:sym typeface="Symbol" pitchFamily="18" charset="2"/>
              </a:rPr>
              <a:t> см.</a:t>
            </a:r>
            <a:r>
              <a:rPr lang="en-US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  <a:sym typeface="Symbol" pitchFamily="18" charset="2"/>
              </a:rPr>
              <a:t> </a:t>
            </a:r>
            <a:endParaRPr lang="ru-RU" dirty="0"/>
          </a:p>
        </p:txBody>
      </p:sp>
      <p:sp>
        <p:nvSpPr>
          <p:cNvPr id="60" name="Прямоугольник 59"/>
          <p:cNvSpPr/>
          <p:nvPr/>
        </p:nvSpPr>
        <p:spPr>
          <a:xfrm>
            <a:off x="6732300" y="5445280"/>
            <a:ext cx="6767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  <a:sym typeface="Symbol" pitchFamily="18" charset="2"/>
              </a:rPr>
              <a:t>17</a:t>
            </a:r>
            <a:r>
              <a:rPr lang="ru-RU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  <a:sym typeface="Symbol" pitchFamily="18" charset="2"/>
              </a:rPr>
              <a:t>см</a:t>
            </a:r>
            <a:endParaRPr lang="ru-RU" dirty="0"/>
          </a:p>
        </p:txBody>
      </p:sp>
      <p:sp>
        <p:nvSpPr>
          <p:cNvPr id="61" name="TextBox 60"/>
          <p:cNvSpPr txBox="1"/>
          <p:nvPr/>
        </p:nvSpPr>
        <p:spPr>
          <a:xfrm>
            <a:off x="2627730" y="5445280"/>
            <a:ext cx="3513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8532550" y="3861060"/>
            <a:ext cx="3513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50" grpId="0" animBg="1"/>
      <p:bldP spid="59" grpId="0"/>
      <p:bldP spid="60" grpId="0"/>
      <p:bldP spid="61" grpId="0"/>
      <p:bldP spid="6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 smtClean="0"/>
              <a:t>19.09.2012</a:t>
            </a: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4</a:t>
            </a:fld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700142" y="0"/>
            <a:ext cx="3743717" cy="584775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32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Вспомним!</a:t>
            </a:r>
            <a:r>
              <a:rPr lang="en-US" sz="32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Устно.</a:t>
            </a:r>
            <a:endParaRPr lang="ru-RU" sz="32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11450" y="116540"/>
            <a:ext cx="126836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2800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Задача</a:t>
            </a:r>
          </a:p>
        </p:txBody>
      </p:sp>
      <p:grpSp>
        <p:nvGrpSpPr>
          <p:cNvPr id="9" name="Группа 70"/>
          <p:cNvGrpSpPr/>
          <p:nvPr/>
        </p:nvGrpSpPr>
        <p:grpSpPr>
          <a:xfrm>
            <a:off x="251400" y="620610"/>
            <a:ext cx="1891690" cy="1315330"/>
            <a:chOff x="15940" y="260560"/>
            <a:chExt cx="1891690" cy="1315330"/>
          </a:xfrm>
        </p:grpSpPr>
        <p:sp useBgFill="1">
          <p:nvSpPr>
            <p:cNvPr id="10" name="TextBox 9"/>
            <p:cNvSpPr txBox="1"/>
            <p:nvPr/>
          </p:nvSpPr>
          <p:spPr>
            <a:xfrm>
              <a:off x="35370" y="260560"/>
              <a:ext cx="1872260" cy="523220"/>
            </a:xfrm>
            <a:prstGeom prst="rect">
              <a:avLst/>
            </a:prstGeom>
            <a:ln w="57150" cmpd="dbl"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ru-RU" sz="2800" b="1" i="1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Дано: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5940" y="1052670"/>
              <a:ext cx="1872260" cy="52322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57150" cmpd="dbl"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ru-RU" sz="2800" b="1" i="1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Найти:</a:t>
              </a:r>
            </a:p>
          </p:txBody>
        </p:sp>
      </p:grpSp>
      <p:sp>
        <p:nvSpPr>
          <p:cNvPr id="12" name="Rectangle 13"/>
          <p:cNvSpPr>
            <a:spLocks noChangeArrowheads="1"/>
          </p:cNvSpPr>
          <p:nvPr/>
        </p:nvSpPr>
        <p:spPr bwMode="auto">
          <a:xfrm>
            <a:off x="2195670" y="733266"/>
            <a:ext cx="694833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lvl="0" indent="-457200" fontAlgn="base">
              <a:spcBef>
                <a:spcPct val="50000"/>
              </a:spcBef>
              <a:spcAft>
                <a:spcPct val="0"/>
              </a:spcAft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  <a:sym typeface="Symbol" pitchFamily="18" charset="2"/>
              </a:rPr>
              <a:t> ∆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АВ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C </a:t>
            </a:r>
            <a:r>
              <a:rPr lang="en-US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=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  <a:sym typeface="Symbol" pitchFamily="18" charset="2"/>
              </a:rPr>
              <a:t>∆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ADC, 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  <a:sym typeface="Symbol" pitchFamily="18" charset="2"/>
              </a:rPr>
              <a:t>∠ABC = </a:t>
            </a:r>
            <a:r>
              <a:rPr lang="en-US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  <a:sym typeface="Symbol" pitchFamily="18" charset="2"/>
              </a:rPr>
              <a:t>70</a:t>
            </a:r>
            <a:r>
              <a:rPr lang="en-US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Arial Unicode MS"/>
                <a:cs typeface="Times New Roman"/>
                <a:sym typeface="Symbol" pitchFamily="18" charset="2"/>
              </a:rPr>
              <a:t>°</a:t>
            </a:r>
            <a:r>
              <a:rPr lang="en-US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  <a:sym typeface="Symbol" pitchFamily="18" charset="2"/>
              </a:rPr>
              <a:t>, AB = 10</a:t>
            </a:r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  <a:sym typeface="Symbol" pitchFamily="18" charset="2"/>
              </a:rPr>
              <a:t>см</a:t>
            </a:r>
            <a:r>
              <a:rPr lang="en-US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  <a:sym typeface="Symbol" pitchFamily="18" charset="2"/>
              </a:rPr>
              <a:t>.</a:t>
            </a:r>
            <a:endParaRPr kumimoji="0" lang="en-US" sz="2400" b="1" i="1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13" name="Пятно 1 12"/>
          <p:cNvSpPr/>
          <p:nvPr/>
        </p:nvSpPr>
        <p:spPr>
          <a:xfrm>
            <a:off x="6444260" y="1484730"/>
            <a:ext cx="914400" cy="914400"/>
          </a:xfrm>
          <a:prstGeom prst="irregularSeal1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endParaRPr lang="ru-RU" sz="4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195670" y="1412720"/>
            <a:ext cx="18099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400" b="1" i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  <a:sym typeface="Symbol" pitchFamily="18" charset="2"/>
              </a:rPr>
              <a:t>∠MDC, AD.</a:t>
            </a:r>
            <a:endParaRPr lang="ru-RU" dirty="0"/>
          </a:p>
        </p:txBody>
      </p:sp>
      <p:sp>
        <p:nvSpPr>
          <p:cNvPr id="15" name="Прямоугольный треугольник 14"/>
          <p:cNvSpPr/>
          <p:nvPr/>
        </p:nvSpPr>
        <p:spPr>
          <a:xfrm rot="19847566">
            <a:off x="2497598" y="2931219"/>
            <a:ext cx="3774057" cy="1925665"/>
          </a:xfrm>
          <a:prstGeom prst="rtTriangle">
            <a:avLst/>
          </a:prstGeom>
          <a:gradFill>
            <a:gsLst>
              <a:gs pos="0">
                <a:srgbClr val="FFFF00">
                  <a:alpha val="78000"/>
                </a:srgb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rgbClr val="FFFF00"/>
              </a:gs>
            </a:gsLst>
            <a:lin ang="5400000" scaled="0"/>
          </a:gradFill>
          <a:ln w="254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1763610" y="3717040"/>
            <a:ext cx="4924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627730" y="5373270"/>
            <a:ext cx="5180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</a:t>
            </a:r>
            <a:endParaRPr lang="ru-RU" sz="3600" b="1" i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516270" y="3501010"/>
            <a:ext cx="4924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</a:t>
            </a:r>
            <a:endParaRPr lang="ru-RU" sz="3600" b="1" i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783377" y="1685520"/>
            <a:ext cx="4924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</a:t>
            </a:r>
            <a:endParaRPr lang="ru-RU" sz="3600" b="1" i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ый треугольник 19"/>
          <p:cNvSpPr/>
          <p:nvPr/>
        </p:nvSpPr>
        <p:spPr>
          <a:xfrm rot="1476979" flipV="1">
            <a:off x="2498375" y="2929608"/>
            <a:ext cx="3774057" cy="1925665"/>
          </a:xfrm>
          <a:prstGeom prst="rtTriangle">
            <a:avLst/>
          </a:prstGeom>
          <a:gradFill>
            <a:gsLst>
              <a:gs pos="0">
                <a:srgbClr val="FFFF00">
                  <a:alpha val="78000"/>
                </a:srgb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rgbClr val="FFFF00"/>
              </a:gs>
            </a:gsLst>
            <a:lin ang="5400000" scaled="0"/>
          </a:gradFill>
          <a:ln w="254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2987780" y="6211669"/>
            <a:ext cx="5950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</a:t>
            </a:r>
            <a:endParaRPr lang="ru-RU" sz="3600" b="1" i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>
            <a:off x="3203810" y="5661310"/>
            <a:ext cx="504070" cy="936130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5" name="Группа 24"/>
          <p:cNvGrpSpPr/>
          <p:nvPr/>
        </p:nvGrpSpPr>
        <p:grpSpPr>
          <a:xfrm>
            <a:off x="3203810" y="5030897"/>
            <a:ext cx="1152160" cy="916940"/>
            <a:chOff x="6948330" y="4899440"/>
            <a:chExt cx="1152160" cy="916940"/>
          </a:xfrm>
        </p:grpSpPr>
        <p:sp>
          <p:nvSpPr>
            <p:cNvPr id="22" name="Полилиния 21"/>
            <p:cNvSpPr/>
            <p:nvPr/>
          </p:nvSpPr>
          <p:spPr>
            <a:xfrm>
              <a:off x="6948330" y="5013220"/>
              <a:ext cx="944293" cy="765814"/>
            </a:xfrm>
            <a:custGeom>
              <a:avLst/>
              <a:gdLst>
                <a:gd name="connsiteX0" fmla="*/ 457200 w 3246120"/>
                <a:gd name="connsiteY0" fmla="*/ 2682240 h 2682240"/>
                <a:gd name="connsiteX1" fmla="*/ 0 w 3246120"/>
                <a:gd name="connsiteY1" fmla="*/ 1813560 h 2682240"/>
                <a:gd name="connsiteX2" fmla="*/ 3246120 w 3246120"/>
                <a:gd name="connsiteY2" fmla="*/ 0 h 2682240"/>
                <a:gd name="connsiteX3" fmla="*/ 457200 w 3246120"/>
                <a:gd name="connsiteY3" fmla="*/ 2682240 h 26822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246120" h="2682240">
                  <a:moveTo>
                    <a:pt x="457200" y="2682240"/>
                  </a:moveTo>
                  <a:lnTo>
                    <a:pt x="0" y="1813560"/>
                  </a:lnTo>
                  <a:lnTo>
                    <a:pt x="3246120" y="0"/>
                  </a:lnTo>
                  <a:lnTo>
                    <a:pt x="457200" y="2682240"/>
                  </a:lnTo>
                  <a:close/>
                </a:path>
              </a:pathLst>
            </a:custGeom>
            <a:solidFill>
              <a:srgbClr val="92D050">
                <a:alpha val="4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олилиния 23"/>
            <p:cNvSpPr/>
            <p:nvPr/>
          </p:nvSpPr>
          <p:spPr>
            <a:xfrm>
              <a:off x="7038770" y="4899440"/>
              <a:ext cx="1061720" cy="916940"/>
            </a:xfrm>
            <a:custGeom>
              <a:avLst/>
              <a:gdLst>
                <a:gd name="connsiteX0" fmla="*/ 60960 w 1061720"/>
                <a:gd name="connsiteY0" fmla="*/ 817880 h 916940"/>
                <a:gd name="connsiteX1" fmla="*/ 579120 w 1061720"/>
                <a:gd name="connsiteY1" fmla="*/ 665480 h 916940"/>
                <a:gd name="connsiteX2" fmla="*/ 624840 w 1061720"/>
                <a:gd name="connsiteY2" fmla="*/ 421640 h 916940"/>
                <a:gd name="connsiteX3" fmla="*/ 792480 w 1061720"/>
                <a:gd name="connsiteY3" fmla="*/ 360680 h 916940"/>
                <a:gd name="connsiteX4" fmla="*/ 944880 w 1061720"/>
                <a:gd name="connsiteY4" fmla="*/ 71120 h 916940"/>
                <a:gd name="connsiteX5" fmla="*/ 60960 w 1061720"/>
                <a:gd name="connsiteY5" fmla="*/ 817880 h 916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61720" h="916940">
                  <a:moveTo>
                    <a:pt x="60960" y="817880"/>
                  </a:moveTo>
                  <a:cubicBezTo>
                    <a:pt x="0" y="916940"/>
                    <a:pt x="485140" y="731520"/>
                    <a:pt x="579120" y="665480"/>
                  </a:cubicBezTo>
                  <a:cubicBezTo>
                    <a:pt x="673100" y="599440"/>
                    <a:pt x="589280" y="472440"/>
                    <a:pt x="624840" y="421640"/>
                  </a:cubicBezTo>
                  <a:cubicBezTo>
                    <a:pt x="660400" y="370840"/>
                    <a:pt x="739140" y="419100"/>
                    <a:pt x="792480" y="360680"/>
                  </a:cubicBezTo>
                  <a:cubicBezTo>
                    <a:pt x="845820" y="302260"/>
                    <a:pt x="1061720" y="0"/>
                    <a:pt x="944880" y="71120"/>
                  </a:cubicBezTo>
                  <a:cubicBezTo>
                    <a:pt x="828040" y="142240"/>
                    <a:pt x="121920" y="718820"/>
                    <a:pt x="60960" y="817880"/>
                  </a:cubicBezTo>
                  <a:close/>
                </a:path>
              </a:pathLst>
            </a:custGeom>
            <a:solidFill>
              <a:srgbClr val="92D050">
                <a:alpha val="4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3491850" y="5517290"/>
            <a:ext cx="3513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</p:txBody>
      </p:sp>
      <p:cxnSp>
        <p:nvCxnSpPr>
          <p:cNvPr id="28" name="Прямая соединительная линия 27"/>
          <p:cNvCxnSpPr>
            <a:endCxn id="15" idx="2"/>
          </p:cNvCxnSpPr>
          <p:nvPr/>
        </p:nvCxnSpPr>
        <p:spPr>
          <a:xfrm>
            <a:off x="2259729" y="3980065"/>
            <a:ext cx="947618" cy="167521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2411700" y="4653170"/>
            <a:ext cx="3513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</p:txBody>
      </p:sp>
      <p:sp>
        <p:nvSpPr>
          <p:cNvPr id="33" name="Прямоугольник 32"/>
          <p:cNvSpPr/>
          <p:nvPr/>
        </p:nvSpPr>
        <p:spPr>
          <a:xfrm rot="17695163">
            <a:off x="2195670" y="2636890"/>
            <a:ext cx="7344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lvl="0" indent="-457200" fontAlgn="base">
              <a:spcBef>
                <a:spcPct val="50000"/>
              </a:spcBef>
              <a:spcAft>
                <a:spcPct val="0"/>
              </a:spcAft>
            </a:pPr>
            <a:r>
              <a:rPr lang="en-US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  <a:sym typeface="Symbol" pitchFamily="18" charset="2"/>
              </a:rPr>
              <a:t>10</a:t>
            </a:r>
            <a:r>
              <a:rPr lang="ru-RU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  <a:sym typeface="Symbol" pitchFamily="18" charset="2"/>
              </a:rPr>
              <a:t>см</a:t>
            </a:r>
            <a:r>
              <a:rPr lang="en-US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  <a:sym typeface="Symbol" pitchFamily="18" charset="2"/>
              </a:rPr>
              <a:t>.</a:t>
            </a:r>
            <a:endParaRPr lang="en-US" b="1" i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2968137" y="2348850"/>
            <a:ext cx="5084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  <a:sym typeface="Symbol" pitchFamily="18" charset="2"/>
              </a:rPr>
              <a:t>70</a:t>
            </a:r>
            <a:r>
              <a:rPr lang="en-US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Arial Unicode MS"/>
                <a:cs typeface="Times New Roman"/>
                <a:sym typeface="Symbol" pitchFamily="18" charset="2"/>
              </a:rPr>
              <a:t>°</a:t>
            </a:r>
            <a:endParaRPr lang="ru-RU" dirty="0"/>
          </a:p>
        </p:txBody>
      </p:sp>
      <p:sp>
        <p:nvSpPr>
          <p:cNvPr id="35" name="Дуга 34"/>
          <p:cNvSpPr/>
          <p:nvPr/>
        </p:nvSpPr>
        <p:spPr>
          <a:xfrm rot="7470046">
            <a:off x="2734273" y="1735294"/>
            <a:ext cx="914400" cy="914400"/>
          </a:xfrm>
          <a:prstGeom prst="arc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32" grpId="0"/>
      <p:bldP spid="3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 smtClean="0"/>
              <a:t>19.09.2012</a:t>
            </a: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5</a:t>
            </a:fld>
            <a:endParaRPr lang="ru-RU" dirty="0"/>
          </a:p>
        </p:txBody>
      </p:sp>
      <p:grpSp>
        <p:nvGrpSpPr>
          <p:cNvPr id="5" name="Группа 4"/>
          <p:cNvGrpSpPr/>
          <p:nvPr/>
        </p:nvGrpSpPr>
        <p:grpSpPr>
          <a:xfrm>
            <a:off x="2123660" y="2420860"/>
            <a:ext cx="4308973" cy="4104570"/>
            <a:chOff x="3779890" y="622369"/>
            <a:chExt cx="4308973" cy="4104570"/>
          </a:xfrm>
        </p:grpSpPr>
        <p:grpSp>
          <p:nvGrpSpPr>
            <p:cNvPr id="6" name="Группа 5"/>
            <p:cNvGrpSpPr/>
            <p:nvPr/>
          </p:nvGrpSpPr>
          <p:grpSpPr>
            <a:xfrm>
              <a:off x="3779890" y="1054429"/>
              <a:ext cx="4176580" cy="3214838"/>
              <a:chOff x="3779890" y="1054429"/>
              <a:chExt cx="4176580" cy="3214838"/>
            </a:xfrm>
          </p:grpSpPr>
          <p:grpSp>
            <p:nvGrpSpPr>
              <p:cNvPr id="14" name="Группа 15"/>
              <p:cNvGrpSpPr/>
              <p:nvPr/>
            </p:nvGrpSpPr>
            <p:grpSpPr>
              <a:xfrm>
                <a:off x="3779890" y="1054429"/>
                <a:ext cx="4176580" cy="3214838"/>
                <a:chOff x="899490" y="1756353"/>
                <a:chExt cx="4176580" cy="3214838"/>
              </a:xfrm>
            </p:grpSpPr>
            <p:grpSp>
              <p:nvGrpSpPr>
                <p:cNvPr id="15" name="Группа 5"/>
                <p:cNvGrpSpPr/>
                <p:nvPr/>
              </p:nvGrpSpPr>
              <p:grpSpPr>
                <a:xfrm>
                  <a:off x="899490" y="4149100"/>
                  <a:ext cx="4176580" cy="747266"/>
                  <a:chOff x="611450" y="3630040"/>
                  <a:chExt cx="4176580" cy="747266"/>
                </a:xfrm>
              </p:grpSpPr>
              <p:sp>
                <p:nvSpPr>
                  <p:cNvPr id="21" name="Line 4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827481" y="4331963"/>
                    <a:ext cx="3960549" cy="45343"/>
                  </a:xfrm>
                  <a:prstGeom prst="line">
                    <a:avLst/>
                  </a:prstGeom>
                  <a:noFill/>
                  <a:ln w="25400">
                    <a:solidFill>
                      <a:schemeClr val="tx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 b="1" i="1" dirty="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22" name="Text Box 3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11450" y="3630040"/>
                    <a:ext cx="184731" cy="584775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endParaRPr lang="ru-RU" sz="3200" b="1" i="1" dirty="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</p:grpSp>
            <p:grpSp>
              <p:nvGrpSpPr>
                <p:cNvPr id="16" name="Группа 10"/>
                <p:cNvGrpSpPr/>
                <p:nvPr/>
              </p:nvGrpSpPr>
              <p:grpSpPr>
                <a:xfrm>
                  <a:off x="899490" y="1756353"/>
                  <a:ext cx="2232310" cy="3214838"/>
                  <a:chOff x="611450" y="1207312"/>
                  <a:chExt cx="2232310" cy="3214838"/>
                </a:xfrm>
              </p:grpSpPr>
              <p:sp>
                <p:nvSpPr>
                  <p:cNvPr id="17" name="Line 4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827480" y="1207312"/>
                    <a:ext cx="2016280" cy="3169994"/>
                  </a:xfrm>
                  <a:prstGeom prst="line">
                    <a:avLst/>
                  </a:prstGeom>
                  <a:noFill/>
                  <a:ln w="25400">
                    <a:solidFill>
                      <a:schemeClr val="tx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 b="1" i="1" dirty="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grpSp>
                <p:nvGrpSpPr>
                  <p:cNvPr id="18" name="Группа 12"/>
                  <p:cNvGrpSpPr/>
                  <p:nvPr/>
                </p:nvGrpSpPr>
                <p:grpSpPr>
                  <a:xfrm>
                    <a:off x="611450" y="3630040"/>
                    <a:ext cx="332570" cy="792110"/>
                    <a:chOff x="1143000" y="1296988"/>
                    <a:chExt cx="332570" cy="792110"/>
                  </a:xfrm>
                </p:grpSpPr>
                <p:sp>
                  <p:nvSpPr>
                    <p:cNvPr id="19" name="Text Box 36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143000" y="1296988"/>
                      <a:ext cx="184731" cy="584775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>
                      <a:spAutoFit/>
                    </a:bodyPr>
                    <a:lstStyle/>
                    <a:p>
                      <a:endParaRPr lang="ru-RU" sz="32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20" name="Oval 1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59030" y="1951476"/>
                      <a:ext cx="116540" cy="137622"/>
                    </a:xfrm>
                    <a:prstGeom prst="ellipse">
                      <a:avLst/>
                    </a:prstGeom>
                    <a:solidFill>
                      <a:srgbClr val="00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</p:grpSp>
            </p:grpSp>
          </p:grpSp>
          <p:sp>
            <p:nvSpPr>
              <p:cNvPr id="12" name="Line 41"/>
              <p:cNvSpPr>
                <a:spLocks noChangeShapeType="1"/>
              </p:cNvSpPr>
              <p:nvPr/>
            </p:nvSpPr>
            <p:spPr bwMode="auto">
              <a:xfrm>
                <a:off x="6012200" y="1054429"/>
                <a:ext cx="1944270" cy="3094671"/>
              </a:xfrm>
              <a:prstGeom prst="line">
                <a:avLst/>
              </a:prstGeom>
              <a:noFill/>
              <a:ln w="25400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 b="1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7" name="Группа 19"/>
            <p:cNvGrpSpPr/>
            <p:nvPr/>
          </p:nvGrpSpPr>
          <p:grpSpPr>
            <a:xfrm>
              <a:off x="3851900" y="622369"/>
              <a:ext cx="4236963" cy="4104570"/>
              <a:chOff x="3851900" y="622369"/>
              <a:chExt cx="4236963" cy="4104570"/>
            </a:xfrm>
          </p:grpSpPr>
          <p:sp>
            <p:nvSpPr>
              <p:cNvPr id="8" name="TextBox 7"/>
              <p:cNvSpPr txBox="1"/>
              <p:nvPr/>
            </p:nvSpPr>
            <p:spPr>
              <a:xfrm>
                <a:off x="5940190" y="622369"/>
                <a:ext cx="518091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b="1" i="1" dirty="0" smtClean="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D</a:t>
                </a:r>
                <a:endParaRPr lang="ru-RU" sz="3600" b="1" i="1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7596420" y="4080608"/>
                <a:ext cx="492443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3600" b="1" i="1" dirty="0" smtClean="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С</a:t>
                </a: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3851900" y="4078849"/>
                <a:ext cx="492443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3600" b="1" i="1" dirty="0" smtClean="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А</a:t>
                </a:r>
              </a:p>
            </p:txBody>
          </p:sp>
        </p:grpSp>
      </p:grpSp>
      <p:sp>
        <p:nvSpPr>
          <p:cNvPr id="23" name="Прямоугольник 22"/>
          <p:cNvSpPr/>
          <p:nvPr/>
        </p:nvSpPr>
        <p:spPr>
          <a:xfrm>
            <a:off x="611450" y="0"/>
            <a:ext cx="126836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2800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Задача</a:t>
            </a:r>
          </a:p>
        </p:txBody>
      </p:sp>
      <p:grpSp>
        <p:nvGrpSpPr>
          <p:cNvPr id="25" name="Группа 24"/>
          <p:cNvGrpSpPr/>
          <p:nvPr/>
        </p:nvGrpSpPr>
        <p:grpSpPr>
          <a:xfrm>
            <a:off x="251400" y="764630"/>
            <a:ext cx="1891690" cy="1315330"/>
            <a:chOff x="15940" y="260560"/>
            <a:chExt cx="1891690" cy="1315330"/>
          </a:xfrm>
        </p:grpSpPr>
        <p:sp useBgFill="1">
          <p:nvSpPr>
            <p:cNvPr id="26" name="TextBox 25"/>
            <p:cNvSpPr txBox="1"/>
            <p:nvPr/>
          </p:nvSpPr>
          <p:spPr>
            <a:xfrm>
              <a:off x="35370" y="260560"/>
              <a:ext cx="1872260" cy="523220"/>
            </a:xfrm>
            <a:prstGeom prst="rect">
              <a:avLst/>
            </a:prstGeom>
            <a:ln w="57150" cmpd="dbl"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ru-RU" sz="2800" b="1" i="1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Дано: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5940" y="1052670"/>
              <a:ext cx="1872260" cy="52322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57150" cmpd="dbl"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ru-RU" sz="2800" b="1" i="1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Найти:</a:t>
              </a:r>
            </a:p>
          </p:txBody>
        </p:sp>
      </p:grpSp>
      <p:sp>
        <p:nvSpPr>
          <p:cNvPr id="28" name="Rectangle 13"/>
          <p:cNvSpPr>
            <a:spLocks noChangeArrowheads="1"/>
          </p:cNvSpPr>
          <p:nvPr/>
        </p:nvSpPr>
        <p:spPr bwMode="auto">
          <a:xfrm>
            <a:off x="2267680" y="541077"/>
            <a:ext cx="367251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АВ = АС = ВС, А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D = DC,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endParaRPr kumimoji="0" lang="en-US" sz="2400" b="1" i="1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tabLst/>
            </a:pPr>
            <a:r>
              <a:rPr lang="en-US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P</a:t>
            </a:r>
            <a:r>
              <a:rPr lang="en-US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  <a:sym typeface="Symbol" pitchFamily="18" charset="2"/>
              </a:rPr>
              <a:t>₁ =  36 </a:t>
            </a:r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  <a:sym typeface="Symbol" pitchFamily="18" charset="2"/>
              </a:rPr>
              <a:t>см, </a:t>
            </a:r>
            <a:r>
              <a:rPr lang="en-US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  <a:sym typeface="Symbol" pitchFamily="18" charset="2"/>
              </a:rPr>
              <a:t>P₂</a:t>
            </a:r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  <a:sym typeface="Symbol" pitchFamily="18" charset="2"/>
              </a:rPr>
              <a:t> = 40 см. </a:t>
            </a:r>
            <a:endParaRPr kumimoji="0" lang="en-US" sz="2400" b="1" i="1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29" name="Rectangle 13"/>
          <p:cNvSpPr>
            <a:spLocks noChangeArrowheads="1"/>
          </p:cNvSpPr>
          <p:nvPr/>
        </p:nvSpPr>
        <p:spPr bwMode="auto">
          <a:xfrm>
            <a:off x="2051650" y="1628750"/>
            <a:ext cx="388854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tabLst/>
            </a:pPr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с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тороны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/>
                <a:ea typeface="Arial Unicode MS"/>
                <a:cs typeface="Arial Unicode MS"/>
                <a:sym typeface="Symbol" pitchFamily="18" charset="2"/>
              </a:rPr>
              <a:t>∆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АВС и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/>
                <a:ea typeface="Arial Unicode MS"/>
                <a:cs typeface="Arial Unicode MS"/>
                <a:sym typeface="Symbol" pitchFamily="18" charset="2"/>
              </a:rPr>
              <a:t>∆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А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D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С.</a:t>
            </a:r>
            <a:endParaRPr kumimoji="0" lang="en-US" sz="2400" b="1" i="1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grpSp>
        <p:nvGrpSpPr>
          <p:cNvPr id="30" name="Группа 29"/>
          <p:cNvGrpSpPr/>
          <p:nvPr/>
        </p:nvGrpSpPr>
        <p:grpSpPr>
          <a:xfrm>
            <a:off x="2123660" y="3284980"/>
            <a:ext cx="4176580" cy="2782874"/>
            <a:chOff x="3779890" y="1486393"/>
            <a:chExt cx="4176580" cy="2782874"/>
          </a:xfrm>
        </p:grpSpPr>
        <p:grpSp>
          <p:nvGrpSpPr>
            <p:cNvPr id="31" name="Группа 5"/>
            <p:cNvGrpSpPr/>
            <p:nvPr/>
          </p:nvGrpSpPr>
          <p:grpSpPr>
            <a:xfrm>
              <a:off x="3779890" y="1990462"/>
              <a:ext cx="4176580" cy="2278805"/>
              <a:chOff x="3779890" y="1990462"/>
              <a:chExt cx="4176580" cy="2278805"/>
            </a:xfrm>
          </p:grpSpPr>
          <p:grpSp>
            <p:nvGrpSpPr>
              <p:cNvPr id="39" name="Группа 15"/>
              <p:cNvGrpSpPr/>
              <p:nvPr/>
            </p:nvGrpSpPr>
            <p:grpSpPr>
              <a:xfrm>
                <a:off x="3779890" y="1990462"/>
                <a:ext cx="4176580" cy="2278805"/>
                <a:chOff x="899490" y="2692386"/>
                <a:chExt cx="4176580" cy="2278805"/>
              </a:xfrm>
            </p:grpSpPr>
            <p:grpSp>
              <p:nvGrpSpPr>
                <p:cNvPr id="40" name="Группа 5"/>
                <p:cNvGrpSpPr/>
                <p:nvPr/>
              </p:nvGrpSpPr>
              <p:grpSpPr>
                <a:xfrm>
                  <a:off x="899490" y="4149100"/>
                  <a:ext cx="4176580" cy="747266"/>
                  <a:chOff x="611450" y="3630040"/>
                  <a:chExt cx="4176580" cy="747266"/>
                </a:xfrm>
              </p:grpSpPr>
              <p:sp>
                <p:nvSpPr>
                  <p:cNvPr id="46" name="Line 4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827481" y="4331963"/>
                    <a:ext cx="3960549" cy="45343"/>
                  </a:xfrm>
                  <a:prstGeom prst="line">
                    <a:avLst/>
                  </a:prstGeom>
                  <a:noFill/>
                  <a:ln w="25400">
                    <a:solidFill>
                      <a:schemeClr val="tx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 b="1" i="1" dirty="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47" name="Text Box 3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11450" y="3630040"/>
                    <a:ext cx="184731" cy="584775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endParaRPr lang="ru-RU" sz="3200" b="1" i="1" dirty="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</p:grpSp>
            <p:grpSp>
              <p:nvGrpSpPr>
                <p:cNvPr id="41" name="Группа 10"/>
                <p:cNvGrpSpPr/>
                <p:nvPr/>
              </p:nvGrpSpPr>
              <p:grpSpPr>
                <a:xfrm>
                  <a:off x="899490" y="2692386"/>
                  <a:ext cx="2232310" cy="2278805"/>
                  <a:chOff x="611450" y="2143345"/>
                  <a:chExt cx="2232310" cy="2278805"/>
                </a:xfrm>
              </p:grpSpPr>
              <p:sp>
                <p:nvSpPr>
                  <p:cNvPr id="42" name="Line 4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827480" y="2143345"/>
                    <a:ext cx="2016280" cy="2233959"/>
                  </a:xfrm>
                  <a:prstGeom prst="line">
                    <a:avLst/>
                  </a:prstGeom>
                  <a:noFill/>
                  <a:ln w="25400">
                    <a:solidFill>
                      <a:schemeClr val="tx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 b="1" i="1" dirty="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grpSp>
                <p:nvGrpSpPr>
                  <p:cNvPr id="43" name="Группа 12"/>
                  <p:cNvGrpSpPr/>
                  <p:nvPr/>
                </p:nvGrpSpPr>
                <p:grpSpPr>
                  <a:xfrm>
                    <a:off x="611450" y="3630040"/>
                    <a:ext cx="332570" cy="792110"/>
                    <a:chOff x="1143000" y="1296988"/>
                    <a:chExt cx="332570" cy="792110"/>
                  </a:xfrm>
                </p:grpSpPr>
                <p:sp>
                  <p:nvSpPr>
                    <p:cNvPr id="44" name="Text Box 36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143000" y="1296988"/>
                      <a:ext cx="184731" cy="584775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>
                      <a:spAutoFit/>
                    </a:bodyPr>
                    <a:lstStyle/>
                    <a:p>
                      <a:endParaRPr lang="ru-RU" sz="32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45" name="Oval 1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59030" y="1951476"/>
                      <a:ext cx="116540" cy="137622"/>
                    </a:xfrm>
                    <a:prstGeom prst="ellipse">
                      <a:avLst/>
                    </a:prstGeom>
                    <a:solidFill>
                      <a:srgbClr val="00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</p:grpSp>
            </p:grpSp>
          </p:grpSp>
          <p:sp>
            <p:nvSpPr>
              <p:cNvPr id="37" name="Line 41"/>
              <p:cNvSpPr>
                <a:spLocks noChangeShapeType="1"/>
              </p:cNvSpPr>
              <p:nvPr/>
            </p:nvSpPr>
            <p:spPr bwMode="auto">
              <a:xfrm>
                <a:off x="6012200" y="1990463"/>
                <a:ext cx="1944270" cy="2158637"/>
              </a:xfrm>
              <a:prstGeom prst="line">
                <a:avLst/>
              </a:prstGeom>
              <a:noFill/>
              <a:ln w="25400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 b="1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33" name="TextBox 32"/>
            <p:cNvSpPr txBox="1"/>
            <p:nvPr/>
          </p:nvSpPr>
          <p:spPr>
            <a:xfrm>
              <a:off x="5868180" y="1486393"/>
              <a:ext cx="49244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3600" b="1" i="1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В</a:t>
              </a:r>
            </a:p>
          </p:txBody>
        </p:sp>
      </p:grpSp>
      <p:grpSp>
        <p:nvGrpSpPr>
          <p:cNvPr id="60" name="Группа 59"/>
          <p:cNvGrpSpPr/>
          <p:nvPr/>
        </p:nvGrpSpPr>
        <p:grpSpPr>
          <a:xfrm>
            <a:off x="3563860" y="4437140"/>
            <a:ext cx="1656230" cy="1656230"/>
            <a:chOff x="5220090" y="2636890"/>
            <a:chExt cx="1656230" cy="1656230"/>
          </a:xfrm>
        </p:grpSpPr>
        <p:grpSp>
          <p:nvGrpSpPr>
            <p:cNvPr id="59" name="Группа 58"/>
            <p:cNvGrpSpPr/>
            <p:nvPr/>
          </p:nvGrpSpPr>
          <p:grpSpPr>
            <a:xfrm>
              <a:off x="5868180" y="4077090"/>
              <a:ext cx="144020" cy="216030"/>
              <a:chOff x="5868180" y="4077090"/>
              <a:chExt cx="144020" cy="216030"/>
            </a:xfrm>
          </p:grpSpPr>
          <p:cxnSp>
            <p:nvCxnSpPr>
              <p:cNvPr id="50" name="Прямая соединительная линия 49"/>
              <p:cNvCxnSpPr/>
              <p:nvPr/>
            </p:nvCxnSpPr>
            <p:spPr>
              <a:xfrm flipH="1">
                <a:off x="5868180" y="4077090"/>
                <a:ext cx="72010" cy="21603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Прямая соединительная линия 51"/>
              <p:cNvCxnSpPr/>
              <p:nvPr/>
            </p:nvCxnSpPr>
            <p:spPr>
              <a:xfrm flipH="1">
                <a:off x="5940190" y="4077090"/>
                <a:ext cx="72010" cy="21603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8" name="Группа 57"/>
            <p:cNvGrpSpPr/>
            <p:nvPr/>
          </p:nvGrpSpPr>
          <p:grpSpPr>
            <a:xfrm>
              <a:off x="5220090" y="2636890"/>
              <a:ext cx="144020" cy="216030"/>
              <a:chOff x="5220090" y="2636890"/>
              <a:chExt cx="144020" cy="216030"/>
            </a:xfrm>
          </p:grpSpPr>
          <p:cxnSp>
            <p:nvCxnSpPr>
              <p:cNvPr id="53" name="Прямая соединительная линия 52"/>
              <p:cNvCxnSpPr/>
              <p:nvPr/>
            </p:nvCxnSpPr>
            <p:spPr>
              <a:xfrm>
                <a:off x="5220090" y="2636890"/>
                <a:ext cx="72010" cy="21603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Прямая соединительная линия 53"/>
              <p:cNvCxnSpPr/>
              <p:nvPr/>
            </p:nvCxnSpPr>
            <p:spPr>
              <a:xfrm>
                <a:off x="5292100" y="2636890"/>
                <a:ext cx="72010" cy="21603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7" name="Группа 56"/>
            <p:cNvGrpSpPr/>
            <p:nvPr/>
          </p:nvGrpSpPr>
          <p:grpSpPr>
            <a:xfrm>
              <a:off x="6732300" y="2780910"/>
              <a:ext cx="144020" cy="216030"/>
              <a:chOff x="8189260" y="2581640"/>
              <a:chExt cx="144020" cy="216030"/>
            </a:xfrm>
          </p:grpSpPr>
          <p:cxnSp>
            <p:nvCxnSpPr>
              <p:cNvPr id="55" name="Прямая соединительная линия 54"/>
              <p:cNvCxnSpPr/>
              <p:nvPr/>
            </p:nvCxnSpPr>
            <p:spPr>
              <a:xfrm flipH="1">
                <a:off x="8189260" y="2581640"/>
                <a:ext cx="72010" cy="21603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Прямая соединительная линия 55"/>
              <p:cNvCxnSpPr/>
              <p:nvPr/>
            </p:nvCxnSpPr>
            <p:spPr>
              <a:xfrm flipH="1">
                <a:off x="8261270" y="2581640"/>
                <a:ext cx="72010" cy="21603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8" name="Прямоугольник 67"/>
          <p:cNvSpPr/>
          <p:nvPr/>
        </p:nvSpPr>
        <p:spPr>
          <a:xfrm>
            <a:off x="2700142" y="0"/>
            <a:ext cx="3743717" cy="584775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32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Вспомним!</a:t>
            </a:r>
            <a:r>
              <a:rPr lang="en-US" sz="32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Устно.</a:t>
            </a:r>
            <a:endParaRPr lang="ru-RU" sz="32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" name="Пятно 1 68"/>
          <p:cNvSpPr/>
          <p:nvPr/>
        </p:nvSpPr>
        <p:spPr>
          <a:xfrm>
            <a:off x="6444260" y="1484730"/>
            <a:ext cx="914400" cy="914400"/>
          </a:xfrm>
          <a:prstGeom prst="irregularSeal1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endParaRPr lang="ru-RU" sz="4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70" name="Группа 69"/>
          <p:cNvGrpSpPr/>
          <p:nvPr/>
        </p:nvGrpSpPr>
        <p:grpSpPr>
          <a:xfrm>
            <a:off x="3563860" y="3933070"/>
            <a:ext cx="1584220" cy="216030"/>
            <a:chOff x="5220090" y="2780910"/>
            <a:chExt cx="1584220" cy="216030"/>
          </a:xfrm>
        </p:grpSpPr>
        <p:cxnSp>
          <p:nvCxnSpPr>
            <p:cNvPr id="76" name="Прямая соединительная линия 75"/>
            <p:cNvCxnSpPr/>
            <p:nvPr/>
          </p:nvCxnSpPr>
          <p:spPr>
            <a:xfrm>
              <a:off x="5220090" y="2780910"/>
              <a:ext cx="72010" cy="21603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Прямая соединительная линия 73"/>
            <p:cNvCxnSpPr/>
            <p:nvPr/>
          </p:nvCxnSpPr>
          <p:spPr>
            <a:xfrm flipH="1">
              <a:off x="6732300" y="2780910"/>
              <a:ext cx="72010" cy="21603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 smtClean="0"/>
              <a:t>19.09.2012</a:t>
            </a: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6</a:t>
            </a:fld>
            <a:endParaRPr lang="ru-RU" dirty="0"/>
          </a:p>
        </p:txBody>
      </p:sp>
      <p:grpSp>
        <p:nvGrpSpPr>
          <p:cNvPr id="6" name="Группа 23"/>
          <p:cNvGrpSpPr/>
          <p:nvPr/>
        </p:nvGrpSpPr>
        <p:grpSpPr>
          <a:xfrm>
            <a:off x="4572000" y="1124680"/>
            <a:ext cx="4308973" cy="3382711"/>
            <a:chOff x="3779890" y="1342469"/>
            <a:chExt cx="4308973" cy="3382711"/>
          </a:xfrm>
        </p:grpSpPr>
        <p:grpSp>
          <p:nvGrpSpPr>
            <p:cNvPr id="7" name="Группа 5"/>
            <p:cNvGrpSpPr/>
            <p:nvPr/>
          </p:nvGrpSpPr>
          <p:grpSpPr>
            <a:xfrm>
              <a:off x="3779890" y="1604897"/>
              <a:ext cx="4176580" cy="2664370"/>
              <a:chOff x="3779890" y="1604897"/>
              <a:chExt cx="4176580" cy="2664370"/>
            </a:xfrm>
          </p:grpSpPr>
          <p:grpSp>
            <p:nvGrpSpPr>
              <p:cNvPr id="10" name="Группа 34"/>
              <p:cNvGrpSpPr/>
              <p:nvPr/>
            </p:nvGrpSpPr>
            <p:grpSpPr>
              <a:xfrm>
                <a:off x="3779890" y="1604897"/>
                <a:ext cx="4176580" cy="2664370"/>
                <a:chOff x="3779890" y="1628750"/>
                <a:chExt cx="4176580" cy="2664370"/>
              </a:xfrm>
            </p:grpSpPr>
            <p:sp>
              <p:nvSpPr>
                <p:cNvPr id="9" name="Равнобедренный треугольник 8"/>
                <p:cNvSpPr/>
                <p:nvPr/>
              </p:nvSpPr>
              <p:spPr>
                <a:xfrm>
                  <a:off x="4067930" y="1628750"/>
                  <a:ext cx="3846510" cy="2592360"/>
                </a:xfrm>
                <a:prstGeom prst="triangle">
                  <a:avLst>
                    <a:gd name="adj" fmla="val 88610"/>
                  </a:avLst>
                </a:prstGeom>
                <a:gradFill>
                  <a:gsLst>
                    <a:gs pos="51000">
                      <a:schemeClr val="accent4">
                        <a:lumMod val="60000"/>
                        <a:lumOff val="40000"/>
                        <a:alpha val="65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  <a:ln w="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dirty="0"/>
                </a:p>
              </p:txBody>
            </p:sp>
            <p:grpSp>
              <p:nvGrpSpPr>
                <p:cNvPr id="11" name="Группа 15"/>
                <p:cNvGrpSpPr/>
                <p:nvPr/>
              </p:nvGrpSpPr>
              <p:grpSpPr>
                <a:xfrm>
                  <a:off x="3779890" y="1652603"/>
                  <a:ext cx="4176580" cy="2640517"/>
                  <a:chOff x="899490" y="2330674"/>
                  <a:chExt cx="4176580" cy="2640517"/>
                </a:xfrm>
              </p:grpSpPr>
              <p:grpSp>
                <p:nvGrpSpPr>
                  <p:cNvPr id="12" name="Группа 5"/>
                  <p:cNvGrpSpPr/>
                  <p:nvPr/>
                </p:nvGrpSpPr>
                <p:grpSpPr>
                  <a:xfrm>
                    <a:off x="899490" y="4149100"/>
                    <a:ext cx="4176580" cy="747266"/>
                    <a:chOff x="611450" y="3630040"/>
                    <a:chExt cx="4176580" cy="747266"/>
                  </a:xfrm>
                </p:grpSpPr>
                <p:sp>
                  <p:nvSpPr>
                    <p:cNvPr id="18" name="Line 41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827481" y="4331963"/>
                      <a:ext cx="3960549" cy="45343"/>
                    </a:xfrm>
                    <a:prstGeom prst="line">
                      <a:avLst/>
                    </a:prstGeom>
                    <a:noFill/>
                    <a:ln w="25400">
                      <a:solidFill>
                        <a:schemeClr val="tx2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19" name="Text Box 36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611450" y="3630040"/>
                      <a:ext cx="184731" cy="584775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>
                      <a:spAutoFit/>
                    </a:bodyPr>
                    <a:lstStyle/>
                    <a:p>
                      <a:endParaRPr lang="ru-RU" sz="32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</p:grpSp>
              <p:grpSp>
                <p:nvGrpSpPr>
                  <p:cNvPr id="13" name="Группа 10"/>
                  <p:cNvGrpSpPr/>
                  <p:nvPr/>
                </p:nvGrpSpPr>
                <p:grpSpPr>
                  <a:xfrm>
                    <a:off x="899490" y="2330674"/>
                    <a:ext cx="3672510" cy="2640517"/>
                    <a:chOff x="611450" y="1781633"/>
                    <a:chExt cx="3672510" cy="2640517"/>
                  </a:xfrm>
                </p:grpSpPr>
                <p:sp>
                  <p:nvSpPr>
                    <p:cNvPr id="14" name="Line 41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827480" y="1781633"/>
                      <a:ext cx="3456480" cy="2595674"/>
                    </a:xfrm>
                    <a:prstGeom prst="line">
                      <a:avLst/>
                    </a:prstGeom>
                    <a:noFill/>
                    <a:ln w="25400">
                      <a:solidFill>
                        <a:schemeClr val="tx2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grpSp>
                  <p:nvGrpSpPr>
                    <p:cNvPr id="15" name="Группа 12"/>
                    <p:cNvGrpSpPr/>
                    <p:nvPr/>
                  </p:nvGrpSpPr>
                  <p:grpSpPr>
                    <a:xfrm>
                      <a:off x="611450" y="3630040"/>
                      <a:ext cx="332570" cy="792110"/>
                      <a:chOff x="1143000" y="1296988"/>
                      <a:chExt cx="332570" cy="792110"/>
                    </a:xfrm>
                  </p:grpSpPr>
                  <p:sp>
                    <p:nvSpPr>
                      <p:cNvPr id="16" name="Text Box 36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1143000" y="1296988"/>
                        <a:ext cx="184731" cy="584775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wrap="none">
                        <a:spAutoFit/>
                      </a:bodyPr>
                      <a:lstStyle/>
                      <a:p>
                        <a:endParaRPr lang="ru-RU" sz="3200" b="1" i="1" dirty="0">
                          <a:latin typeface="Times New Roman" pitchFamily="18" charset="0"/>
                          <a:cs typeface="Times New Roman" pitchFamily="18" charset="0"/>
                        </a:endParaRPr>
                      </a:p>
                    </p:txBody>
                  </p:sp>
                  <p:sp>
                    <p:nvSpPr>
                      <p:cNvPr id="17" name="Oval 1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59030" y="1951476"/>
                        <a:ext cx="116540" cy="137622"/>
                      </a:xfrm>
                      <a:prstGeom prst="ellipse">
                        <a:avLst/>
                      </a:prstGeom>
                      <a:solidFill>
                        <a:srgbClr val="00FFFF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ru-RU" b="1" i="1" dirty="0">
                          <a:latin typeface="Times New Roman" pitchFamily="18" charset="0"/>
                          <a:cs typeface="Times New Roman" pitchFamily="18" charset="0"/>
                        </a:endParaRPr>
                      </a:p>
                    </p:txBody>
                  </p:sp>
                </p:grpSp>
              </p:grpSp>
            </p:grpSp>
          </p:grpSp>
          <p:sp>
            <p:nvSpPr>
              <p:cNvPr id="8" name="Line 41"/>
              <p:cNvSpPr>
                <a:spLocks noChangeShapeType="1"/>
              </p:cNvSpPr>
              <p:nvPr/>
            </p:nvSpPr>
            <p:spPr bwMode="auto">
              <a:xfrm>
                <a:off x="7452400" y="1628750"/>
                <a:ext cx="504070" cy="2520350"/>
              </a:xfrm>
              <a:prstGeom prst="line">
                <a:avLst/>
              </a:prstGeom>
              <a:noFill/>
              <a:ln w="25400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 b="1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20" name="Группа 19"/>
            <p:cNvGrpSpPr/>
            <p:nvPr/>
          </p:nvGrpSpPr>
          <p:grpSpPr>
            <a:xfrm>
              <a:off x="3851900" y="1342469"/>
              <a:ext cx="4236963" cy="3382711"/>
              <a:chOff x="3851900" y="1342469"/>
              <a:chExt cx="4236963" cy="3382711"/>
            </a:xfrm>
          </p:grpSpPr>
          <p:sp>
            <p:nvSpPr>
              <p:cNvPr id="21" name="TextBox 20"/>
              <p:cNvSpPr txBox="1"/>
              <p:nvPr/>
            </p:nvSpPr>
            <p:spPr>
              <a:xfrm>
                <a:off x="7380390" y="1342469"/>
                <a:ext cx="518091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b="1" i="1" dirty="0" smtClean="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N</a:t>
                </a:r>
                <a:endParaRPr lang="ru-RU" sz="3600" b="1" i="1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7596420" y="4005080"/>
                <a:ext cx="492443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b="1" i="1" dirty="0" smtClean="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K</a:t>
                </a:r>
                <a:endParaRPr lang="ru-RU" sz="3600" b="1" i="1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3851900" y="4078849"/>
                <a:ext cx="595035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b="1" i="1" dirty="0" smtClean="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M</a:t>
                </a:r>
                <a:endParaRPr lang="ru-RU" sz="3600" b="1" i="1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grpSp>
        <p:nvGrpSpPr>
          <p:cNvPr id="24" name="Группа 24"/>
          <p:cNvGrpSpPr/>
          <p:nvPr/>
        </p:nvGrpSpPr>
        <p:grpSpPr>
          <a:xfrm>
            <a:off x="323410" y="1412720"/>
            <a:ext cx="4308973" cy="3382711"/>
            <a:chOff x="3779890" y="1342469"/>
            <a:chExt cx="4308973" cy="3382711"/>
          </a:xfrm>
        </p:grpSpPr>
        <p:grpSp>
          <p:nvGrpSpPr>
            <p:cNvPr id="25" name="Группа 5"/>
            <p:cNvGrpSpPr/>
            <p:nvPr/>
          </p:nvGrpSpPr>
          <p:grpSpPr>
            <a:xfrm>
              <a:off x="3779890" y="1604897"/>
              <a:ext cx="4176580" cy="2664370"/>
              <a:chOff x="3779890" y="1604897"/>
              <a:chExt cx="4176580" cy="2664370"/>
            </a:xfrm>
          </p:grpSpPr>
          <p:grpSp>
            <p:nvGrpSpPr>
              <p:cNvPr id="26" name="Группа 34"/>
              <p:cNvGrpSpPr/>
              <p:nvPr/>
            </p:nvGrpSpPr>
            <p:grpSpPr>
              <a:xfrm>
                <a:off x="3779890" y="1604897"/>
                <a:ext cx="4176580" cy="2664370"/>
                <a:chOff x="3779890" y="1628750"/>
                <a:chExt cx="4176580" cy="2664370"/>
              </a:xfrm>
            </p:grpSpPr>
            <p:sp>
              <p:nvSpPr>
                <p:cNvPr id="33" name="Равнобедренный треугольник 32"/>
                <p:cNvSpPr/>
                <p:nvPr/>
              </p:nvSpPr>
              <p:spPr>
                <a:xfrm>
                  <a:off x="4067930" y="1628750"/>
                  <a:ext cx="3846510" cy="2592360"/>
                </a:xfrm>
                <a:prstGeom prst="triangle">
                  <a:avLst>
                    <a:gd name="adj" fmla="val 88610"/>
                  </a:avLst>
                </a:prstGeom>
                <a:gradFill>
                  <a:gsLst>
                    <a:gs pos="51000">
                      <a:schemeClr val="accent4">
                        <a:lumMod val="60000"/>
                        <a:lumOff val="40000"/>
                        <a:alpha val="65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  <a:ln w="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dirty="0"/>
                </a:p>
              </p:txBody>
            </p:sp>
            <p:grpSp>
              <p:nvGrpSpPr>
                <p:cNvPr id="27" name="Группа 15"/>
                <p:cNvGrpSpPr/>
                <p:nvPr/>
              </p:nvGrpSpPr>
              <p:grpSpPr>
                <a:xfrm>
                  <a:off x="3779890" y="1652603"/>
                  <a:ext cx="4176580" cy="2640517"/>
                  <a:chOff x="899490" y="2330674"/>
                  <a:chExt cx="4176580" cy="2640517"/>
                </a:xfrm>
              </p:grpSpPr>
              <p:grpSp>
                <p:nvGrpSpPr>
                  <p:cNvPr id="31" name="Группа 5"/>
                  <p:cNvGrpSpPr/>
                  <p:nvPr/>
                </p:nvGrpSpPr>
                <p:grpSpPr>
                  <a:xfrm>
                    <a:off x="899490" y="4149100"/>
                    <a:ext cx="4176580" cy="747266"/>
                    <a:chOff x="611450" y="3630040"/>
                    <a:chExt cx="4176580" cy="747266"/>
                  </a:xfrm>
                </p:grpSpPr>
                <p:sp>
                  <p:nvSpPr>
                    <p:cNvPr id="42" name="Line 41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827481" y="4331963"/>
                      <a:ext cx="3960549" cy="45343"/>
                    </a:xfrm>
                    <a:prstGeom prst="line">
                      <a:avLst/>
                    </a:prstGeom>
                    <a:noFill/>
                    <a:ln w="25400">
                      <a:solidFill>
                        <a:schemeClr val="tx2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43" name="Text Box 36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611450" y="3630040"/>
                      <a:ext cx="184731" cy="584775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>
                      <a:spAutoFit/>
                    </a:bodyPr>
                    <a:lstStyle/>
                    <a:p>
                      <a:endParaRPr lang="ru-RU" sz="32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</p:grpSp>
              <p:grpSp>
                <p:nvGrpSpPr>
                  <p:cNvPr id="34" name="Группа 10"/>
                  <p:cNvGrpSpPr/>
                  <p:nvPr/>
                </p:nvGrpSpPr>
                <p:grpSpPr>
                  <a:xfrm>
                    <a:off x="899490" y="2330674"/>
                    <a:ext cx="3672510" cy="2640517"/>
                    <a:chOff x="611450" y="1781633"/>
                    <a:chExt cx="3672510" cy="2640517"/>
                  </a:xfrm>
                </p:grpSpPr>
                <p:sp>
                  <p:nvSpPr>
                    <p:cNvPr id="38" name="Line 41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827480" y="1781633"/>
                      <a:ext cx="3456480" cy="2595674"/>
                    </a:xfrm>
                    <a:prstGeom prst="line">
                      <a:avLst/>
                    </a:prstGeom>
                    <a:noFill/>
                    <a:ln w="25400">
                      <a:solidFill>
                        <a:schemeClr val="tx2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grpSp>
                  <p:nvGrpSpPr>
                    <p:cNvPr id="35" name="Группа 12"/>
                    <p:cNvGrpSpPr/>
                    <p:nvPr/>
                  </p:nvGrpSpPr>
                  <p:grpSpPr>
                    <a:xfrm>
                      <a:off x="611450" y="3630040"/>
                      <a:ext cx="332570" cy="792110"/>
                      <a:chOff x="1143000" y="1296988"/>
                      <a:chExt cx="332570" cy="792110"/>
                    </a:xfrm>
                  </p:grpSpPr>
                  <p:sp>
                    <p:nvSpPr>
                      <p:cNvPr id="40" name="Text Box 36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1143000" y="1296988"/>
                        <a:ext cx="184731" cy="584775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wrap="none">
                        <a:spAutoFit/>
                      </a:bodyPr>
                      <a:lstStyle/>
                      <a:p>
                        <a:endParaRPr lang="ru-RU" sz="3200" b="1" i="1" dirty="0">
                          <a:latin typeface="Times New Roman" pitchFamily="18" charset="0"/>
                          <a:cs typeface="Times New Roman" pitchFamily="18" charset="0"/>
                        </a:endParaRPr>
                      </a:p>
                    </p:txBody>
                  </p:sp>
                  <p:sp>
                    <p:nvSpPr>
                      <p:cNvPr id="41" name="Oval 1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59030" y="1951476"/>
                        <a:ext cx="116540" cy="137622"/>
                      </a:xfrm>
                      <a:prstGeom prst="ellipse">
                        <a:avLst/>
                      </a:prstGeom>
                      <a:solidFill>
                        <a:srgbClr val="00FFFF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ru-RU" b="1" i="1" dirty="0">
                          <a:latin typeface="Times New Roman" pitchFamily="18" charset="0"/>
                          <a:cs typeface="Times New Roman" pitchFamily="18" charset="0"/>
                        </a:endParaRPr>
                      </a:p>
                    </p:txBody>
                  </p:sp>
                </p:grpSp>
              </p:grpSp>
            </p:grpSp>
          </p:grpSp>
          <p:sp>
            <p:nvSpPr>
              <p:cNvPr id="32" name="Line 41"/>
              <p:cNvSpPr>
                <a:spLocks noChangeShapeType="1"/>
              </p:cNvSpPr>
              <p:nvPr/>
            </p:nvSpPr>
            <p:spPr bwMode="auto">
              <a:xfrm>
                <a:off x="7452400" y="1628750"/>
                <a:ext cx="504070" cy="2520350"/>
              </a:xfrm>
              <a:prstGeom prst="line">
                <a:avLst/>
              </a:prstGeom>
              <a:noFill/>
              <a:ln w="25400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 b="1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36" name="Группа 19"/>
            <p:cNvGrpSpPr/>
            <p:nvPr/>
          </p:nvGrpSpPr>
          <p:grpSpPr>
            <a:xfrm>
              <a:off x="3851900" y="1342469"/>
              <a:ext cx="4236963" cy="3382711"/>
              <a:chOff x="3851900" y="1342469"/>
              <a:chExt cx="4236963" cy="3382711"/>
            </a:xfrm>
          </p:grpSpPr>
          <p:sp>
            <p:nvSpPr>
              <p:cNvPr id="28" name="TextBox 27"/>
              <p:cNvSpPr txBox="1"/>
              <p:nvPr/>
            </p:nvSpPr>
            <p:spPr>
              <a:xfrm>
                <a:off x="7380390" y="1342469"/>
                <a:ext cx="492443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3600" b="1" i="1" dirty="0" smtClean="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С</a:t>
                </a:r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7596420" y="4005080"/>
                <a:ext cx="492443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3600" b="1" i="1" dirty="0" smtClean="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В</a:t>
                </a: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3851900" y="4078849"/>
                <a:ext cx="492443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3600" b="1" i="1" dirty="0" smtClean="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А</a:t>
                </a:r>
              </a:p>
            </p:txBody>
          </p:sp>
        </p:grpSp>
      </p:grpSp>
      <p:sp>
        <p:nvSpPr>
          <p:cNvPr id="44" name="TextBox 43"/>
          <p:cNvSpPr txBox="1"/>
          <p:nvPr/>
        </p:nvSpPr>
        <p:spPr>
          <a:xfrm>
            <a:off x="1127884" y="476590"/>
            <a:ext cx="6888232" cy="830997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400" b="1" i="1" spc="50" dirty="0" smtClean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Какие условия должны выполняться для того </a:t>
            </a:r>
          </a:p>
          <a:p>
            <a:pPr algn="ctr"/>
            <a:r>
              <a:rPr lang="ru-RU" sz="2400" b="1" i="1" spc="50" dirty="0" smtClean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чтобы  </a:t>
            </a:r>
            <a:r>
              <a:rPr lang="ru-RU" sz="24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</a:rPr>
              <a:t>∆ АВС = ∆ </a:t>
            </a:r>
            <a:r>
              <a:rPr lang="en-US" sz="24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</a:rPr>
              <a:t>MNK</a:t>
            </a:r>
            <a:r>
              <a:rPr lang="ru-RU" sz="24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</a:rPr>
              <a:t>? </a:t>
            </a:r>
            <a:endParaRPr lang="ru-RU" sz="2400" b="1" i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39440" y="4365130"/>
            <a:ext cx="7777080" cy="156966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</a:rPr>
              <a:t> стороны и углы одного треугольника      соответственно равны сторонам и углам другого треугольника. </a:t>
            </a:r>
            <a:endParaRPr lang="ru-RU" sz="3200" b="1" i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7" name="Группа 56"/>
          <p:cNvGrpSpPr/>
          <p:nvPr/>
        </p:nvGrpSpPr>
        <p:grpSpPr>
          <a:xfrm rot="21005444" flipV="1">
            <a:off x="6674277" y="2435523"/>
            <a:ext cx="185907" cy="178678"/>
            <a:chOff x="8189260" y="2581640"/>
            <a:chExt cx="144020" cy="216030"/>
          </a:xfrm>
        </p:grpSpPr>
        <p:cxnSp>
          <p:nvCxnSpPr>
            <p:cNvPr id="50" name="Прямая соединительная линия 49"/>
            <p:cNvCxnSpPr/>
            <p:nvPr/>
          </p:nvCxnSpPr>
          <p:spPr>
            <a:xfrm flipH="1">
              <a:off x="8189260" y="2581640"/>
              <a:ext cx="72010" cy="21603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Прямая соединительная линия 50"/>
            <p:cNvCxnSpPr/>
            <p:nvPr/>
          </p:nvCxnSpPr>
          <p:spPr>
            <a:xfrm flipH="1">
              <a:off x="8261270" y="2581640"/>
              <a:ext cx="72010" cy="21603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5" name="Прямая соединительная линия 54"/>
          <p:cNvCxnSpPr/>
          <p:nvPr/>
        </p:nvCxnSpPr>
        <p:spPr>
          <a:xfrm flipH="1">
            <a:off x="4139940" y="2780910"/>
            <a:ext cx="142946" cy="17947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9" name="Группа 71"/>
          <p:cNvGrpSpPr/>
          <p:nvPr/>
        </p:nvGrpSpPr>
        <p:grpSpPr>
          <a:xfrm>
            <a:off x="2483710" y="4077090"/>
            <a:ext cx="216567" cy="222228"/>
            <a:chOff x="6173734" y="1927570"/>
            <a:chExt cx="216567" cy="222228"/>
          </a:xfrm>
        </p:grpSpPr>
        <p:grpSp>
          <p:nvGrpSpPr>
            <p:cNvPr id="47" name="Группа 56"/>
            <p:cNvGrpSpPr/>
            <p:nvPr/>
          </p:nvGrpSpPr>
          <p:grpSpPr>
            <a:xfrm rot="21005444">
              <a:off x="6173734" y="1927570"/>
              <a:ext cx="144020" cy="216030"/>
              <a:chOff x="8189260" y="2581640"/>
              <a:chExt cx="144020" cy="216030"/>
            </a:xfrm>
          </p:grpSpPr>
          <p:cxnSp>
            <p:nvCxnSpPr>
              <p:cNvPr id="58" name="Прямая соединительная линия 57"/>
              <p:cNvCxnSpPr/>
              <p:nvPr/>
            </p:nvCxnSpPr>
            <p:spPr>
              <a:xfrm flipH="1">
                <a:off x="8189260" y="2581640"/>
                <a:ext cx="72010" cy="21603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Прямая соединительная линия 58"/>
              <p:cNvCxnSpPr/>
              <p:nvPr/>
            </p:nvCxnSpPr>
            <p:spPr>
              <a:xfrm flipH="1">
                <a:off x="8261270" y="2581640"/>
                <a:ext cx="72010" cy="21603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1" name="Прямая соединительная линия 60"/>
            <p:cNvCxnSpPr/>
            <p:nvPr/>
          </p:nvCxnSpPr>
          <p:spPr>
            <a:xfrm rot="21005444" flipH="1">
              <a:off x="6318291" y="1933768"/>
              <a:ext cx="72010" cy="21603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8" name="Группа 66"/>
          <p:cNvGrpSpPr/>
          <p:nvPr/>
        </p:nvGrpSpPr>
        <p:grpSpPr>
          <a:xfrm>
            <a:off x="7092350" y="3861060"/>
            <a:ext cx="216567" cy="222228"/>
            <a:chOff x="6173734" y="1855560"/>
            <a:chExt cx="216567" cy="222228"/>
          </a:xfrm>
        </p:grpSpPr>
        <p:grpSp>
          <p:nvGrpSpPr>
            <p:cNvPr id="49" name="Группа 62"/>
            <p:cNvGrpSpPr/>
            <p:nvPr/>
          </p:nvGrpSpPr>
          <p:grpSpPr>
            <a:xfrm rot="21005444">
              <a:off x="6173734" y="1855560"/>
              <a:ext cx="144020" cy="216030"/>
              <a:chOff x="8189260" y="2581640"/>
              <a:chExt cx="144020" cy="216030"/>
            </a:xfrm>
          </p:grpSpPr>
          <p:cxnSp>
            <p:nvCxnSpPr>
              <p:cNvPr id="64" name="Прямая соединительная линия 63"/>
              <p:cNvCxnSpPr/>
              <p:nvPr/>
            </p:nvCxnSpPr>
            <p:spPr>
              <a:xfrm flipH="1">
                <a:off x="8189260" y="2581640"/>
                <a:ext cx="72010" cy="21603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Прямая соединительная линия 64"/>
              <p:cNvCxnSpPr/>
              <p:nvPr/>
            </p:nvCxnSpPr>
            <p:spPr>
              <a:xfrm flipH="1">
                <a:off x="8261270" y="2581640"/>
                <a:ext cx="72010" cy="21603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6" name="Прямая соединительная линия 65"/>
            <p:cNvCxnSpPr/>
            <p:nvPr/>
          </p:nvCxnSpPr>
          <p:spPr>
            <a:xfrm rot="21005444" flipH="1">
              <a:off x="6318291" y="1861758"/>
              <a:ext cx="72010" cy="21603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2" name="Группа 56"/>
          <p:cNvGrpSpPr/>
          <p:nvPr/>
        </p:nvGrpSpPr>
        <p:grpSpPr>
          <a:xfrm rot="21005444" flipH="1">
            <a:off x="2065637" y="3011604"/>
            <a:ext cx="185907" cy="178677"/>
            <a:chOff x="8189260" y="2581640"/>
            <a:chExt cx="144020" cy="216030"/>
          </a:xfrm>
        </p:grpSpPr>
        <p:cxnSp>
          <p:nvCxnSpPr>
            <p:cNvPr id="69" name="Прямая соединительная линия 68"/>
            <p:cNvCxnSpPr/>
            <p:nvPr/>
          </p:nvCxnSpPr>
          <p:spPr>
            <a:xfrm flipH="1">
              <a:off x="8189260" y="2581640"/>
              <a:ext cx="72010" cy="21603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Прямая соединительная линия 69"/>
            <p:cNvCxnSpPr/>
            <p:nvPr/>
          </p:nvCxnSpPr>
          <p:spPr>
            <a:xfrm flipH="1">
              <a:off x="8261270" y="2581640"/>
              <a:ext cx="72010" cy="21603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1" name="Прямая соединительная линия 70"/>
          <p:cNvCxnSpPr/>
          <p:nvPr/>
        </p:nvCxnSpPr>
        <p:spPr>
          <a:xfrm flipH="1">
            <a:off x="8388530" y="2492870"/>
            <a:ext cx="142946" cy="21602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Дуга 72"/>
          <p:cNvSpPr/>
          <p:nvPr/>
        </p:nvSpPr>
        <p:spPr>
          <a:xfrm rot="1607365">
            <a:off x="768445" y="3585995"/>
            <a:ext cx="914400" cy="914400"/>
          </a:xfrm>
          <a:prstGeom prst="arc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4" name="Дуга 73"/>
          <p:cNvSpPr/>
          <p:nvPr/>
        </p:nvSpPr>
        <p:spPr>
          <a:xfrm rot="1607365">
            <a:off x="4945025" y="3313194"/>
            <a:ext cx="914400" cy="914400"/>
          </a:xfrm>
          <a:prstGeom prst="arc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pSp>
        <p:nvGrpSpPr>
          <p:cNvPr id="53" name="Группа 76"/>
          <p:cNvGrpSpPr/>
          <p:nvPr/>
        </p:nvGrpSpPr>
        <p:grpSpPr>
          <a:xfrm flipH="1">
            <a:off x="3707880" y="2924930"/>
            <a:ext cx="1354396" cy="1543410"/>
            <a:chOff x="233895" y="980660"/>
            <a:chExt cx="1354396" cy="1543410"/>
          </a:xfrm>
        </p:grpSpPr>
        <p:sp>
          <p:nvSpPr>
            <p:cNvPr id="5" name="TextBox 4"/>
            <p:cNvSpPr txBox="1"/>
            <p:nvPr/>
          </p:nvSpPr>
          <p:spPr>
            <a:xfrm>
              <a:off x="1403560" y="980660"/>
              <a:ext cx="18473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ru-RU" sz="2000" b="1" i="1" dirty="0" smtClean="0"/>
            </a:p>
          </p:txBody>
        </p:sp>
        <p:sp>
          <p:nvSpPr>
            <p:cNvPr id="75" name="Дуга 74"/>
            <p:cNvSpPr/>
            <p:nvPr/>
          </p:nvSpPr>
          <p:spPr>
            <a:xfrm rot="1912568">
              <a:off x="233895" y="1569714"/>
              <a:ext cx="914400" cy="914400"/>
            </a:xfrm>
            <a:prstGeom prst="arc">
              <a:avLst/>
            </a:prstGeom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76" name="Дуга 75"/>
            <p:cNvSpPr/>
            <p:nvPr/>
          </p:nvSpPr>
          <p:spPr>
            <a:xfrm rot="1607365">
              <a:off x="291935" y="1617008"/>
              <a:ext cx="802976" cy="907062"/>
            </a:xfrm>
            <a:prstGeom prst="arc">
              <a:avLst/>
            </a:prstGeom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54" name="Группа 77"/>
          <p:cNvGrpSpPr/>
          <p:nvPr/>
        </p:nvGrpSpPr>
        <p:grpSpPr>
          <a:xfrm flipH="1">
            <a:off x="7970264" y="2636890"/>
            <a:ext cx="1354396" cy="1543410"/>
            <a:chOff x="233895" y="980660"/>
            <a:chExt cx="1354396" cy="1543410"/>
          </a:xfrm>
        </p:grpSpPr>
        <p:sp>
          <p:nvSpPr>
            <p:cNvPr id="79" name="TextBox 78"/>
            <p:cNvSpPr txBox="1"/>
            <p:nvPr/>
          </p:nvSpPr>
          <p:spPr>
            <a:xfrm>
              <a:off x="1403560" y="980660"/>
              <a:ext cx="18473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ru-RU" sz="2000" b="1" i="1" dirty="0" smtClean="0"/>
            </a:p>
          </p:txBody>
        </p:sp>
        <p:sp>
          <p:nvSpPr>
            <p:cNvPr id="80" name="Дуга 79"/>
            <p:cNvSpPr/>
            <p:nvPr/>
          </p:nvSpPr>
          <p:spPr>
            <a:xfrm rot="1912568">
              <a:off x="233895" y="1569714"/>
              <a:ext cx="914400" cy="914400"/>
            </a:xfrm>
            <a:prstGeom prst="arc">
              <a:avLst/>
            </a:prstGeom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81" name="Дуга 80"/>
            <p:cNvSpPr/>
            <p:nvPr/>
          </p:nvSpPr>
          <p:spPr>
            <a:xfrm rot="1607365">
              <a:off x="291935" y="1617008"/>
              <a:ext cx="802976" cy="907062"/>
            </a:xfrm>
            <a:prstGeom prst="arc">
              <a:avLst/>
            </a:prstGeom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56" name="Группа 86"/>
          <p:cNvGrpSpPr/>
          <p:nvPr/>
        </p:nvGrpSpPr>
        <p:grpSpPr>
          <a:xfrm rot="4363256" flipV="1">
            <a:off x="2888555" y="1300836"/>
            <a:ext cx="1354396" cy="1543410"/>
            <a:chOff x="233895" y="980660"/>
            <a:chExt cx="1354396" cy="1543410"/>
          </a:xfrm>
        </p:grpSpPr>
        <p:sp>
          <p:nvSpPr>
            <p:cNvPr id="83" name="TextBox 82"/>
            <p:cNvSpPr txBox="1"/>
            <p:nvPr/>
          </p:nvSpPr>
          <p:spPr>
            <a:xfrm>
              <a:off x="1403560" y="980660"/>
              <a:ext cx="18473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ru-RU" sz="2000" b="1" i="1" dirty="0" smtClean="0"/>
            </a:p>
          </p:txBody>
        </p:sp>
        <p:sp>
          <p:nvSpPr>
            <p:cNvPr id="84" name="Дуга 83"/>
            <p:cNvSpPr/>
            <p:nvPr/>
          </p:nvSpPr>
          <p:spPr>
            <a:xfrm rot="1912568">
              <a:off x="233895" y="1569714"/>
              <a:ext cx="914400" cy="914400"/>
            </a:xfrm>
            <a:prstGeom prst="arc">
              <a:avLst/>
            </a:prstGeom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85" name="Дуга 84"/>
            <p:cNvSpPr/>
            <p:nvPr/>
          </p:nvSpPr>
          <p:spPr>
            <a:xfrm rot="1607365">
              <a:off x="291935" y="1617008"/>
              <a:ext cx="802976" cy="907062"/>
            </a:xfrm>
            <a:prstGeom prst="arc">
              <a:avLst/>
            </a:prstGeom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86" name="Дуга 85"/>
            <p:cNvSpPr/>
            <p:nvPr/>
          </p:nvSpPr>
          <p:spPr>
            <a:xfrm rot="1607365">
              <a:off x="240103" y="1636111"/>
              <a:ext cx="832583" cy="875044"/>
            </a:xfrm>
            <a:prstGeom prst="arc">
              <a:avLst/>
            </a:prstGeom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57" name="Группа 87"/>
          <p:cNvGrpSpPr/>
          <p:nvPr/>
        </p:nvGrpSpPr>
        <p:grpSpPr>
          <a:xfrm rot="4363256" flipV="1">
            <a:off x="7137144" y="1012797"/>
            <a:ext cx="1354396" cy="1543410"/>
            <a:chOff x="233895" y="980660"/>
            <a:chExt cx="1354396" cy="1543410"/>
          </a:xfrm>
        </p:grpSpPr>
        <p:sp>
          <p:nvSpPr>
            <p:cNvPr id="89" name="TextBox 88"/>
            <p:cNvSpPr txBox="1"/>
            <p:nvPr/>
          </p:nvSpPr>
          <p:spPr>
            <a:xfrm>
              <a:off x="1403560" y="980660"/>
              <a:ext cx="18473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ru-RU" sz="2000" b="1" i="1" dirty="0" smtClean="0"/>
            </a:p>
          </p:txBody>
        </p:sp>
        <p:sp>
          <p:nvSpPr>
            <p:cNvPr id="90" name="Дуга 89"/>
            <p:cNvSpPr/>
            <p:nvPr/>
          </p:nvSpPr>
          <p:spPr>
            <a:xfrm rot="1912568">
              <a:off x="233895" y="1569714"/>
              <a:ext cx="914400" cy="914400"/>
            </a:xfrm>
            <a:prstGeom prst="arc">
              <a:avLst/>
            </a:prstGeom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91" name="Дуга 90"/>
            <p:cNvSpPr/>
            <p:nvPr/>
          </p:nvSpPr>
          <p:spPr>
            <a:xfrm rot="1607365">
              <a:off x="291935" y="1617008"/>
              <a:ext cx="802976" cy="907062"/>
            </a:xfrm>
            <a:prstGeom prst="arc">
              <a:avLst/>
            </a:prstGeom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92" name="Дуга 91"/>
            <p:cNvSpPr/>
            <p:nvPr/>
          </p:nvSpPr>
          <p:spPr>
            <a:xfrm rot="1607365">
              <a:off x="259182" y="1646136"/>
              <a:ext cx="832583" cy="875044"/>
            </a:xfrm>
            <a:prstGeom prst="arc">
              <a:avLst/>
            </a:prstGeom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82" name="Прямоугольник 81"/>
          <p:cNvSpPr/>
          <p:nvPr/>
        </p:nvSpPr>
        <p:spPr>
          <a:xfrm>
            <a:off x="3370999" y="0"/>
            <a:ext cx="2402003" cy="584775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32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Вспомним!</a:t>
            </a:r>
            <a:r>
              <a:rPr lang="en-US" sz="32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1137310" y="4869200"/>
            <a:ext cx="6869381" cy="1323439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000" b="1" i="1" spc="50" dirty="0" smtClean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</a:rPr>
              <a:t>АВ = </a:t>
            </a:r>
            <a:r>
              <a:rPr lang="en-US" sz="4000" b="1" i="1" spc="50" dirty="0" smtClean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</a:rPr>
              <a:t>MK, B</a:t>
            </a:r>
            <a:r>
              <a:rPr lang="ru-RU" sz="4000" b="1" i="1" spc="50" dirty="0" smtClean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</a:rPr>
              <a:t>С = </a:t>
            </a:r>
            <a:r>
              <a:rPr lang="en-US" sz="4000" b="1" i="1" spc="50" dirty="0" smtClean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</a:rPr>
              <a:t>KN, AC = MN</a:t>
            </a:r>
          </a:p>
          <a:p>
            <a:r>
              <a:rPr lang="en-US" sz="4000" b="1" i="1" spc="50" dirty="0" smtClean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</a:rPr>
              <a:t>∠A = ∠M, ∠B = ∠K, ∠C = ∠N.</a:t>
            </a:r>
            <a:endParaRPr lang="ru-RU" sz="4000" b="1" i="1" spc="50" dirty="0" smtClean="0">
              <a:ln w="11430"/>
              <a:solidFill>
                <a:schemeClr val="tx2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5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45" grpId="0"/>
      <p:bldP spid="45" grpId="1"/>
      <p:bldP spid="73" grpId="0" animBg="1"/>
      <p:bldP spid="74" grpId="0" animBg="1"/>
      <p:bldP spid="8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 smtClean="0"/>
              <a:t>19.09.2012</a:t>
            </a: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7</a:t>
            </a:fld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02708" y="0"/>
            <a:ext cx="8738610" cy="1323439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40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 нужно проверять равенство всех</a:t>
            </a:r>
          </a:p>
          <a:p>
            <a:pPr lvl="0" algn="ctr">
              <a:spcBef>
                <a:spcPct val="0"/>
              </a:spcBef>
              <a:defRPr/>
            </a:pPr>
            <a:r>
              <a:rPr lang="ru-RU" sz="40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сторон и углов!</a:t>
            </a:r>
            <a:r>
              <a:rPr lang="en-US" sz="40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ru-RU" sz="40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98994" y="1268700"/>
            <a:ext cx="8146013" cy="2554545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4000" b="1" i="1" spc="50" dirty="0" smtClean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Достаточно сравнить лишь </a:t>
            </a:r>
            <a:r>
              <a:rPr lang="ru-RU" sz="4000" b="1" i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три </a:t>
            </a:r>
          </a:p>
          <a:p>
            <a:pPr lvl="0" algn="ctr">
              <a:spcBef>
                <a:spcPct val="0"/>
              </a:spcBef>
              <a:defRPr/>
            </a:pPr>
            <a:r>
              <a:rPr lang="ru-RU" sz="4000" b="1" i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элемента одного</a:t>
            </a:r>
            <a:r>
              <a:rPr lang="ru-RU" sz="4000" b="1" i="1" spc="50" dirty="0" smtClean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треугольника с</a:t>
            </a:r>
          </a:p>
          <a:p>
            <a:pPr lvl="0" algn="ctr">
              <a:spcBef>
                <a:spcPct val="0"/>
              </a:spcBef>
              <a:defRPr/>
            </a:pPr>
            <a:r>
              <a:rPr lang="ru-RU" sz="4000" b="1" i="1" spc="50" dirty="0" smtClean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i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тремя элементами другого</a:t>
            </a:r>
          </a:p>
          <a:p>
            <a:pPr lvl="0" algn="ctr">
              <a:spcBef>
                <a:spcPct val="0"/>
              </a:spcBef>
              <a:defRPr/>
            </a:pPr>
            <a:r>
              <a:rPr lang="ru-RU" sz="4000" b="1" i="1" spc="50" dirty="0" smtClean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треугольника. </a:t>
            </a:r>
            <a:endParaRPr lang="ru-RU" sz="4000" b="1" i="1" spc="50" dirty="0">
              <a:ln w="11430"/>
              <a:solidFill>
                <a:schemeClr val="tx2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42686" y="3645030"/>
            <a:ext cx="6458628" cy="830997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800" b="1" i="1" spc="50" dirty="0" smtClean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Какие три элементы?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67430" y="4437140"/>
            <a:ext cx="8676570" cy="193899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i="1" spc="50" dirty="0" smtClean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 том, какие три элемента расскажут </a:t>
            </a:r>
            <a:r>
              <a:rPr lang="ru-RU" sz="4000" b="1" i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признаки равенства</a:t>
            </a:r>
          </a:p>
          <a:p>
            <a:pPr algn="ctr"/>
            <a:r>
              <a:rPr lang="ru-RU" sz="4000" b="1" i="1" spc="50" dirty="0" smtClean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треугольников.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 smtClean="0"/>
              <a:t>19.09.2012</a:t>
            </a: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8</a:t>
            </a:fld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593765" y="44530"/>
            <a:ext cx="795647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Доказывать признаки нужно с помощью </a:t>
            </a:r>
            <a:r>
              <a:rPr lang="ru-RU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теоремы </a:t>
            </a:r>
          </a:p>
          <a:p>
            <a:pPr algn="ctr"/>
            <a:r>
              <a:rPr lang="ru-RU" sz="36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(утверждение,  справедливость </a:t>
            </a:r>
          </a:p>
          <a:p>
            <a:pPr algn="ctr"/>
            <a:r>
              <a:rPr lang="ru-RU" sz="36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которого устанавливается путем рассуждений).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39440" y="2852920"/>
            <a:ext cx="79564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Сами рассуждения называются </a:t>
            </a:r>
            <a:r>
              <a:rPr lang="ru-RU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доказательством</a:t>
            </a:r>
            <a:r>
              <a:rPr lang="ru-RU" sz="36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теоремы.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18638" y="4005080"/>
            <a:ext cx="770672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Любая теорема состоит из </a:t>
            </a:r>
            <a:r>
              <a:rPr lang="ru-RU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условия </a:t>
            </a:r>
          </a:p>
          <a:p>
            <a:pPr algn="ctr"/>
            <a:r>
              <a:rPr lang="ru-RU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и заключения.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410252" y="5085230"/>
            <a:ext cx="8323497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Условие </a:t>
            </a:r>
            <a:r>
              <a:rPr lang="ru-RU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– это уже известные факты, о которых </a:t>
            </a:r>
          </a:p>
          <a:p>
            <a:r>
              <a:rPr lang="ru-RU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говорится в теореме, а </a:t>
            </a:r>
            <a:r>
              <a:rPr lang="ru-RU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заключение</a:t>
            </a:r>
            <a:r>
              <a:rPr lang="ru-RU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– это то, что </a:t>
            </a:r>
          </a:p>
          <a:p>
            <a:r>
              <a:rPr lang="ru-RU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нужно получить, доказать.</a:t>
            </a:r>
            <a:endParaRPr lang="ru-RU" sz="14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 smtClean="0"/>
              <a:t>19.09.2012</a:t>
            </a: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9</a:t>
            </a:fld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-252670" y="260560"/>
            <a:ext cx="9396670" cy="95410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Первый признак равенства треугольников</a:t>
            </a:r>
          </a:p>
          <a:p>
            <a:pPr algn="ctr"/>
            <a:r>
              <a:rPr lang="ru-RU" sz="2400" b="1" i="1" spc="50" dirty="0" smtClean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(по двум сторонам и углу между ними – </a:t>
            </a:r>
            <a:r>
              <a:rPr lang="ru-RU" sz="2400" b="1" i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три элемента!</a:t>
            </a:r>
            <a:r>
              <a:rPr lang="ru-RU" sz="2400" b="1" i="1" spc="50" dirty="0" smtClean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).</a:t>
            </a:r>
            <a:endParaRPr lang="ru-RU" sz="2000" b="1" i="1" spc="50" dirty="0" smtClean="0">
              <a:ln w="11430"/>
              <a:solidFill>
                <a:schemeClr val="tx2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9440" y="2060810"/>
            <a:ext cx="1872260" cy="5232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57150" cmpd="dbl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Теорема: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555720" y="1340710"/>
            <a:ext cx="6300892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Если </a:t>
            </a:r>
            <a:r>
              <a:rPr lang="ru-RU" sz="2400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две стороны и угол между ними одного</a:t>
            </a:r>
          </a:p>
          <a:p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треугольника соответственно  равны</a:t>
            </a:r>
          </a:p>
          <a:p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двум сторонам и углу между ними </a:t>
            </a:r>
          </a:p>
          <a:p>
            <a:r>
              <a:rPr lang="ru-RU" sz="2400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другого </a:t>
            </a:r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треугольника, то такие </a:t>
            </a:r>
          </a:p>
          <a:p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треугольники  равны.</a:t>
            </a:r>
          </a:p>
          <a:p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grpSp>
        <p:nvGrpSpPr>
          <p:cNvPr id="30" name="Группа 23"/>
          <p:cNvGrpSpPr/>
          <p:nvPr/>
        </p:nvGrpSpPr>
        <p:grpSpPr>
          <a:xfrm>
            <a:off x="4427980" y="3142719"/>
            <a:ext cx="4308973" cy="3670751"/>
            <a:chOff x="3779890" y="1054429"/>
            <a:chExt cx="4308973" cy="3670751"/>
          </a:xfrm>
        </p:grpSpPr>
        <p:grpSp>
          <p:nvGrpSpPr>
            <p:cNvPr id="31" name="Группа 5"/>
            <p:cNvGrpSpPr/>
            <p:nvPr/>
          </p:nvGrpSpPr>
          <p:grpSpPr>
            <a:xfrm>
              <a:off x="3779890" y="1604897"/>
              <a:ext cx="4176580" cy="2664370"/>
              <a:chOff x="3779890" y="1604897"/>
              <a:chExt cx="4176580" cy="2664370"/>
            </a:xfrm>
          </p:grpSpPr>
          <p:grpSp>
            <p:nvGrpSpPr>
              <p:cNvPr id="36" name="Группа 34"/>
              <p:cNvGrpSpPr/>
              <p:nvPr/>
            </p:nvGrpSpPr>
            <p:grpSpPr>
              <a:xfrm>
                <a:off x="3779890" y="1604897"/>
                <a:ext cx="4176580" cy="2664370"/>
                <a:chOff x="3779890" y="1628750"/>
                <a:chExt cx="4176580" cy="2664370"/>
              </a:xfrm>
            </p:grpSpPr>
            <p:sp>
              <p:nvSpPr>
                <p:cNvPr id="38" name="Равнобедренный треугольник 37"/>
                <p:cNvSpPr/>
                <p:nvPr/>
              </p:nvSpPr>
              <p:spPr>
                <a:xfrm>
                  <a:off x="4067930" y="1628750"/>
                  <a:ext cx="3846510" cy="2592360"/>
                </a:xfrm>
                <a:prstGeom prst="triangle">
                  <a:avLst>
                    <a:gd name="adj" fmla="val 88610"/>
                  </a:avLst>
                </a:prstGeom>
                <a:gradFill>
                  <a:gsLst>
                    <a:gs pos="51000">
                      <a:schemeClr val="accent4">
                        <a:lumMod val="60000"/>
                        <a:lumOff val="40000"/>
                        <a:alpha val="65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  <a:ln w="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dirty="0"/>
                </a:p>
              </p:txBody>
            </p:sp>
            <p:grpSp>
              <p:nvGrpSpPr>
                <p:cNvPr id="39" name="Группа 15"/>
                <p:cNvGrpSpPr/>
                <p:nvPr/>
              </p:nvGrpSpPr>
              <p:grpSpPr>
                <a:xfrm>
                  <a:off x="3779890" y="1652603"/>
                  <a:ext cx="4176580" cy="2640517"/>
                  <a:chOff x="899490" y="2330674"/>
                  <a:chExt cx="4176580" cy="2640517"/>
                </a:xfrm>
              </p:grpSpPr>
              <p:grpSp>
                <p:nvGrpSpPr>
                  <p:cNvPr id="40" name="Группа 5"/>
                  <p:cNvGrpSpPr/>
                  <p:nvPr/>
                </p:nvGrpSpPr>
                <p:grpSpPr>
                  <a:xfrm>
                    <a:off x="899490" y="4149100"/>
                    <a:ext cx="4176580" cy="747266"/>
                    <a:chOff x="611450" y="3630040"/>
                    <a:chExt cx="4176580" cy="747266"/>
                  </a:xfrm>
                </p:grpSpPr>
                <p:sp>
                  <p:nvSpPr>
                    <p:cNvPr id="46" name="Line 41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827481" y="4331963"/>
                      <a:ext cx="3960549" cy="45343"/>
                    </a:xfrm>
                    <a:prstGeom prst="line">
                      <a:avLst/>
                    </a:prstGeom>
                    <a:noFill/>
                    <a:ln w="25400">
                      <a:solidFill>
                        <a:schemeClr val="tx2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47" name="Text Box 36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611450" y="3630040"/>
                      <a:ext cx="184731" cy="584775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>
                      <a:spAutoFit/>
                    </a:bodyPr>
                    <a:lstStyle/>
                    <a:p>
                      <a:endParaRPr lang="ru-RU" sz="32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</p:grpSp>
              <p:grpSp>
                <p:nvGrpSpPr>
                  <p:cNvPr id="41" name="Группа 10"/>
                  <p:cNvGrpSpPr/>
                  <p:nvPr/>
                </p:nvGrpSpPr>
                <p:grpSpPr>
                  <a:xfrm>
                    <a:off x="899490" y="2330674"/>
                    <a:ext cx="3672510" cy="2640517"/>
                    <a:chOff x="611450" y="1781633"/>
                    <a:chExt cx="3672510" cy="2640517"/>
                  </a:xfrm>
                </p:grpSpPr>
                <p:sp>
                  <p:nvSpPr>
                    <p:cNvPr id="42" name="Line 41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827480" y="1781633"/>
                      <a:ext cx="3456480" cy="2595674"/>
                    </a:xfrm>
                    <a:prstGeom prst="line">
                      <a:avLst/>
                    </a:prstGeom>
                    <a:noFill/>
                    <a:ln w="25400">
                      <a:solidFill>
                        <a:schemeClr val="tx2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grpSp>
                  <p:nvGrpSpPr>
                    <p:cNvPr id="43" name="Группа 12"/>
                    <p:cNvGrpSpPr/>
                    <p:nvPr/>
                  </p:nvGrpSpPr>
                  <p:grpSpPr>
                    <a:xfrm>
                      <a:off x="611450" y="3630040"/>
                      <a:ext cx="332570" cy="792110"/>
                      <a:chOff x="1143000" y="1296988"/>
                      <a:chExt cx="332570" cy="792110"/>
                    </a:xfrm>
                  </p:grpSpPr>
                  <p:sp>
                    <p:nvSpPr>
                      <p:cNvPr id="44" name="Text Box 36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1143000" y="1296988"/>
                        <a:ext cx="184731" cy="584775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wrap="none">
                        <a:spAutoFit/>
                      </a:bodyPr>
                      <a:lstStyle/>
                      <a:p>
                        <a:endParaRPr lang="ru-RU" sz="3200" b="1" i="1" dirty="0">
                          <a:latin typeface="Times New Roman" pitchFamily="18" charset="0"/>
                          <a:cs typeface="Times New Roman" pitchFamily="18" charset="0"/>
                        </a:endParaRPr>
                      </a:p>
                    </p:txBody>
                  </p:sp>
                  <p:sp>
                    <p:nvSpPr>
                      <p:cNvPr id="45" name="Oval 1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59030" y="1951476"/>
                        <a:ext cx="116540" cy="137622"/>
                      </a:xfrm>
                      <a:prstGeom prst="ellipse">
                        <a:avLst/>
                      </a:prstGeom>
                      <a:solidFill>
                        <a:srgbClr val="00FFFF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ru-RU" b="1" i="1" dirty="0">
                          <a:latin typeface="Times New Roman" pitchFamily="18" charset="0"/>
                          <a:cs typeface="Times New Roman" pitchFamily="18" charset="0"/>
                        </a:endParaRPr>
                      </a:p>
                    </p:txBody>
                  </p:sp>
                </p:grpSp>
              </p:grpSp>
            </p:grpSp>
          </p:grpSp>
          <p:sp>
            <p:nvSpPr>
              <p:cNvPr id="37" name="Line 41"/>
              <p:cNvSpPr>
                <a:spLocks noChangeShapeType="1"/>
              </p:cNvSpPr>
              <p:nvPr/>
            </p:nvSpPr>
            <p:spPr bwMode="auto">
              <a:xfrm>
                <a:off x="7452400" y="1628750"/>
                <a:ext cx="504070" cy="2520350"/>
              </a:xfrm>
              <a:prstGeom prst="line">
                <a:avLst/>
              </a:prstGeom>
              <a:noFill/>
              <a:ln w="25400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 b="1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32" name="Группа 19"/>
            <p:cNvGrpSpPr/>
            <p:nvPr/>
          </p:nvGrpSpPr>
          <p:grpSpPr>
            <a:xfrm>
              <a:off x="3851900" y="1054429"/>
              <a:ext cx="4236963" cy="3670751"/>
              <a:chOff x="3851900" y="1054429"/>
              <a:chExt cx="4236963" cy="3670751"/>
            </a:xfrm>
          </p:grpSpPr>
          <p:sp>
            <p:nvSpPr>
              <p:cNvPr id="33" name="TextBox 32"/>
              <p:cNvSpPr txBox="1"/>
              <p:nvPr/>
            </p:nvSpPr>
            <p:spPr>
              <a:xfrm>
                <a:off x="7380390" y="1054429"/>
                <a:ext cx="518091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b="1" i="1" dirty="0" smtClean="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N</a:t>
                </a:r>
                <a:endParaRPr lang="ru-RU" sz="3600" b="1" i="1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7596420" y="4005080"/>
                <a:ext cx="492443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b="1" i="1" dirty="0" smtClean="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K</a:t>
                </a:r>
                <a:endParaRPr lang="ru-RU" sz="3600" b="1" i="1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3851900" y="4078849"/>
                <a:ext cx="595035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b="1" i="1" dirty="0" smtClean="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M</a:t>
                </a:r>
                <a:endParaRPr lang="ru-RU" sz="3600" b="1" i="1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grpSp>
        <p:nvGrpSpPr>
          <p:cNvPr id="48" name="Группа 24"/>
          <p:cNvGrpSpPr/>
          <p:nvPr/>
        </p:nvGrpSpPr>
        <p:grpSpPr>
          <a:xfrm>
            <a:off x="179390" y="3070709"/>
            <a:ext cx="4308973" cy="3382711"/>
            <a:chOff x="3779890" y="1342469"/>
            <a:chExt cx="4308973" cy="3382711"/>
          </a:xfrm>
        </p:grpSpPr>
        <p:grpSp>
          <p:nvGrpSpPr>
            <p:cNvPr id="49" name="Группа 5"/>
            <p:cNvGrpSpPr/>
            <p:nvPr/>
          </p:nvGrpSpPr>
          <p:grpSpPr>
            <a:xfrm>
              <a:off x="3779890" y="1604897"/>
              <a:ext cx="4176580" cy="2664370"/>
              <a:chOff x="3779890" y="1604897"/>
              <a:chExt cx="4176580" cy="2664370"/>
            </a:xfrm>
          </p:grpSpPr>
          <p:grpSp>
            <p:nvGrpSpPr>
              <p:cNvPr id="54" name="Группа 34"/>
              <p:cNvGrpSpPr/>
              <p:nvPr/>
            </p:nvGrpSpPr>
            <p:grpSpPr>
              <a:xfrm>
                <a:off x="3779890" y="1604897"/>
                <a:ext cx="4176580" cy="2664370"/>
                <a:chOff x="3779890" y="1628750"/>
                <a:chExt cx="4176580" cy="2664370"/>
              </a:xfrm>
            </p:grpSpPr>
            <p:sp>
              <p:nvSpPr>
                <p:cNvPr id="56" name="Равнобедренный треугольник 55"/>
                <p:cNvSpPr/>
                <p:nvPr/>
              </p:nvSpPr>
              <p:spPr>
                <a:xfrm>
                  <a:off x="4067930" y="1628750"/>
                  <a:ext cx="3846510" cy="2592360"/>
                </a:xfrm>
                <a:prstGeom prst="triangle">
                  <a:avLst>
                    <a:gd name="adj" fmla="val 88610"/>
                  </a:avLst>
                </a:prstGeom>
                <a:gradFill>
                  <a:gsLst>
                    <a:gs pos="51000">
                      <a:schemeClr val="accent4">
                        <a:lumMod val="60000"/>
                        <a:lumOff val="40000"/>
                        <a:alpha val="65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  <a:ln w="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dirty="0"/>
                </a:p>
              </p:txBody>
            </p:sp>
            <p:grpSp>
              <p:nvGrpSpPr>
                <p:cNvPr id="57" name="Группа 15"/>
                <p:cNvGrpSpPr/>
                <p:nvPr/>
              </p:nvGrpSpPr>
              <p:grpSpPr>
                <a:xfrm>
                  <a:off x="3779890" y="1652603"/>
                  <a:ext cx="4176580" cy="2640517"/>
                  <a:chOff x="899490" y="2330674"/>
                  <a:chExt cx="4176580" cy="2640517"/>
                </a:xfrm>
              </p:grpSpPr>
              <p:grpSp>
                <p:nvGrpSpPr>
                  <p:cNvPr id="58" name="Группа 5"/>
                  <p:cNvGrpSpPr/>
                  <p:nvPr/>
                </p:nvGrpSpPr>
                <p:grpSpPr>
                  <a:xfrm>
                    <a:off x="899490" y="4149100"/>
                    <a:ext cx="4176580" cy="747266"/>
                    <a:chOff x="611450" y="3630040"/>
                    <a:chExt cx="4176580" cy="747266"/>
                  </a:xfrm>
                </p:grpSpPr>
                <p:sp>
                  <p:nvSpPr>
                    <p:cNvPr id="64" name="Line 41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827481" y="4331963"/>
                      <a:ext cx="3960549" cy="45343"/>
                    </a:xfrm>
                    <a:prstGeom prst="line">
                      <a:avLst/>
                    </a:prstGeom>
                    <a:noFill/>
                    <a:ln w="25400">
                      <a:solidFill>
                        <a:schemeClr val="tx2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65" name="Text Box 36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611450" y="3630040"/>
                      <a:ext cx="184731" cy="584775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>
                      <a:spAutoFit/>
                    </a:bodyPr>
                    <a:lstStyle/>
                    <a:p>
                      <a:endParaRPr lang="ru-RU" sz="32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</p:grpSp>
              <p:grpSp>
                <p:nvGrpSpPr>
                  <p:cNvPr id="59" name="Группа 10"/>
                  <p:cNvGrpSpPr/>
                  <p:nvPr/>
                </p:nvGrpSpPr>
                <p:grpSpPr>
                  <a:xfrm>
                    <a:off x="899490" y="2330674"/>
                    <a:ext cx="3672510" cy="2640517"/>
                    <a:chOff x="611450" y="1781633"/>
                    <a:chExt cx="3672510" cy="2640517"/>
                  </a:xfrm>
                </p:grpSpPr>
                <p:sp>
                  <p:nvSpPr>
                    <p:cNvPr id="60" name="Line 41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827480" y="1781633"/>
                      <a:ext cx="3456480" cy="2595674"/>
                    </a:xfrm>
                    <a:prstGeom prst="line">
                      <a:avLst/>
                    </a:prstGeom>
                    <a:noFill/>
                    <a:ln w="25400">
                      <a:solidFill>
                        <a:schemeClr val="tx2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grpSp>
                  <p:nvGrpSpPr>
                    <p:cNvPr id="61" name="Группа 12"/>
                    <p:cNvGrpSpPr/>
                    <p:nvPr/>
                  </p:nvGrpSpPr>
                  <p:grpSpPr>
                    <a:xfrm>
                      <a:off x="611450" y="3630040"/>
                      <a:ext cx="332570" cy="792110"/>
                      <a:chOff x="1143000" y="1296988"/>
                      <a:chExt cx="332570" cy="792110"/>
                    </a:xfrm>
                  </p:grpSpPr>
                  <p:sp>
                    <p:nvSpPr>
                      <p:cNvPr id="62" name="Text Box 36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1143000" y="1296988"/>
                        <a:ext cx="184731" cy="584775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wrap="none">
                        <a:spAutoFit/>
                      </a:bodyPr>
                      <a:lstStyle/>
                      <a:p>
                        <a:endParaRPr lang="ru-RU" sz="3200" b="1" i="1" dirty="0">
                          <a:latin typeface="Times New Roman" pitchFamily="18" charset="0"/>
                          <a:cs typeface="Times New Roman" pitchFamily="18" charset="0"/>
                        </a:endParaRPr>
                      </a:p>
                    </p:txBody>
                  </p:sp>
                  <p:sp>
                    <p:nvSpPr>
                      <p:cNvPr id="63" name="Oval 1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59030" y="1951476"/>
                        <a:ext cx="116540" cy="137622"/>
                      </a:xfrm>
                      <a:prstGeom prst="ellipse">
                        <a:avLst/>
                      </a:prstGeom>
                      <a:solidFill>
                        <a:srgbClr val="00FFFF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ru-RU" b="1" i="1" dirty="0">
                          <a:latin typeface="Times New Roman" pitchFamily="18" charset="0"/>
                          <a:cs typeface="Times New Roman" pitchFamily="18" charset="0"/>
                        </a:endParaRPr>
                      </a:p>
                    </p:txBody>
                  </p:sp>
                </p:grpSp>
              </p:grpSp>
            </p:grpSp>
          </p:grpSp>
          <p:sp>
            <p:nvSpPr>
              <p:cNvPr id="55" name="Line 41"/>
              <p:cNvSpPr>
                <a:spLocks noChangeShapeType="1"/>
              </p:cNvSpPr>
              <p:nvPr/>
            </p:nvSpPr>
            <p:spPr bwMode="auto">
              <a:xfrm>
                <a:off x="7452400" y="1628750"/>
                <a:ext cx="504070" cy="2520350"/>
              </a:xfrm>
              <a:prstGeom prst="line">
                <a:avLst/>
              </a:prstGeom>
              <a:noFill/>
              <a:ln w="25400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 b="1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50" name="Группа 19"/>
            <p:cNvGrpSpPr/>
            <p:nvPr/>
          </p:nvGrpSpPr>
          <p:grpSpPr>
            <a:xfrm>
              <a:off x="3851900" y="1342469"/>
              <a:ext cx="4236963" cy="3382711"/>
              <a:chOff x="3851900" y="1342469"/>
              <a:chExt cx="4236963" cy="3382711"/>
            </a:xfrm>
          </p:grpSpPr>
          <p:sp>
            <p:nvSpPr>
              <p:cNvPr id="51" name="TextBox 50"/>
              <p:cNvSpPr txBox="1"/>
              <p:nvPr/>
            </p:nvSpPr>
            <p:spPr>
              <a:xfrm>
                <a:off x="7380390" y="1342469"/>
                <a:ext cx="492443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3600" b="1" i="1" dirty="0" smtClean="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С</a:t>
                </a:r>
              </a:p>
            </p:txBody>
          </p:sp>
          <p:sp>
            <p:nvSpPr>
              <p:cNvPr id="52" name="TextBox 51"/>
              <p:cNvSpPr txBox="1"/>
              <p:nvPr/>
            </p:nvSpPr>
            <p:spPr>
              <a:xfrm>
                <a:off x="7596420" y="4005080"/>
                <a:ext cx="492443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3600" b="1" i="1" dirty="0" smtClean="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В</a:t>
                </a:r>
              </a:p>
            </p:txBody>
          </p:sp>
          <p:sp>
            <p:nvSpPr>
              <p:cNvPr id="53" name="TextBox 52"/>
              <p:cNvSpPr txBox="1"/>
              <p:nvPr/>
            </p:nvSpPr>
            <p:spPr>
              <a:xfrm>
                <a:off x="3851900" y="4078849"/>
                <a:ext cx="492443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3600" b="1" i="1" dirty="0" smtClean="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А</a:t>
                </a:r>
              </a:p>
            </p:txBody>
          </p:sp>
        </p:grpSp>
      </p:grpSp>
      <p:grpSp>
        <p:nvGrpSpPr>
          <p:cNvPr id="66" name="Группа 56"/>
          <p:cNvGrpSpPr/>
          <p:nvPr/>
        </p:nvGrpSpPr>
        <p:grpSpPr>
          <a:xfrm rot="21005444" flipV="1">
            <a:off x="6530257" y="4741603"/>
            <a:ext cx="185907" cy="178678"/>
            <a:chOff x="8189260" y="2581640"/>
            <a:chExt cx="144020" cy="216030"/>
          </a:xfrm>
        </p:grpSpPr>
        <p:cxnSp>
          <p:nvCxnSpPr>
            <p:cNvPr id="67" name="Прямая соединительная линия 66"/>
            <p:cNvCxnSpPr/>
            <p:nvPr/>
          </p:nvCxnSpPr>
          <p:spPr>
            <a:xfrm flipH="1">
              <a:off x="8189260" y="2581640"/>
              <a:ext cx="72010" cy="21603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Прямая соединительная линия 67"/>
            <p:cNvCxnSpPr/>
            <p:nvPr/>
          </p:nvCxnSpPr>
          <p:spPr>
            <a:xfrm flipH="1">
              <a:off x="8261270" y="2581640"/>
              <a:ext cx="72010" cy="21603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9" name="Прямая соединительная линия 68"/>
          <p:cNvCxnSpPr/>
          <p:nvPr/>
        </p:nvCxnSpPr>
        <p:spPr>
          <a:xfrm flipH="1">
            <a:off x="3995920" y="4438899"/>
            <a:ext cx="142946" cy="17947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0" name="Группа 71"/>
          <p:cNvGrpSpPr/>
          <p:nvPr/>
        </p:nvGrpSpPr>
        <p:grpSpPr>
          <a:xfrm>
            <a:off x="2339690" y="5735079"/>
            <a:ext cx="216567" cy="222228"/>
            <a:chOff x="6173734" y="1927570"/>
            <a:chExt cx="216567" cy="222228"/>
          </a:xfrm>
        </p:grpSpPr>
        <p:grpSp>
          <p:nvGrpSpPr>
            <p:cNvPr id="71" name="Группа 56"/>
            <p:cNvGrpSpPr/>
            <p:nvPr/>
          </p:nvGrpSpPr>
          <p:grpSpPr>
            <a:xfrm rot="21005444">
              <a:off x="6173734" y="1927570"/>
              <a:ext cx="144020" cy="216030"/>
              <a:chOff x="8189260" y="2581640"/>
              <a:chExt cx="144020" cy="216030"/>
            </a:xfrm>
          </p:grpSpPr>
          <p:cxnSp>
            <p:nvCxnSpPr>
              <p:cNvPr id="73" name="Прямая соединительная линия 72"/>
              <p:cNvCxnSpPr/>
              <p:nvPr/>
            </p:nvCxnSpPr>
            <p:spPr>
              <a:xfrm flipH="1">
                <a:off x="8189260" y="2581640"/>
                <a:ext cx="72010" cy="21603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Прямая соединительная линия 73"/>
              <p:cNvCxnSpPr/>
              <p:nvPr/>
            </p:nvCxnSpPr>
            <p:spPr>
              <a:xfrm flipH="1">
                <a:off x="8261270" y="2581640"/>
                <a:ext cx="72010" cy="21603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2" name="Прямая соединительная линия 71"/>
            <p:cNvCxnSpPr/>
            <p:nvPr/>
          </p:nvCxnSpPr>
          <p:spPr>
            <a:xfrm rot="21005444" flipH="1">
              <a:off x="6318291" y="1933768"/>
              <a:ext cx="72010" cy="21603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5" name="Группа 66"/>
          <p:cNvGrpSpPr/>
          <p:nvPr/>
        </p:nvGrpSpPr>
        <p:grpSpPr>
          <a:xfrm>
            <a:off x="6948330" y="6160941"/>
            <a:ext cx="216567" cy="222228"/>
            <a:chOff x="6173734" y="1855560"/>
            <a:chExt cx="216567" cy="222228"/>
          </a:xfrm>
        </p:grpSpPr>
        <p:grpSp>
          <p:nvGrpSpPr>
            <p:cNvPr id="76" name="Группа 62"/>
            <p:cNvGrpSpPr/>
            <p:nvPr/>
          </p:nvGrpSpPr>
          <p:grpSpPr>
            <a:xfrm rot="21005444">
              <a:off x="6173734" y="1855560"/>
              <a:ext cx="144020" cy="216030"/>
              <a:chOff x="8189260" y="2581640"/>
              <a:chExt cx="144020" cy="216030"/>
            </a:xfrm>
          </p:grpSpPr>
          <p:cxnSp>
            <p:nvCxnSpPr>
              <p:cNvPr id="78" name="Прямая соединительная линия 77"/>
              <p:cNvCxnSpPr/>
              <p:nvPr/>
            </p:nvCxnSpPr>
            <p:spPr>
              <a:xfrm flipH="1">
                <a:off x="8189260" y="2581640"/>
                <a:ext cx="72010" cy="21603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Прямая соединительная линия 78"/>
              <p:cNvCxnSpPr/>
              <p:nvPr/>
            </p:nvCxnSpPr>
            <p:spPr>
              <a:xfrm flipH="1">
                <a:off x="8261270" y="2581640"/>
                <a:ext cx="72010" cy="21603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7" name="Прямая соединительная линия 76"/>
            <p:cNvCxnSpPr/>
            <p:nvPr/>
          </p:nvCxnSpPr>
          <p:spPr>
            <a:xfrm rot="21005444" flipH="1">
              <a:off x="6318291" y="1861758"/>
              <a:ext cx="72010" cy="21603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0" name="Группа 56"/>
          <p:cNvGrpSpPr/>
          <p:nvPr/>
        </p:nvGrpSpPr>
        <p:grpSpPr>
          <a:xfrm rot="21005444" flipH="1">
            <a:off x="1921617" y="4669593"/>
            <a:ext cx="185907" cy="178677"/>
            <a:chOff x="8189260" y="2581640"/>
            <a:chExt cx="144020" cy="216030"/>
          </a:xfrm>
        </p:grpSpPr>
        <p:cxnSp>
          <p:nvCxnSpPr>
            <p:cNvPr id="81" name="Прямая соединительная линия 80"/>
            <p:cNvCxnSpPr/>
            <p:nvPr/>
          </p:nvCxnSpPr>
          <p:spPr>
            <a:xfrm flipH="1">
              <a:off x="8189260" y="2581640"/>
              <a:ext cx="72010" cy="21603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Прямая соединительная линия 81"/>
            <p:cNvCxnSpPr/>
            <p:nvPr/>
          </p:nvCxnSpPr>
          <p:spPr>
            <a:xfrm flipH="1">
              <a:off x="8261270" y="2581640"/>
              <a:ext cx="72010" cy="21603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3" name="Прямая соединительная линия 82"/>
          <p:cNvCxnSpPr/>
          <p:nvPr/>
        </p:nvCxnSpPr>
        <p:spPr>
          <a:xfrm flipH="1">
            <a:off x="8214030" y="4726941"/>
            <a:ext cx="142946" cy="21602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Дуга 83"/>
          <p:cNvSpPr/>
          <p:nvPr/>
        </p:nvSpPr>
        <p:spPr>
          <a:xfrm rot="1607365">
            <a:off x="624425" y="5243984"/>
            <a:ext cx="914400" cy="914400"/>
          </a:xfrm>
          <a:prstGeom prst="arc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5" name="Дуга 84"/>
          <p:cNvSpPr/>
          <p:nvPr/>
        </p:nvSpPr>
        <p:spPr>
          <a:xfrm rot="1607365">
            <a:off x="4801005" y="5641344"/>
            <a:ext cx="914400" cy="914400"/>
          </a:xfrm>
          <a:prstGeom prst="arc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pSp>
        <p:nvGrpSpPr>
          <p:cNvPr id="86" name="Группа 76"/>
          <p:cNvGrpSpPr/>
          <p:nvPr/>
        </p:nvGrpSpPr>
        <p:grpSpPr>
          <a:xfrm flipH="1">
            <a:off x="3563860" y="4582919"/>
            <a:ext cx="1354396" cy="1543410"/>
            <a:chOff x="233895" y="980660"/>
            <a:chExt cx="1354396" cy="1543410"/>
          </a:xfrm>
        </p:grpSpPr>
        <p:sp>
          <p:nvSpPr>
            <p:cNvPr id="87" name="TextBox 86"/>
            <p:cNvSpPr txBox="1"/>
            <p:nvPr/>
          </p:nvSpPr>
          <p:spPr>
            <a:xfrm>
              <a:off x="1403560" y="980660"/>
              <a:ext cx="18473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ru-RU" sz="2000" b="1" i="1" dirty="0" smtClean="0"/>
            </a:p>
          </p:txBody>
        </p:sp>
        <p:sp>
          <p:nvSpPr>
            <p:cNvPr id="88" name="Дуга 87"/>
            <p:cNvSpPr/>
            <p:nvPr/>
          </p:nvSpPr>
          <p:spPr>
            <a:xfrm rot="1912568">
              <a:off x="233895" y="1569714"/>
              <a:ext cx="914400" cy="914400"/>
            </a:xfrm>
            <a:prstGeom prst="arc">
              <a:avLst/>
            </a:prstGeom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89" name="Дуга 88"/>
            <p:cNvSpPr/>
            <p:nvPr/>
          </p:nvSpPr>
          <p:spPr>
            <a:xfrm rot="1607365">
              <a:off x="291935" y="1617008"/>
              <a:ext cx="802976" cy="907062"/>
            </a:xfrm>
            <a:prstGeom prst="arc">
              <a:avLst/>
            </a:prstGeom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90" name="Группа 77"/>
          <p:cNvGrpSpPr/>
          <p:nvPr/>
        </p:nvGrpSpPr>
        <p:grpSpPr>
          <a:xfrm flipH="1">
            <a:off x="7801400" y="4983779"/>
            <a:ext cx="1354396" cy="1543410"/>
            <a:chOff x="233895" y="980660"/>
            <a:chExt cx="1354396" cy="1543410"/>
          </a:xfrm>
        </p:grpSpPr>
        <p:sp>
          <p:nvSpPr>
            <p:cNvPr id="91" name="TextBox 90"/>
            <p:cNvSpPr txBox="1"/>
            <p:nvPr/>
          </p:nvSpPr>
          <p:spPr>
            <a:xfrm>
              <a:off x="1403560" y="980660"/>
              <a:ext cx="18473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ru-RU" sz="2000" b="1" i="1" dirty="0" smtClean="0"/>
            </a:p>
          </p:txBody>
        </p:sp>
        <p:sp>
          <p:nvSpPr>
            <p:cNvPr id="92" name="Дуга 91"/>
            <p:cNvSpPr/>
            <p:nvPr/>
          </p:nvSpPr>
          <p:spPr>
            <a:xfrm rot="1912568">
              <a:off x="233895" y="1569714"/>
              <a:ext cx="914400" cy="914400"/>
            </a:xfrm>
            <a:prstGeom prst="arc">
              <a:avLst/>
            </a:prstGeom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93" name="Дуга 92"/>
            <p:cNvSpPr/>
            <p:nvPr/>
          </p:nvSpPr>
          <p:spPr>
            <a:xfrm rot="1607365">
              <a:off x="291935" y="1617008"/>
              <a:ext cx="802976" cy="907062"/>
            </a:xfrm>
            <a:prstGeom prst="arc">
              <a:avLst/>
            </a:prstGeom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94" name="Группа 86"/>
          <p:cNvGrpSpPr/>
          <p:nvPr/>
        </p:nvGrpSpPr>
        <p:grpSpPr>
          <a:xfrm rot="4363256" flipV="1">
            <a:off x="2710269" y="2985117"/>
            <a:ext cx="1354396" cy="1543410"/>
            <a:chOff x="233895" y="980660"/>
            <a:chExt cx="1354396" cy="1543410"/>
          </a:xfrm>
        </p:grpSpPr>
        <p:sp>
          <p:nvSpPr>
            <p:cNvPr id="95" name="TextBox 94"/>
            <p:cNvSpPr txBox="1"/>
            <p:nvPr/>
          </p:nvSpPr>
          <p:spPr>
            <a:xfrm>
              <a:off x="1403560" y="980660"/>
              <a:ext cx="18473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ru-RU" sz="2000" b="1" i="1" dirty="0" smtClean="0"/>
            </a:p>
          </p:txBody>
        </p:sp>
        <p:sp>
          <p:nvSpPr>
            <p:cNvPr id="96" name="Дуга 95"/>
            <p:cNvSpPr/>
            <p:nvPr/>
          </p:nvSpPr>
          <p:spPr>
            <a:xfrm rot="1912568">
              <a:off x="233895" y="1569714"/>
              <a:ext cx="914400" cy="914400"/>
            </a:xfrm>
            <a:prstGeom prst="arc">
              <a:avLst/>
            </a:prstGeom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97" name="Дуга 96"/>
            <p:cNvSpPr/>
            <p:nvPr/>
          </p:nvSpPr>
          <p:spPr>
            <a:xfrm rot="1607365">
              <a:off x="291935" y="1617008"/>
              <a:ext cx="802976" cy="907062"/>
            </a:xfrm>
            <a:prstGeom prst="arc">
              <a:avLst/>
            </a:prstGeom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98" name="Дуга 97"/>
            <p:cNvSpPr/>
            <p:nvPr/>
          </p:nvSpPr>
          <p:spPr>
            <a:xfrm rot="1607365">
              <a:off x="240103" y="1636111"/>
              <a:ext cx="832583" cy="875044"/>
            </a:xfrm>
            <a:prstGeom prst="arc">
              <a:avLst/>
            </a:prstGeom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99" name="Группа 87"/>
          <p:cNvGrpSpPr/>
          <p:nvPr/>
        </p:nvGrpSpPr>
        <p:grpSpPr>
          <a:xfrm rot="4363256" flipV="1">
            <a:off x="6993124" y="3318876"/>
            <a:ext cx="1354396" cy="1543410"/>
            <a:chOff x="233895" y="980660"/>
            <a:chExt cx="1354396" cy="1543410"/>
          </a:xfrm>
        </p:grpSpPr>
        <p:sp>
          <p:nvSpPr>
            <p:cNvPr id="100" name="TextBox 99"/>
            <p:cNvSpPr txBox="1"/>
            <p:nvPr/>
          </p:nvSpPr>
          <p:spPr>
            <a:xfrm>
              <a:off x="1403560" y="980660"/>
              <a:ext cx="18473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ru-RU" sz="2000" b="1" i="1" dirty="0" smtClean="0"/>
            </a:p>
          </p:txBody>
        </p:sp>
        <p:sp>
          <p:nvSpPr>
            <p:cNvPr id="101" name="Дуга 100"/>
            <p:cNvSpPr/>
            <p:nvPr/>
          </p:nvSpPr>
          <p:spPr>
            <a:xfrm rot="1912568">
              <a:off x="233895" y="1569714"/>
              <a:ext cx="914400" cy="914400"/>
            </a:xfrm>
            <a:prstGeom prst="arc">
              <a:avLst/>
            </a:prstGeom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02" name="Дуга 101"/>
            <p:cNvSpPr/>
            <p:nvPr/>
          </p:nvSpPr>
          <p:spPr>
            <a:xfrm rot="1607365">
              <a:off x="291935" y="1617008"/>
              <a:ext cx="802976" cy="907062"/>
            </a:xfrm>
            <a:prstGeom prst="arc">
              <a:avLst/>
            </a:prstGeom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03" name="Дуга 102"/>
            <p:cNvSpPr/>
            <p:nvPr/>
          </p:nvSpPr>
          <p:spPr>
            <a:xfrm rot="1607365">
              <a:off x="259182" y="1646136"/>
              <a:ext cx="832583" cy="875044"/>
            </a:xfrm>
            <a:prstGeom prst="arc">
              <a:avLst/>
            </a:prstGeom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108" name="Группа 107"/>
          <p:cNvGrpSpPr/>
          <p:nvPr/>
        </p:nvGrpSpPr>
        <p:grpSpPr>
          <a:xfrm>
            <a:off x="4722880" y="3717040"/>
            <a:ext cx="3850684" cy="2592360"/>
            <a:chOff x="4722880" y="3717040"/>
            <a:chExt cx="3850684" cy="2592360"/>
          </a:xfrm>
        </p:grpSpPr>
        <p:sp>
          <p:nvSpPr>
            <p:cNvPr id="105" name="Полилиния 104"/>
            <p:cNvSpPr/>
            <p:nvPr/>
          </p:nvSpPr>
          <p:spPr>
            <a:xfrm>
              <a:off x="4722880" y="5766709"/>
              <a:ext cx="990600" cy="518160"/>
            </a:xfrm>
            <a:custGeom>
              <a:avLst/>
              <a:gdLst>
                <a:gd name="connsiteX0" fmla="*/ 701040 w 990600"/>
                <a:gd name="connsiteY0" fmla="*/ 0 h 518160"/>
                <a:gd name="connsiteX1" fmla="*/ 0 w 990600"/>
                <a:gd name="connsiteY1" fmla="*/ 518160 h 518160"/>
                <a:gd name="connsiteX2" fmla="*/ 990600 w 990600"/>
                <a:gd name="connsiteY2" fmla="*/ 472440 h 518160"/>
                <a:gd name="connsiteX3" fmla="*/ 701040 w 990600"/>
                <a:gd name="connsiteY3" fmla="*/ 0 h 5181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90600" h="518160">
                  <a:moveTo>
                    <a:pt x="701040" y="0"/>
                  </a:moveTo>
                  <a:lnTo>
                    <a:pt x="0" y="518160"/>
                  </a:lnTo>
                  <a:lnTo>
                    <a:pt x="990600" y="472440"/>
                  </a:lnTo>
                  <a:lnTo>
                    <a:pt x="701040" y="0"/>
                  </a:lnTo>
                  <a:close/>
                </a:path>
              </a:pathLst>
            </a:custGeom>
            <a:solidFill>
              <a:srgbClr val="FFFF0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06" name="Line 41"/>
            <p:cNvSpPr>
              <a:spLocks noChangeShapeType="1"/>
            </p:cNvSpPr>
            <p:nvPr/>
          </p:nvSpPr>
          <p:spPr bwMode="auto">
            <a:xfrm flipH="1">
              <a:off x="4757034" y="6237390"/>
              <a:ext cx="3816530" cy="7201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7" name="Line 41"/>
            <p:cNvSpPr>
              <a:spLocks noChangeShapeType="1"/>
            </p:cNvSpPr>
            <p:nvPr/>
          </p:nvSpPr>
          <p:spPr bwMode="auto">
            <a:xfrm flipV="1">
              <a:off x="4731518" y="3717040"/>
              <a:ext cx="3368972" cy="2576862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09" name="Группа 108"/>
          <p:cNvGrpSpPr/>
          <p:nvPr/>
        </p:nvGrpSpPr>
        <p:grpSpPr>
          <a:xfrm>
            <a:off x="467430" y="3356990"/>
            <a:ext cx="3850684" cy="2592360"/>
            <a:chOff x="4722880" y="3717040"/>
            <a:chExt cx="3850684" cy="2592360"/>
          </a:xfrm>
        </p:grpSpPr>
        <p:sp>
          <p:nvSpPr>
            <p:cNvPr id="110" name="Полилиния 109"/>
            <p:cNvSpPr/>
            <p:nvPr/>
          </p:nvSpPr>
          <p:spPr>
            <a:xfrm>
              <a:off x="4722880" y="5766709"/>
              <a:ext cx="990600" cy="518160"/>
            </a:xfrm>
            <a:custGeom>
              <a:avLst/>
              <a:gdLst>
                <a:gd name="connsiteX0" fmla="*/ 701040 w 990600"/>
                <a:gd name="connsiteY0" fmla="*/ 0 h 518160"/>
                <a:gd name="connsiteX1" fmla="*/ 0 w 990600"/>
                <a:gd name="connsiteY1" fmla="*/ 518160 h 518160"/>
                <a:gd name="connsiteX2" fmla="*/ 990600 w 990600"/>
                <a:gd name="connsiteY2" fmla="*/ 472440 h 518160"/>
                <a:gd name="connsiteX3" fmla="*/ 701040 w 990600"/>
                <a:gd name="connsiteY3" fmla="*/ 0 h 5181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90600" h="518160">
                  <a:moveTo>
                    <a:pt x="701040" y="0"/>
                  </a:moveTo>
                  <a:lnTo>
                    <a:pt x="0" y="518160"/>
                  </a:lnTo>
                  <a:lnTo>
                    <a:pt x="990600" y="472440"/>
                  </a:lnTo>
                  <a:lnTo>
                    <a:pt x="701040" y="0"/>
                  </a:lnTo>
                  <a:close/>
                </a:path>
              </a:pathLst>
            </a:custGeom>
            <a:solidFill>
              <a:srgbClr val="FFFF0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11" name="Line 41"/>
            <p:cNvSpPr>
              <a:spLocks noChangeShapeType="1"/>
            </p:cNvSpPr>
            <p:nvPr/>
          </p:nvSpPr>
          <p:spPr bwMode="auto">
            <a:xfrm flipH="1">
              <a:off x="4757034" y="6237390"/>
              <a:ext cx="3816530" cy="7201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2" name="Line 41"/>
            <p:cNvSpPr>
              <a:spLocks noChangeShapeType="1"/>
            </p:cNvSpPr>
            <p:nvPr/>
          </p:nvSpPr>
          <p:spPr bwMode="auto">
            <a:xfrm flipV="1">
              <a:off x="4731518" y="3717040"/>
              <a:ext cx="3375832" cy="2576862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13" name="Овал 112"/>
          <p:cNvSpPr/>
          <p:nvPr/>
        </p:nvSpPr>
        <p:spPr>
          <a:xfrm>
            <a:off x="1043510" y="4005080"/>
            <a:ext cx="720100" cy="72010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  <a:endParaRPr lang="ru-RU" sz="3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4" name="Овал 113"/>
          <p:cNvSpPr/>
          <p:nvPr/>
        </p:nvSpPr>
        <p:spPr>
          <a:xfrm>
            <a:off x="5796170" y="4077090"/>
            <a:ext cx="720100" cy="72010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endParaRPr lang="ru-RU" sz="3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3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3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3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" grpId="0" animBg="1"/>
      <p:bldP spid="114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sz="2000" b="1" i="1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12067</TotalTime>
  <Words>847</Words>
  <Application>Microsoft Office PowerPoint</Application>
  <PresentationFormat>Экран (4:3)</PresentationFormat>
  <Paragraphs>191</Paragraphs>
  <Slides>13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 класс алгебра</dc:title>
  <dc:creator>Кравченко</dc:creator>
  <cp:lastModifiedBy>Кравченко</cp:lastModifiedBy>
  <cp:revision>1381</cp:revision>
  <dcterms:created xsi:type="dcterms:W3CDTF">2011-06-18T13:01:16Z</dcterms:created>
  <dcterms:modified xsi:type="dcterms:W3CDTF">2012-09-20T20:12:38Z</dcterms:modified>
</cp:coreProperties>
</file>