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64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05273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Теорема Пифагора. Теорема, обратная теореме Пифагора</a:t>
            </a:r>
            <a:endParaRPr lang="ru-RU" sz="4000" b="1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212976"/>
            <a:ext cx="52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математики ГБОУ СОШ № 827 г. Москвы</a:t>
            </a:r>
          </a:p>
          <a:p>
            <a:endParaRPr lang="ru-RU" sz="3200" b="1" i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Васильева Надежда Витальевна</a:t>
            </a:r>
            <a:endParaRPr lang="ru-RU" sz="3200" b="1" i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-1" y="1340768"/>
            <a:ext cx="9029599" cy="5256584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429895"/>
              </p:ext>
            </p:extLst>
          </p:nvPr>
        </p:nvGraphicFramePr>
        <p:xfrm>
          <a:off x="-14248" y="1340768"/>
          <a:ext cx="9158248" cy="5391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9609"/>
                <a:gridCol w="7448639"/>
              </a:tblGrid>
              <a:tr h="2016224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Дано:</a:t>
                      </a:r>
                    </a:p>
                    <a:p>
                      <a:r>
                        <a:rPr lang="ru-RU" sz="2800" dirty="0" smtClean="0"/>
                        <a:t>Δ АВС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337507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Δ</a:t>
                      </a:r>
                      <a:r>
                        <a:rPr lang="ru-RU" sz="3200" dirty="0" smtClean="0"/>
                        <a:t>А</a:t>
                      </a:r>
                      <a:r>
                        <a:rPr lang="en-US" sz="3200" dirty="0" smtClean="0"/>
                        <a:t>B</a:t>
                      </a:r>
                      <a:r>
                        <a:rPr lang="ru-RU" sz="3200" dirty="0" smtClean="0"/>
                        <a:t>С - ?</a:t>
                      </a:r>
                      <a:endParaRPr lang="ru-RU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440" y="2631340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b</a:t>
            </a:r>
            <a:r>
              <a:rPr lang="ru-RU" sz="2800" dirty="0" smtClean="0"/>
              <a:t> = 8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440" y="2892950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c</a:t>
            </a:r>
            <a:r>
              <a:rPr lang="ru-RU" sz="2800" dirty="0" smtClean="0"/>
              <a:t> = 1</a:t>
            </a:r>
            <a:r>
              <a:rPr lang="en-US" sz="2800" dirty="0" smtClean="0"/>
              <a:t>0</a:t>
            </a:r>
            <a:endParaRPr lang="ru-RU" sz="28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687956"/>
              </p:ext>
            </p:extLst>
          </p:nvPr>
        </p:nvGraphicFramePr>
        <p:xfrm>
          <a:off x="1691680" y="1772816"/>
          <a:ext cx="6430962" cy="42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Уравнение" r:id="rId3" imgW="2145960" imgH="1904760" progId="Equation.3">
                  <p:embed/>
                </p:oleObj>
              </mc:Choice>
              <mc:Fallback>
                <p:oleObj name="Уравнение" r:id="rId3" imgW="2145960" imgH="1904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1772816"/>
                        <a:ext cx="6430962" cy="427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6897" y="2238925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ru-RU" sz="2800" dirty="0" smtClean="0"/>
              <a:t> = 6</a:t>
            </a:r>
            <a:endParaRPr lang="ru-RU" sz="2800" dirty="0"/>
          </a:p>
        </p:txBody>
      </p:sp>
      <p:sp>
        <p:nvSpPr>
          <p:cNvPr id="14" name="Заголовок 3"/>
          <p:cNvSpPr txBox="1">
            <a:spLocks noGrp="1"/>
          </p:cNvSpPr>
          <p:nvPr>
            <p:ph type="title"/>
          </p:nvPr>
        </p:nvSpPr>
        <p:spPr>
          <a:xfrm>
            <a:off x="-6897" y="332656"/>
            <a:ext cx="9036496" cy="707886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i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№ 498 (а).</a:t>
            </a:r>
            <a:endParaRPr lang="ru-RU" sz="4000" b="1" i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83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i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sz="4000" i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309013"/>
              </p:ext>
            </p:extLst>
          </p:nvPr>
        </p:nvGraphicFramePr>
        <p:xfrm>
          <a:off x="-21704" y="1200081"/>
          <a:ext cx="91440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572735"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Вариант</a:t>
                      </a:r>
                      <a:r>
                        <a:rPr lang="ru-RU" sz="2400" u="sng" baseline="0" dirty="0" smtClean="0"/>
                        <a:t> 1.</a:t>
                      </a:r>
                      <a:endParaRPr lang="ru-RU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dirty="0" smtClean="0"/>
                        <a:t>Вариант</a:t>
                      </a:r>
                      <a:r>
                        <a:rPr lang="ru-RU" sz="2400" u="sng" baseline="0" dirty="0" smtClean="0"/>
                        <a:t> 2.</a:t>
                      </a:r>
                      <a:endParaRPr lang="ru-RU" sz="2400" u="sng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3901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Катеты прямоугольного треугольника равны 18 и</a:t>
                      </a:r>
                      <a:r>
                        <a:rPr lang="ru-RU" sz="2000" baseline="0" dirty="0" smtClean="0"/>
                        <a:t> 24. Найдите гипотенузу.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Гипотенуза прямоугольного треугольника равна 25. Один из его катетов равен 24. Найдите другой катет.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Угол при вершине, противолежащей основанию равнобедренного треугольника, равен 150˚. Боковая сторона треугольника равна 44. Найдите площадь этого треугольника.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Катеты прямоугольного треугольника равны 20 и</a:t>
                      </a:r>
                      <a:r>
                        <a:rPr lang="ru-RU" sz="2000" baseline="0" dirty="0" smtClean="0"/>
                        <a:t> 21. Найдите гипотенузу.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Гипотенуза прямоугольного треугольника равна 17. Один из его катетов равен 15. Найдите другой катет.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Угол при вершине, противолежащей основанию равнобедренного треугольника, равен 150˚. Боковая сторона треугольника равна 34. Найдите площадь этого треугольника.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6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i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4000" i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80581"/>
              </p:ext>
            </p:extLst>
          </p:nvPr>
        </p:nvGraphicFramePr>
        <p:xfrm>
          <a:off x="-21704" y="1200081"/>
          <a:ext cx="91440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572735"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Вариант</a:t>
                      </a:r>
                      <a:r>
                        <a:rPr lang="ru-RU" sz="2400" u="sng" baseline="0" dirty="0" smtClean="0"/>
                        <a:t> 1.</a:t>
                      </a:r>
                      <a:endParaRPr lang="ru-RU" sz="2400" u="sng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dirty="0" smtClean="0"/>
                        <a:t>Вариант</a:t>
                      </a:r>
                      <a:r>
                        <a:rPr lang="ru-RU" sz="2400" u="sng" baseline="0" dirty="0" smtClean="0"/>
                        <a:t> 2.</a:t>
                      </a:r>
                      <a:endParaRPr lang="ru-RU" sz="2400" u="sng" dirty="0" smtClean="0"/>
                    </a:p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3901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Катеты прямоугольного треугольника равны 20 и</a:t>
                      </a:r>
                      <a:r>
                        <a:rPr lang="ru-RU" sz="2000" baseline="0" dirty="0" smtClean="0"/>
                        <a:t> 21. Найдите гипотенузу.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Гипотенуза прямоугольного треугольника равна 17. Один из его катетов равен 15. Найдите другой катет.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Угол при вершине, противолежащей основанию равнобедренного треугольника, равен 150˚. Боковая сторона треугольника равна 34. Найдите площадь этого треугольника.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Катеты прямоугольного треугольника равны 18 и</a:t>
                      </a:r>
                      <a:r>
                        <a:rPr lang="ru-RU" sz="2000" baseline="0" dirty="0" smtClean="0"/>
                        <a:t> 24. Найдите гипотенузу.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0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Гипотенуза прямоугольного треугольника равна 25. Один из его катетов равен 24. Найдите другой катет.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/>
                        <a:t>Угол при вершине, противолежащей основанию равнобедренного треугольника, равен 150˚. Боковая сторона треугольника равна 44. Найдите площадь этого треугольника.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 flipV="1">
            <a:off x="575556" y="0"/>
            <a:ext cx="7668852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5556" y="186117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Ответьте на следующие вопросы:</a:t>
            </a:r>
            <a:endParaRPr lang="ru-RU" sz="4000" b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683568" y="1772816"/>
            <a:ext cx="7560840" cy="4608512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Что такое треугольник?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Какой треугольник называется прямоугольным?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Чему равна сумма двух острых углов прямоугольного треугольника?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называются стороны прямоугольного треугольника?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называется большая сторона прямоугольного треугольника?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найти площадь прямоугольного треугольника, если известны длины его катетов?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 flipV="1">
            <a:off x="810994" y="53085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8741" y="-113924"/>
            <a:ext cx="777686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Сформулируйте теорему Пифагора.</a:t>
            </a:r>
            <a:endParaRPr lang="ru-RU" sz="4000" b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683568" y="1772816"/>
            <a:ext cx="7560840" cy="1800200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 прямоугольном треугольнике квадрат гипотенузы равен сумме квадратов катетов.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ый треугольник 1"/>
          <p:cNvSpPr/>
          <p:nvPr/>
        </p:nvSpPr>
        <p:spPr>
          <a:xfrm rot="16200000">
            <a:off x="5940152" y="3933056"/>
            <a:ext cx="1224136" cy="18722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128179" y="521961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291796" y="373387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538527" y="522278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426482"/>
              </p:ext>
            </p:extLst>
          </p:nvPr>
        </p:nvGraphicFramePr>
        <p:xfrm>
          <a:off x="861625" y="4261351"/>
          <a:ext cx="3916651" cy="68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Уравнение" r:id="rId3" imgW="1155600" imgH="203040" progId="Equation.3">
                  <p:embed/>
                </p:oleObj>
              </mc:Choice>
              <mc:Fallback>
                <p:oleObj name="Уравнение" r:id="rId3" imgW="1155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1625" y="4261351"/>
                        <a:ext cx="3916651" cy="688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1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867" y="194736"/>
            <a:ext cx="7776864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1.</a:t>
            </a:r>
            <a:endParaRPr lang="ru-RU" sz="4000" b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302839" y="1628800"/>
            <a:ext cx="8280920" cy="1800200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Катеты прямоугольного треугольника равны 9 и 40. Найдите гипотенузу.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935948"/>
              </p:ext>
            </p:extLst>
          </p:nvPr>
        </p:nvGraphicFramePr>
        <p:xfrm>
          <a:off x="457200" y="188640"/>
          <a:ext cx="8219256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496"/>
                <a:gridCol w="6840760"/>
              </a:tblGrid>
              <a:tr h="2336930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Дано:</a:t>
                      </a:r>
                    </a:p>
                    <a:p>
                      <a:r>
                        <a:rPr lang="ru-RU" sz="2800" dirty="0" smtClean="0"/>
                        <a:t>Δ АВС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Решение:</a:t>
                      </a:r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l"/>
                      <a:r>
                        <a:rPr lang="ru-RU" sz="3200" dirty="0" smtClean="0"/>
                        <a:t>Ответ: 41.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0717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АВ - ?</a:t>
                      </a:r>
                      <a:endParaRPr lang="ru-RU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336576"/>
              </p:ext>
            </p:extLst>
          </p:nvPr>
        </p:nvGraphicFramePr>
        <p:xfrm>
          <a:off x="387909" y="988649"/>
          <a:ext cx="1413773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Уравнение" r:id="rId3" imgW="622080" imgH="203040" progId="Equation.3">
                  <p:embed/>
                </p:oleObj>
              </mc:Choice>
              <mc:Fallback>
                <p:oleObj name="Уравнение" r:id="rId3" imgW="622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909" y="988649"/>
                        <a:ext cx="1413773" cy="46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ый треугольник 5"/>
          <p:cNvSpPr/>
          <p:nvPr/>
        </p:nvSpPr>
        <p:spPr>
          <a:xfrm>
            <a:off x="3621996" y="412585"/>
            <a:ext cx="2400199" cy="11521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05114" y="150975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46021" y="124247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75223" y="124814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87909" y="1444615"/>
            <a:ext cx="1099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АС = 9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7909" y="1878645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СВ = 40</a:t>
            </a:r>
            <a:endParaRPr lang="ru-RU" sz="28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67524"/>
              </p:ext>
            </p:extLst>
          </p:nvPr>
        </p:nvGraphicFramePr>
        <p:xfrm>
          <a:off x="1867800" y="2708920"/>
          <a:ext cx="3424280" cy="3306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Уравнение" r:id="rId5" imgW="1143000" imgH="1473120" progId="Equation.3">
                  <p:embed/>
                </p:oleObj>
              </mc:Choice>
              <mc:Fallback>
                <p:oleObj name="Уравнение" r:id="rId5" imgW="114300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7800" y="2708920"/>
                        <a:ext cx="3424280" cy="3306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8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867" y="194736"/>
            <a:ext cx="7776864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2.</a:t>
            </a:r>
            <a:endParaRPr lang="ru-RU" sz="4000" b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0" y="1628800"/>
            <a:ext cx="9144000" cy="2376264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Гипотенуза прямоугольного треугольника равна 29. Один из его катетов равен 21. Найдите другой катет.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300277"/>
              </p:ext>
            </p:extLst>
          </p:nvPr>
        </p:nvGraphicFramePr>
        <p:xfrm>
          <a:off x="457200" y="188640"/>
          <a:ext cx="8219256" cy="640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496"/>
                <a:gridCol w="6840760"/>
              </a:tblGrid>
              <a:tr h="2336930"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Дано:</a:t>
                      </a:r>
                    </a:p>
                    <a:p>
                      <a:r>
                        <a:rPr lang="ru-RU" sz="2800" dirty="0" smtClean="0"/>
                        <a:t>Δ АВС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0717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АС - ?</a:t>
                      </a:r>
                      <a:endParaRPr lang="ru-RU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336576"/>
              </p:ext>
            </p:extLst>
          </p:nvPr>
        </p:nvGraphicFramePr>
        <p:xfrm>
          <a:off x="387909" y="988649"/>
          <a:ext cx="1413773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Уравнение" r:id="rId3" imgW="622080" imgH="203040" progId="Equation.3">
                  <p:embed/>
                </p:oleObj>
              </mc:Choice>
              <mc:Fallback>
                <p:oleObj name="Уравнение" r:id="rId3" imgW="622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909" y="988649"/>
                        <a:ext cx="1413773" cy="46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ый треугольник 5"/>
          <p:cNvSpPr/>
          <p:nvPr/>
        </p:nvSpPr>
        <p:spPr>
          <a:xfrm>
            <a:off x="3617184" y="292487"/>
            <a:ext cx="2400199" cy="11521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05114" y="150975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36397" y="117002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52302" y="115326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87909" y="1444615"/>
            <a:ext cx="1297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АВ = 29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7909" y="1878645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СВ = 21</a:t>
            </a:r>
            <a:endParaRPr lang="ru-RU" sz="28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48602"/>
              </p:ext>
            </p:extLst>
          </p:nvPr>
        </p:nvGraphicFramePr>
        <p:xfrm>
          <a:off x="3527726" y="1752778"/>
          <a:ext cx="3462338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Уравнение" r:id="rId5" imgW="1155600" imgH="2133360" progId="Equation.3">
                  <p:embed/>
                </p:oleObj>
              </mc:Choice>
              <mc:Fallback>
                <p:oleObj name="Уравнение" r:id="rId5" imgW="1155600" imgH="2133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7726" y="1752778"/>
                        <a:ext cx="3462338" cy="479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9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53752" y="188640"/>
            <a:ext cx="90364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еорема, обратная теореме Пифагора.</a:t>
            </a:r>
            <a:endParaRPr lang="ru-RU" sz="4000" b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791580" y="1916832"/>
            <a:ext cx="7560840" cy="2476872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Если квадрат одной стороны треугольника равен сумме квадратов двух других сторон, то треугольник прямоугольный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801933" y="543994"/>
            <a:ext cx="4032448" cy="2376264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6284" y="2406105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А</a:t>
            </a:r>
            <a:endParaRPr lang="ru-RU" sz="4000" b="1" i="1" dirty="0"/>
          </a:p>
        </p:txBody>
      </p:sp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2582355" y="0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ru-RU" sz="4000" b="1" i="1" dirty="0" smtClean="0"/>
              <a:t>В</a:t>
            </a:r>
            <a:endParaRPr lang="ru-RU" sz="40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34381" y="2406105"/>
            <a:ext cx="450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С</a:t>
            </a:r>
            <a:endParaRPr lang="ru-RU" sz="40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946233"/>
              </p:ext>
            </p:extLst>
          </p:nvPr>
        </p:nvGraphicFramePr>
        <p:xfrm>
          <a:off x="37180" y="3337406"/>
          <a:ext cx="5321595" cy="6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Уравнение" r:id="rId3" imgW="1841400" imgH="228600" progId="Equation.3">
                  <p:embed/>
                </p:oleObj>
              </mc:Choice>
              <mc:Fallback>
                <p:oleObj name="Уравнение" r:id="rId3" imgW="1841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80" y="3337406"/>
                        <a:ext cx="5321595" cy="66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5652120" y="3337406"/>
            <a:ext cx="864096" cy="660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801933" y="4221433"/>
            <a:ext cx="1512168" cy="2376264"/>
          </a:xfrm>
          <a:prstGeom prst="rt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03648" y="4705904"/>
            <a:ext cx="77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/>
              <a:t>Треугольник АВС прямоугольный</a:t>
            </a:r>
            <a:endParaRPr lang="ru-RU" sz="4000" b="1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260320" y="3998018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А</a:t>
            </a:r>
            <a:endParaRPr lang="ru-RU" sz="40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8401" y="6150114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/>
              <a:t>В</a:t>
            </a:r>
            <a:endParaRPr lang="ru-RU" sz="40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03546" y="6084714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С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281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439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Теорема, обратная теореме Пифагора.</vt:lpstr>
      <vt:lpstr>Презентация PowerPoint</vt:lpstr>
      <vt:lpstr> № 498 (а).</vt:lpstr>
      <vt:lpstr> Самостоятельная работа</vt:lpstr>
      <vt:lpstr> 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надя</cp:lastModifiedBy>
  <cp:revision>15</cp:revision>
  <dcterms:created xsi:type="dcterms:W3CDTF">2012-08-01T11:46:51Z</dcterms:created>
  <dcterms:modified xsi:type="dcterms:W3CDTF">2013-12-01T15:13:57Z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155742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