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7" r:id="rId3"/>
    <p:sldId id="326" r:id="rId4"/>
    <p:sldId id="350" r:id="rId5"/>
    <p:sldId id="351" r:id="rId6"/>
    <p:sldId id="338" r:id="rId7"/>
    <p:sldId id="344" r:id="rId8"/>
    <p:sldId id="353" r:id="rId9"/>
    <p:sldId id="345" r:id="rId10"/>
    <p:sldId id="352" r:id="rId11"/>
    <p:sldId id="339" r:id="rId12"/>
    <p:sldId id="349" r:id="rId13"/>
    <p:sldId id="340" r:id="rId14"/>
    <p:sldId id="355" r:id="rId15"/>
    <p:sldId id="354" r:id="rId16"/>
    <p:sldId id="29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716" autoAdjust="0"/>
  </p:normalViewPr>
  <p:slideViewPr>
    <p:cSldViewPr>
      <p:cViewPr varScale="1">
        <p:scale>
          <a:sx n="63" d="100"/>
          <a:sy n="63" d="100"/>
        </p:scale>
        <p:origin x="-6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15.07.2012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3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Начальные геометрические сведения</a:t>
            </a:r>
            <a:endParaRPr lang="ru-RU" sz="36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590732" y="4221110"/>
            <a:ext cx="596259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Смежные и вертикальные углы</a:t>
            </a:r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grpSp>
        <p:nvGrpSpPr>
          <p:cNvPr id="7" name="Группа 40"/>
          <p:cNvGrpSpPr/>
          <p:nvPr/>
        </p:nvGrpSpPr>
        <p:grpSpPr>
          <a:xfrm>
            <a:off x="1331550" y="1628750"/>
            <a:ext cx="6574946" cy="3516276"/>
            <a:chOff x="1428728" y="3357562"/>
            <a:chExt cx="6574946" cy="351627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857356" y="3857628"/>
              <a:ext cx="5786478" cy="2643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500166" y="4286256"/>
              <a:ext cx="6500858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4000496" y="4071942"/>
              <a:ext cx="3000396" cy="17145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000232" y="335756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28728" y="464344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938" y="393364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6512" y="350043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77568" y="357359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66378" y="386163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85208" y="609394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97418" y="6165952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17268" y="479776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ru-RU" sz="4000" b="1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336606" y="4500570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4572008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071670" y="3929066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383801" y="4286256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6102929" y="3786190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778505" y="4357694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849809" y="6000768"/>
              <a:ext cx="45720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7072330" y="6215082"/>
              <a:ext cx="45719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5214942" y="5357826"/>
              <a:ext cx="71438" cy="7143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283183" y="0"/>
            <a:ext cx="657763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вертикальные углы,</a:t>
            </a:r>
            <a:endParaRPr lang="en-US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изображённые на чертеже.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12-конечная звезда 30"/>
          <p:cNvSpPr/>
          <p:nvPr/>
        </p:nvSpPr>
        <p:spPr>
          <a:xfrm>
            <a:off x="7884460" y="332570"/>
            <a:ext cx="914400" cy="91440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04840" y="242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92640" y="26631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81050" y="25953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90520" y="32019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16020" y="35010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73580" y="36187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98170" y="334175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80140" y="25606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8130" y="22090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50450" y="222007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42060" y="2719950"/>
            <a:ext cx="523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59790" y="23378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390" y="3501010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&lt;1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2;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9390" y="4221110"/>
            <a:ext cx="2479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39690" y="4869200"/>
            <a:ext cx="2250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10;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16020" y="4869200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8;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11700" y="5589300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6;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32050" y="5589300"/>
            <a:ext cx="1951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43042" y="1268700"/>
            <a:ext cx="6429420" cy="23574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857356" y="1483014"/>
            <a:ext cx="5786478" cy="21431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8728" y="29832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12687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213922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6710" y="1340138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2462" y="312608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639161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136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30" y="27089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4404360" y="2176683"/>
            <a:ext cx="960120" cy="109220"/>
          </a:xfrm>
          <a:custGeom>
            <a:avLst/>
            <a:gdLst>
              <a:gd name="connsiteX0" fmla="*/ 0 w 960120"/>
              <a:gd name="connsiteY0" fmla="*/ 93980 h 109220"/>
              <a:gd name="connsiteX1" fmla="*/ 441960 w 960120"/>
              <a:gd name="connsiteY1" fmla="*/ 2540 h 109220"/>
              <a:gd name="connsiteX2" fmla="*/ 960120 w 960120"/>
              <a:gd name="connsiteY2" fmla="*/ 109220 h 10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0120" h="109220">
                <a:moveTo>
                  <a:pt x="0" y="93980"/>
                </a:moveTo>
                <a:cubicBezTo>
                  <a:pt x="140970" y="46990"/>
                  <a:pt x="281940" y="0"/>
                  <a:pt x="441960" y="2540"/>
                </a:cubicBezTo>
                <a:cubicBezTo>
                  <a:pt x="601980" y="5080"/>
                  <a:pt x="781050" y="57150"/>
                  <a:pt x="960120" y="1092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602480" y="2590703"/>
            <a:ext cx="746760" cy="142240"/>
          </a:xfrm>
          <a:custGeom>
            <a:avLst/>
            <a:gdLst>
              <a:gd name="connsiteX0" fmla="*/ 746760 w 746760"/>
              <a:gd name="connsiteY0" fmla="*/ 30480 h 142240"/>
              <a:gd name="connsiteX1" fmla="*/ 350520 w 746760"/>
              <a:gd name="connsiteY1" fmla="*/ 137160 h 142240"/>
              <a:gd name="connsiteX2" fmla="*/ 0 w 746760"/>
              <a:gd name="connsiteY2" fmla="*/ 0 h 14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760" h="142240">
                <a:moveTo>
                  <a:pt x="746760" y="30480"/>
                </a:moveTo>
                <a:cubicBezTo>
                  <a:pt x="610870" y="86360"/>
                  <a:pt x="474980" y="142240"/>
                  <a:pt x="350520" y="137160"/>
                </a:cubicBezTo>
                <a:cubicBezTo>
                  <a:pt x="226060" y="132080"/>
                  <a:pt x="113030" y="66040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4854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18" name="Содержимое 18"/>
          <p:cNvSpPr txBox="1">
            <a:spLocks/>
          </p:cNvSpPr>
          <p:nvPr/>
        </p:nvSpPr>
        <p:spPr>
          <a:xfrm>
            <a:off x="0" y="332570"/>
            <a:ext cx="9144000" cy="1080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Вычислите градусные меры углов, изображённых на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чертеже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0719" y="4149100"/>
            <a:ext cx="75809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GOK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FOH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endParaRPr lang="ru-RU" sz="60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75198" y="1249658"/>
            <a:ext cx="3580772" cy="21073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7" idx="3"/>
          </p:cNvCxnSpPr>
          <p:nvPr/>
        </p:nvCxnSpPr>
        <p:spPr>
          <a:xfrm flipV="1">
            <a:off x="1057946" y="1571142"/>
            <a:ext cx="3586064" cy="19959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440" y="3212970"/>
            <a:ext cx="518506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664" y="1249658"/>
            <a:ext cx="518506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30" y="2492870"/>
            <a:ext cx="633993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880" y="1196690"/>
            <a:ext cx="518506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00" y="2492870"/>
            <a:ext cx="518506" cy="70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10" y="2204830"/>
            <a:ext cx="407461" cy="651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9690" y="220483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3760" y="1916790"/>
            <a:ext cx="32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30" y="2924930"/>
            <a:ext cx="407461" cy="651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0" y="332570"/>
            <a:ext cx="9144000" cy="10801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Вычислите градусные меры углов, изображённых на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чертеже, если один из углов на 50</a:t>
            </a:r>
            <a:r>
              <a:rPr lang="ru-RU" sz="24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больше другого.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4854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695940" y="126381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27980" y="1844780"/>
            <a:ext cx="46724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Пусть меньший угол </a:t>
            </a:r>
            <a:r>
              <a:rPr lang="ru-RU" sz="32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х°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тогда больший угол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+ 50(°)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660" y="213282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40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13736" y="1761720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+ 50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°</a:t>
            </a:r>
            <a:endParaRPr lang="ru-RU" sz="32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91600" y="3429000"/>
            <a:ext cx="6810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&lt;АМВ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то &lt;ВМС = </a:t>
            </a:r>
            <a:r>
              <a:rPr lang="ru-RU" sz="3200" b="1" i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+ 50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4005080"/>
            <a:ext cx="85863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Так как сумма смежных углов равна 180°, то 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составим уравнение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067930" y="4509150"/>
            <a:ext cx="3490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200" b="1" i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+ 50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 = 180°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67930" y="4941210"/>
            <a:ext cx="3031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+ 50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 = 180°</a:t>
            </a:r>
            <a:endParaRPr lang="ru-RU" sz="32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13428" y="5301260"/>
            <a:ext cx="3140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= 180°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- 50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 </a:t>
            </a:r>
            <a:endParaRPr lang="ru-RU" sz="32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67930" y="5661310"/>
            <a:ext cx="1980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= 130°</a:t>
            </a:r>
            <a:endParaRPr lang="ru-RU" sz="32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975883" y="5661310"/>
            <a:ext cx="23407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= 130° : 2</a:t>
            </a:r>
            <a:endParaRPr lang="ru-RU" sz="32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331550" y="5301260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= 65°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79332" y="6093370"/>
            <a:ext cx="77853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&lt;АМВ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65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то &lt;ВМС = 65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+ 50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 = 115°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Дата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8" name="Нижний колонтитул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4854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grpSp>
        <p:nvGrpSpPr>
          <p:cNvPr id="6" name="Группа 30"/>
          <p:cNvGrpSpPr/>
          <p:nvPr/>
        </p:nvGrpSpPr>
        <p:grpSpPr>
          <a:xfrm>
            <a:off x="1511575" y="2420860"/>
            <a:ext cx="6120850" cy="2016280"/>
            <a:chOff x="1442421" y="3772919"/>
            <a:chExt cx="6601180" cy="235745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00166" y="3772919"/>
              <a:ext cx="6429420" cy="235745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714480" y="3987233"/>
              <a:ext cx="5786478" cy="2143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505723" y="5487431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2421" y="3922766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6060" y="5039235"/>
              <a:ext cx="76858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15140" y="3988441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02662" y="5426986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23410" y="620610"/>
            <a:ext cx="1891690" cy="1315330"/>
            <a:chOff x="15940" y="260560"/>
            <a:chExt cx="1891690" cy="1315330"/>
          </a:xfrm>
        </p:grpSpPr>
        <p:sp useBgFill="1">
          <p:nvSpPr>
            <p:cNvPr id="16" name="TextBox 15"/>
            <p:cNvSpPr txBox="1"/>
            <p:nvPr/>
          </p:nvSpPr>
          <p:spPr>
            <a:xfrm>
              <a:off x="35370" y="260560"/>
              <a:ext cx="1872260" cy="523220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940" y="1052670"/>
              <a:ext cx="187226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2483710" y="1340710"/>
            <a:ext cx="2472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эти углы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2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32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39690" y="601460"/>
            <a:ext cx="648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 ∩ ВЕ = М,  сумма двух углов – 50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07880" y="170076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1400" y="4509150"/>
            <a:ext cx="8569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как сумма двух углов – 50</a:t>
            </a:r>
            <a:r>
              <a:rPr lang="ru-RU" sz="36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то это могут быть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вертикальные углы.</a:t>
            </a: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6441" y="5661310"/>
            <a:ext cx="4033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&lt;АМВ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50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2 = 25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endParaRPr lang="ru-RU" sz="32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15592" y="5661310"/>
            <a:ext cx="42595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&lt;ЕМС = &lt;АМВ = 25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оформления задач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9262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пересечении двух прямых образовалось четыре угла. Один из них равен 43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Найдите величины остальных углов.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79512" y="1844824"/>
            <a:ext cx="2771775" cy="3279776"/>
            <a:chOff x="0" y="1480"/>
            <a:chExt cx="1726" cy="2066"/>
          </a:xfrm>
        </p:grpSpPr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158" y="1480"/>
              <a:ext cx="1044" cy="195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H="1">
              <a:off x="158" y="1525"/>
              <a:ext cx="908" cy="181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0" y="1752"/>
              <a:ext cx="29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 flipV="1">
              <a:off x="567" y="2610"/>
              <a:ext cx="1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1156" y="1570"/>
              <a:ext cx="2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249" y="3203"/>
              <a:ext cx="2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P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1292" y="3294"/>
              <a:ext cx="4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5" name="Arc 11"/>
            <p:cNvSpPr>
              <a:spLocks/>
            </p:cNvSpPr>
            <p:nvPr/>
          </p:nvSpPr>
          <p:spPr bwMode="auto">
            <a:xfrm>
              <a:off x="521" y="2160"/>
              <a:ext cx="182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431" y="1888"/>
              <a:ext cx="45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43 </a:t>
              </a:r>
              <a:r>
                <a:rPr kumimoji="0" lang="ru-RU" sz="2000" b="1" i="1" u="none" strike="noStrike" cap="none" normalizeH="0" baseline="30000" smtClean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ru-RU" sz="20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131840" y="1916832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 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1916832"/>
            <a:ext cx="1680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PF ∩ MK = O</a:t>
            </a:r>
          </a:p>
          <a:p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MOF = 43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2636912"/>
            <a:ext cx="1144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 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7984" y="2636912"/>
            <a:ext cx="2806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</a:t>
            </a:r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FOK,  KOP,  MOP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20" y="2996940"/>
            <a:ext cx="1321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2555720" y="3356990"/>
            <a:ext cx="63001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и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вертикальные,  значит, по свойству вертикальных углов,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KOP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43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915816" y="4239235"/>
            <a:ext cx="597666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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180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так как они смежные.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Отсюда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180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- 43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137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519014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 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вертикальные, значит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POM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=137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563047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137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43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137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12-конечная звезда 22"/>
          <p:cNvSpPr/>
          <p:nvPr/>
        </p:nvSpPr>
        <p:spPr>
          <a:xfrm>
            <a:off x="8028480" y="5661310"/>
            <a:ext cx="914400" cy="91440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6637" grpId="0"/>
      <p:bldP spid="26638" grpId="0"/>
      <p:bldP spid="26639" grpId="0"/>
      <p:bldP spid="266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708085"/>
            <a:ext cx="86410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 из смежных углов на 32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больше другого. Найдите величину каждого угла.</a:t>
            </a:r>
            <a:endParaRPr kumimoji="0" lang="ru-RU" sz="2400" b="1" i="1" u="none" strike="noStrike" cap="none" normalizeH="0" baseline="3000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0" y="1772816"/>
            <a:ext cx="3951906" cy="2179404"/>
            <a:chOff x="179512" y="1268760"/>
            <a:chExt cx="3951906" cy="21794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9512" y="2924944"/>
              <a:ext cx="367240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 flipH="1" flipV="1">
              <a:off x="2159732" y="1448780"/>
              <a:ext cx="1656184" cy="12961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79512" y="2924944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35896" y="1268760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7904" y="2924944"/>
              <a:ext cx="423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95736" y="2924944"/>
              <a:ext cx="4443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211960" y="162880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Дано: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4048" y="1628800"/>
            <a:ext cx="367240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 смежные,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= 32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°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1960" y="242088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076056" y="2420888"/>
            <a:ext cx="2051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А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8080" y="2708900"/>
            <a:ext cx="177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1960" y="3212976"/>
            <a:ext cx="417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ВОС = </a:t>
            </a:r>
            <a:r>
              <a:rPr lang="ru-RU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х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, тогда  АОВ = 32+х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5896" y="3717032"/>
            <a:ext cx="522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свойству смежных углов составим уравнение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407707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+ (32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+x) = 180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7904" y="4437112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2x = 180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 - 32</a:t>
            </a:r>
          </a:p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2x = 148</a:t>
            </a:r>
          </a:p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x= 74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5373216"/>
            <a:ext cx="500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ВОС = 74, а   АОВ =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32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+74=106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580526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 АОВ = 106,  ВОС = 74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оформления задач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12-конечная звезда 25"/>
          <p:cNvSpPr/>
          <p:nvPr/>
        </p:nvSpPr>
        <p:spPr>
          <a:xfrm>
            <a:off x="8229600" y="5517290"/>
            <a:ext cx="914400" cy="91440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459" grpId="0"/>
      <p:bldP spid="14" grpId="0"/>
      <p:bldP spid="19460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90" y="1700760"/>
            <a:ext cx="8748580" cy="35394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Какие углы называем смежными?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Какие углы называем вертикальными?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Назвать свойство смежных углов. Как построить смежные углы?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Назвать свойство вертикальных углов. Как построить вертикальные углы?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390" y="2479584"/>
            <a:ext cx="8748580" cy="2677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Ознакомить с понятием смежных и вертикальных углов, рассмотреть их свойства;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Научить строить угол, смежный с данным углом, изображать вертикальные углы, находить на рисунке вертикальные и смежные углы.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41"/>
          <p:cNvSpPr>
            <a:spLocks noChangeShapeType="1"/>
          </p:cNvSpPr>
          <p:nvPr/>
        </p:nvSpPr>
        <p:spPr bwMode="auto">
          <a:xfrm flipV="1">
            <a:off x="4559951" y="270890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 flipV="1">
            <a:off x="1619590" y="400508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283960" y="3429001"/>
            <a:ext cx="481222" cy="677858"/>
            <a:chOff x="1143000" y="1441008"/>
            <a:chExt cx="481222" cy="677858"/>
          </a:xfrm>
        </p:grpSpPr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624430" y="2768861"/>
            <a:ext cx="638660" cy="584775"/>
            <a:chOff x="1323170" y="1945078"/>
            <a:chExt cx="638660" cy="584775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1503050" y="194507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907630" y="3299971"/>
            <a:ext cx="458780" cy="821878"/>
            <a:chOff x="1143000" y="1296988"/>
            <a:chExt cx="458780" cy="821878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876320" y="3924479"/>
            <a:ext cx="458780" cy="809397"/>
            <a:chOff x="1215010" y="1966466"/>
            <a:chExt cx="458780" cy="809397"/>
          </a:xfrm>
        </p:grpSpPr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1215010" y="21910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12262" y="4358781"/>
            <a:ext cx="7919477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Луч ОС делит &lt; АОВ на два</a:t>
            </a:r>
          </a:p>
          <a:p>
            <a:pPr algn="ctr"/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&lt;АОС , &lt;СОВ – смежные углы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400" y="1052670"/>
            <a:ext cx="81629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Два угла, у которых одна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сторона общая</a:t>
            </a:r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</a:p>
          <a:p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две другие являются продолжениями одна 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другой, называются смежными.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87882" y="0"/>
            <a:ext cx="736823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41"/>
          <p:cNvSpPr>
            <a:spLocks noChangeShapeType="1"/>
          </p:cNvSpPr>
          <p:nvPr/>
        </p:nvSpPr>
        <p:spPr bwMode="auto">
          <a:xfrm flipV="1">
            <a:off x="4559951" y="270890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 flipV="1">
            <a:off x="1619590" y="400508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7"/>
          <p:cNvGrpSpPr/>
          <p:nvPr/>
        </p:nvGrpSpPr>
        <p:grpSpPr>
          <a:xfrm>
            <a:off x="4283960" y="3429001"/>
            <a:ext cx="481222" cy="677858"/>
            <a:chOff x="1143000" y="1441008"/>
            <a:chExt cx="481222" cy="677858"/>
          </a:xfrm>
        </p:grpSpPr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1"/>
          <p:cNvGrpSpPr/>
          <p:nvPr/>
        </p:nvGrpSpPr>
        <p:grpSpPr>
          <a:xfrm>
            <a:off x="6624430" y="2768861"/>
            <a:ext cx="638660" cy="584775"/>
            <a:chOff x="1323170" y="1945078"/>
            <a:chExt cx="638660" cy="584775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1503050" y="194507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4"/>
          <p:cNvGrpSpPr/>
          <p:nvPr/>
        </p:nvGrpSpPr>
        <p:grpSpPr>
          <a:xfrm>
            <a:off x="1907630" y="3299971"/>
            <a:ext cx="458780" cy="821878"/>
            <a:chOff x="1143000" y="1296988"/>
            <a:chExt cx="458780" cy="821878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37"/>
          <p:cNvGrpSpPr/>
          <p:nvPr/>
        </p:nvGrpSpPr>
        <p:grpSpPr>
          <a:xfrm>
            <a:off x="6876320" y="3924479"/>
            <a:ext cx="458780" cy="809397"/>
            <a:chOff x="1215010" y="1966466"/>
            <a:chExt cx="458780" cy="809397"/>
          </a:xfrm>
        </p:grpSpPr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1215010" y="21910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12262" y="4358781"/>
            <a:ext cx="7919477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угла: &lt; АОВ - развернутый</a:t>
            </a:r>
          </a:p>
          <a:p>
            <a:pPr algn="ctr"/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&lt;АОС , &lt;СОВ – смежные углы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59761" y="1052670"/>
            <a:ext cx="7224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Сколько углов изображено на рисунке?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87882" y="0"/>
            <a:ext cx="736823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41"/>
          <p:cNvSpPr>
            <a:spLocks noChangeShapeType="1"/>
          </p:cNvSpPr>
          <p:nvPr/>
        </p:nvSpPr>
        <p:spPr bwMode="auto">
          <a:xfrm flipV="1">
            <a:off x="4559951" y="270890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 flipV="1">
            <a:off x="1619590" y="400508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7"/>
          <p:cNvGrpSpPr/>
          <p:nvPr/>
        </p:nvGrpSpPr>
        <p:grpSpPr>
          <a:xfrm>
            <a:off x="4283960" y="3429001"/>
            <a:ext cx="481222" cy="677858"/>
            <a:chOff x="1143000" y="1441008"/>
            <a:chExt cx="481222" cy="677858"/>
          </a:xfrm>
        </p:grpSpPr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1"/>
          <p:cNvGrpSpPr/>
          <p:nvPr/>
        </p:nvGrpSpPr>
        <p:grpSpPr>
          <a:xfrm>
            <a:off x="6444260" y="2276840"/>
            <a:ext cx="458780" cy="665809"/>
            <a:chOff x="1143000" y="1453057"/>
            <a:chExt cx="458780" cy="665809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1143000" y="1453057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4"/>
          <p:cNvGrpSpPr/>
          <p:nvPr/>
        </p:nvGrpSpPr>
        <p:grpSpPr>
          <a:xfrm>
            <a:off x="1907630" y="3299971"/>
            <a:ext cx="458780" cy="821878"/>
            <a:chOff x="1143000" y="1296988"/>
            <a:chExt cx="458780" cy="821878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37"/>
          <p:cNvGrpSpPr/>
          <p:nvPr/>
        </p:nvGrpSpPr>
        <p:grpSpPr>
          <a:xfrm>
            <a:off x="6876320" y="3284980"/>
            <a:ext cx="458780" cy="791899"/>
            <a:chOff x="1215010" y="1326967"/>
            <a:chExt cx="458780" cy="791899"/>
          </a:xfrm>
        </p:grpSpPr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1215010" y="1326967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27480" y="4221110"/>
            <a:ext cx="74890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Да: &lt; АОВ =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&lt;АОС + &lt;СОВ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1450" y="692620"/>
            <a:ext cx="78273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Существует ли какая-нибудь взаимосвязь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между этими углами ?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87882" y="0"/>
            <a:ext cx="736823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6080" y="1628750"/>
            <a:ext cx="62518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по- другому можно записать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данное равенство?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400" y="4869200"/>
            <a:ext cx="8892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как &lt; АОВ = 180</a:t>
            </a:r>
            <a:r>
              <a:rPr lang="ru-RU" sz="36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ru-RU" sz="36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развернутый угол,</a:t>
            </a:r>
          </a:p>
          <a:p>
            <a:pPr algn="ctr"/>
            <a:r>
              <a:rPr lang="ru-RU" sz="36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&lt;АОС + &lt;СОВ = 180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endParaRPr lang="ru-RU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9053" y="0"/>
            <a:ext cx="750590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Свойство смежных углов: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460" y="4653170"/>
            <a:ext cx="7938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Сумма смежных углов равна 180°.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490" y="5229250"/>
            <a:ext cx="74233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&lt;АОС + &lt;СОВ = 180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endParaRPr lang="ru-RU" sz="6000" b="1" i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41"/>
          <p:cNvSpPr>
            <a:spLocks noChangeShapeType="1"/>
          </p:cNvSpPr>
          <p:nvPr/>
        </p:nvSpPr>
        <p:spPr bwMode="auto">
          <a:xfrm flipV="1">
            <a:off x="4559951" y="206081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41"/>
          <p:cNvSpPr>
            <a:spLocks noChangeShapeType="1"/>
          </p:cNvSpPr>
          <p:nvPr/>
        </p:nvSpPr>
        <p:spPr bwMode="auto">
          <a:xfrm flipV="1">
            <a:off x="1619590" y="335699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27"/>
          <p:cNvGrpSpPr/>
          <p:nvPr/>
        </p:nvGrpSpPr>
        <p:grpSpPr>
          <a:xfrm>
            <a:off x="4283960" y="2780911"/>
            <a:ext cx="481222" cy="677858"/>
            <a:chOff x="1143000" y="1441008"/>
            <a:chExt cx="481222" cy="677858"/>
          </a:xfrm>
        </p:grpSpPr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31"/>
          <p:cNvGrpSpPr/>
          <p:nvPr/>
        </p:nvGrpSpPr>
        <p:grpSpPr>
          <a:xfrm>
            <a:off x="6300240" y="1484730"/>
            <a:ext cx="476590" cy="809829"/>
            <a:chOff x="998980" y="1309037"/>
            <a:chExt cx="476590" cy="809829"/>
          </a:xfrm>
        </p:grpSpPr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998980" y="1309037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34"/>
          <p:cNvGrpSpPr/>
          <p:nvPr/>
        </p:nvGrpSpPr>
        <p:grpSpPr>
          <a:xfrm>
            <a:off x="1907630" y="2651881"/>
            <a:ext cx="458780" cy="821878"/>
            <a:chOff x="1143000" y="1296988"/>
            <a:chExt cx="458780" cy="821878"/>
          </a:xfrm>
        </p:grpSpPr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37"/>
          <p:cNvGrpSpPr/>
          <p:nvPr/>
        </p:nvGrpSpPr>
        <p:grpSpPr>
          <a:xfrm>
            <a:off x="6876320" y="2636890"/>
            <a:ext cx="458780" cy="791899"/>
            <a:chOff x="1215010" y="1326967"/>
            <a:chExt cx="458780" cy="791899"/>
          </a:xfrm>
        </p:grpSpPr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36"/>
            <p:cNvSpPr txBox="1">
              <a:spLocks noChangeArrowheads="1"/>
            </p:cNvSpPr>
            <p:nvPr/>
          </p:nvSpPr>
          <p:spPr bwMode="auto">
            <a:xfrm>
              <a:off x="1215010" y="1326967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44" y="500042"/>
            <a:ext cx="7790712" cy="2052638"/>
          </a:xfrm>
        </p:spPr>
        <p:txBody>
          <a:bodyPr/>
          <a:lstStyle/>
          <a:p>
            <a:pPr marL="88900" indent="-6350"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Два угла называются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вертикальными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если стороны одного угла являются дополнительными полупрямыми сторон другого.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1481" y="3786190"/>
            <a:ext cx="285752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690043" y="3786190"/>
            <a:ext cx="2928958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619001" y="3786190"/>
            <a:ext cx="3071834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19001" y="2714620"/>
            <a:ext cx="3143272" cy="107157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8605" y="3214686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62273" y="3772919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8605" y="4714884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90835" y="2558473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1811" y="314324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6982" y="5661310"/>
            <a:ext cx="7390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ru-RU" sz="4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&lt;(a</a:t>
            </a:r>
            <a:r>
              <a:rPr lang="en-US" sz="4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вертикальные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3596640" y="3779520"/>
            <a:ext cx="45720" cy="335280"/>
          </a:xfrm>
          <a:custGeom>
            <a:avLst/>
            <a:gdLst>
              <a:gd name="connsiteX0" fmla="*/ 45720 w 45720"/>
              <a:gd name="connsiteY0" fmla="*/ 0 h 335280"/>
              <a:gd name="connsiteX1" fmla="*/ 0 w 45720"/>
              <a:gd name="connsiteY1" fmla="*/ 198120 h 335280"/>
              <a:gd name="connsiteX2" fmla="*/ 45720 w 45720"/>
              <a:gd name="connsiteY2" fmla="*/ 33528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" h="335280">
                <a:moveTo>
                  <a:pt x="45720" y="0"/>
                </a:moveTo>
                <a:cubicBezTo>
                  <a:pt x="22860" y="71120"/>
                  <a:pt x="0" y="142240"/>
                  <a:pt x="0" y="198120"/>
                </a:cubicBezTo>
                <a:cubicBezTo>
                  <a:pt x="0" y="254000"/>
                  <a:pt x="45720" y="335280"/>
                  <a:pt x="45720" y="3352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5455920" y="3505200"/>
            <a:ext cx="104140" cy="259080"/>
          </a:xfrm>
          <a:custGeom>
            <a:avLst/>
            <a:gdLst>
              <a:gd name="connsiteX0" fmla="*/ 0 w 104140"/>
              <a:gd name="connsiteY0" fmla="*/ 0 h 259080"/>
              <a:gd name="connsiteX1" fmla="*/ 91440 w 104140"/>
              <a:gd name="connsiteY1" fmla="*/ 106680 h 259080"/>
              <a:gd name="connsiteX2" fmla="*/ 76200 w 104140"/>
              <a:gd name="connsiteY2" fmla="*/ 259080 h 2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140" h="259080">
                <a:moveTo>
                  <a:pt x="0" y="0"/>
                </a:moveTo>
                <a:cubicBezTo>
                  <a:pt x="39370" y="31750"/>
                  <a:pt x="78740" y="63500"/>
                  <a:pt x="91440" y="106680"/>
                </a:cubicBezTo>
                <a:cubicBezTo>
                  <a:pt x="104140" y="149860"/>
                  <a:pt x="90170" y="204470"/>
                  <a:pt x="76200" y="259080"/>
                </a:cubicBez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Построение вертикальных углов</a:t>
            </a:r>
            <a:b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084168" y="620688"/>
            <a:ext cx="2364651" cy="2806571"/>
            <a:chOff x="539552" y="692696"/>
            <a:chExt cx="2364651" cy="2806571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16200000" flipH="1">
              <a:off x="287524" y="1736812"/>
              <a:ext cx="1872208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5400000" flipH="1" flipV="1">
              <a:off x="1151620" y="1664804"/>
              <a:ext cx="1584176" cy="9361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39552" y="69269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115616" y="2852936"/>
              <a:ext cx="5180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11760" y="1052736"/>
              <a:ext cx="49244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 rot="4453341">
            <a:off x="4795123" y="3249977"/>
            <a:ext cx="4104456" cy="576064"/>
            <a:chOff x="2051720" y="3501008"/>
            <a:chExt cx="4104456" cy="57606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2051720" y="3501008"/>
              <a:ext cx="4104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051720" y="4077072"/>
              <a:ext cx="4104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1763688" y="378904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5868144" y="378904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237575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08772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23174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251977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262778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280780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295182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309583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23985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334786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406794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478802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381591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95993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67190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352788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39198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453599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468001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424796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496804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511206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525607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540009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550810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68812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583214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55"/>
          <p:cNvGrpSpPr/>
          <p:nvPr/>
        </p:nvGrpSpPr>
        <p:grpSpPr>
          <a:xfrm rot="17003915">
            <a:off x="216273" y="3818768"/>
            <a:ext cx="2726180" cy="1536142"/>
            <a:chOff x="189634" y="3825062"/>
            <a:chExt cx="2726180" cy="1536142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720495" y="4509119"/>
              <a:ext cx="2195319" cy="1680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52" idx="1"/>
              <a:endCxn id="52" idx="3"/>
            </p:cNvCxnSpPr>
            <p:nvPr/>
          </p:nvCxnSpPr>
          <p:spPr>
            <a:xfrm rot="13464348" flipH="1">
              <a:off x="1033985" y="3825062"/>
              <a:ext cx="1568339" cy="15361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Равнобедренный треугольник 54"/>
            <p:cNvSpPr/>
            <p:nvPr/>
          </p:nvSpPr>
          <p:spPr>
            <a:xfrm rot="16200000">
              <a:off x="365883" y="4322537"/>
              <a:ext cx="178364" cy="530862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9" name="Прямая соединительная линия 58"/>
          <p:cNvCxnSpPr/>
          <p:nvPr/>
        </p:nvCxnSpPr>
        <p:spPr>
          <a:xfrm rot="5400000">
            <a:off x="5508104" y="3212976"/>
            <a:ext cx="1872208" cy="1152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5508104" y="422108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Группа 63"/>
          <p:cNvGrpSpPr/>
          <p:nvPr/>
        </p:nvGrpSpPr>
        <p:grpSpPr>
          <a:xfrm rot="18049332">
            <a:off x="2458865" y="4411236"/>
            <a:ext cx="4104456" cy="576064"/>
            <a:chOff x="2051720" y="3501008"/>
            <a:chExt cx="4104456" cy="576064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2051720" y="3501008"/>
              <a:ext cx="4104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051720" y="4077072"/>
              <a:ext cx="41044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1763688" y="378904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5400000">
              <a:off x="5868144" y="3789040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>
              <a:off x="237575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208772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>
              <a:off x="223174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251977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262778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280780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295182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309583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323985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334786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406794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478802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>
              <a:off x="381591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395993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>
              <a:off x="367190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352788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439198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453599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468001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>
              <a:off x="424796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496804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5400000">
              <a:off x="511206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5256076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5400092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5400000">
              <a:off x="5508104" y="3645024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5688124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5400000">
              <a:off x="5832140" y="36090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Прямая соединительная линия 96"/>
          <p:cNvCxnSpPr/>
          <p:nvPr/>
        </p:nvCxnSpPr>
        <p:spPr>
          <a:xfrm>
            <a:off x="7020272" y="2852936"/>
            <a:ext cx="715918" cy="26236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7740352" y="5013176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endParaRPr lang="ru-RU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Дата 10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104" name="Номер слайда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05" name="Нижний колонтитул 10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4699E-6 L 0.29913 -0.22016 " pathEditMode="relative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32932E-6 L 0.62657 -0.441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57 -0.44149 L 0.49271 -0.1584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271 -0.15841 L 0.13056 -0.2317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56 -0.23173 L 0.62656 -0.4414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57 -0.44149 L 0.68959 -0.1373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1009069" y="1274877"/>
            <a:ext cx="7310207" cy="2688385"/>
            <a:chOff x="1357290" y="428604"/>
            <a:chExt cx="7310207" cy="268838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643042" y="428604"/>
              <a:ext cx="6429420" cy="23574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857356" y="642918"/>
              <a:ext cx="5786478" cy="2143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428728" y="2143116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290" y="428604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4876" y="1714488"/>
              <a:ext cx="7312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86710" y="500042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2462" y="2285992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283183" y="0"/>
            <a:ext cx="657763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вертикальные углы,</a:t>
            </a:r>
            <a:endParaRPr lang="en-US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изображённые на чертеже.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12-конечная звезда 40"/>
          <p:cNvSpPr/>
          <p:nvPr/>
        </p:nvSpPr>
        <p:spPr>
          <a:xfrm>
            <a:off x="7884460" y="332570"/>
            <a:ext cx="914400" cy="91440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9440" y="3717040"/>
            <a:ext cx="748904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48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BMA</a:t>
            </a:r>
            <a:r>
              <a:rPr lang="ru-RU" sz="48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&lt;</a:t>
            </a:r>
            <a:r>
              <a:rPr lang="en-US" sz="48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CME</a:t>
            </a:r>
            <a:r>
              <a:rPr lang="ru-RU" sz="48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вертикальные углы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3460" y="5085230"/>
            <a:ext cx="748904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Вертикальные углы </a:t>
            </a:r>
            <a:r>
              <a:rPr lang="ru-RU" sz="4800" b="1" i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равны.</a:t>
            </a:r>
          </a:p>
        </p:txBody>
      </p:sp>
      <p:sp>
        <p:nvSpPr>
          <p:cNvPr id="44" name="Дата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6" name="Нижний колонтитул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905</Words>
  <Application>Microsoft Office PowerPoint</Application>
  <PresentationFormat>Экран (4:3)</PresentationFormat>
  <Paragraphs>244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Построение вертикальных углов </vt:lpstr>
      <vt:lpstr>Слайд 9</vt:lpstr>
      <vt:lpstr>Слайд 10</vt:lpstr>
      <vt:lpstr>Слайд 11</vt:lpstr>
      <vt:lpstr>Слайд 12</vt:lpstr>
      <vt:lpstr>Слайд 13</vt:lpstr>
      <vt:lpstr>Пример оформления задач</vt:lpstr>
      <vt:lpstr>Пример оформления задач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1284</cp:revision>
  <dcterms:created xsi:type="dcterms:W3CDTF">2011-06-18T13:01:16Z</dcterms:created>
  <dcterms:modified xsi:type="dcterms:W3CDTF">2012-07-15T14:36:23Z</dcterms:modified>
</cp:coreProperties>
</file>