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1" r:id="rId2"/>
    <p:sldId id="257" r:id="rId3"/>
    <p:sldId id="407" r:id="rId4"/>
    <p:sldId id="408" r:id="rId5"/>
    <p:sldId id="409" r:id="rId6"/>
    <p:sldId id="411" r:id="rId7"/>
    <p:sldId id="412" r:id="rId8"/>
    <p:sldId id="413" r:id="rId9"/>
    <p:sldId id="418" r:id="rId10"/>
    <p:sldId id="419" r:id="rId11"/>
    <p:sldId id="414" r:id="rId12"/>
    <p:sldId id="415" r:id="rId13"/>
    <p:sldId id="416" r:id="rId14"/>
    <p:sldId id="420" r:id="rId15"/>
    <p:sldId id="421" r:id="rId16"/>
    <p:sldId id="422" r:id="rId17"/>
    <p:sldId id="424" r:id="rId18"/>
    <p:sldId id="406" r:id="rId19"/>
    <p:sldId id="423" r:id="rId20"/>
    <p:sldId id="417" r:id="rId21"/>
    <p:sldId id="39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9" autoAdjust="0"/>
    <p:restoredTop sz="94716" autoAdjust="0"/>
  </p:normalViewPr>
  <p:slideViewPr>
    <p:cSldViewPr>
      <p:cViewPr varScale="1">
        <p:scale>
          <a:sx n="69" d="100"/>
          <a:sy n="69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29.11.2014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№376.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№376</a:t>
            </a:r>
            <a:r>
              <a:rPr lang="ru-RU" sz="1200" b="1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б.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№376</a:t>
            </a:r>
            <a:r>
              <a:rPr lang="ru-RU" sz="1200" b="1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в.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36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Математический язык. Математическая модель</a:t>
            </a:r>
            <a:endParaRPr lang="ru-RU" sz="36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90433" y="4221110"/>
            <a:ext cx="75631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Уроки №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3-4</a:t>
            </a:r>
            <a:endParaRPr lang="ru-RU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Линейное уравнение с одной переменной</a:t>
            </a:r>
            <a:endParaRPr lang="en-US" sz="3200" b="1" i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1025" y="0"/>
            <a:ext cx="8061951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решении уравнений используют </a:t>
            </a:r>
          </a:p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347" y="1611945"/>
            <a:ext cx="83753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в уравнении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перенести слагаемое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одной </a:t>
            </a:r>
          </a:p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части в другую,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изменив его знак,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получится</a:t>
            </a:r>
          </a:p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равносильное уравнение.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420" y="3861060"/>
            <a:ext cx="8353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Если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 части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умножить или </a:t>
            </a:r>
          </a:p>
          <a:p>
            <a:pPr marL="457200" indent="-457200"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разделить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число (не равное нулю), то </a:t>
            </a:r>
          </a:p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получится равносильное</a:t>
            </a:r>
          </a:p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уравнение.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9390" y="0"/>
            <a:ext cx="923958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Решите уравнение и выполните проверку: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20" y="1700760"/>
            <a:ext cx="457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у - 35 + 12 = 32;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у – 23 = 32;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у = 32 + 23;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у = 55;</a:t>
            </a:r>
          </a:p>
          <a:p>
            <a:pPr>
              <a:buNone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(55 - 35) + 12 = 32;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30 + 12 = 32;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32 = 32.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83710" y="476590"/>
            <a:ext cx="3724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 - 35) + 12 = 32;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87780" y="1916790"/>
            <a:ext cx="1656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99740" y="5805330"/>
            <a:ext cx="1970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55.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555720" y="4149100"/>
            <a:ext cx="15842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4920" y="1052670"/>
            <a:ext cx="8754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/>
      <p:bldP spid="13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410" y="260560"/>
            <a:ext cx="86412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и выполните проверку: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630" y="2893080"/>
            <a:ext cx="61928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24 - 21 + х = 10; 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х + 3 = 10; 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х = 10 - 3; 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х = 7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(24 + 7) - 21 = 31 - 21 = 10;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7.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680" y="908650"/>
            <a:ext cx="4134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б) (24 + х) - 21 = 10;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38283" y="2204830"/>
            <a:ext cx="1867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79640" y="5085230"/>
            <a:ext cx="15842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4920" y="1394743"/>
            <a:ext cx="8754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410" y="260560"/>
            <a:ext cx="86412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и выполните проверку: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974372"/>
            <a:ext cx="53824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45 + 18 - у = 58;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63 - у = 58;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 = 63 - 58;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у = 5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(45 - 5) + 18 = 40 + 18 = 58.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5.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8283" y="2412165"/>
            <a:ext cx="1867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47622" y="908650"/>
            <a:ext cx="3648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в) (45 - у) + 18 = 58;</a:t>
            </a:r>
            <a:endParaRPr lang="en-US" sz="32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339690" y="4941210"/>
            <a:ext cx="15842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4920" y="1538763"/>
            <a:ext cx="8754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410" y="548600"/>
            <a:ext cx="386753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  вида: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7930" y="332570"/>
            <a:ext cx="36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54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509" y="1052670"/>
            <a:ext cx="8782982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называется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линейным уравнением</a:t>
            </a:r>
          </a:p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одной переменной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(где х – переменная,</a:t>
            </a:r>
          </a:p>
          <a:p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 и </a:t>
            </a:r>
            <a:r>
              <a:rPr lang="en-US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некоторые числа).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9790" y="2852920"/>
            <a:ext cx="2507418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460" y="3356990"/>
            <a:ext cx="75730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– переменная </a:t>
            </a:r>
            <a:r>
              <a:rPr lang="ru-RU" sz="3600" b="1" i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входит в уравнение</a:t>
            </a:r>
          </a:p>
          <a:p>
            <a:r>
              <a:rPr lang="ru-RU" sz="3600" b="1" i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обязательно в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первой степени.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695056" y="4725180"/>
            <a:ext cx="7944874" cy="830997"/>
            <a:chOff x="695056" y="4725180"/>
            <a:chExt cx="7944874" cy="830997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5056" y="4725180"/>
              <a:ext cx="319350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(45 - у) + 18 = 58</a:t>
              </a:r>
              <a:endParaRPr lang="en-US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67930" y="472518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24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линейное уравнением</a:t>
              </a:r>
            </a:p>
            <a:p>
              <a:r>
                <a:rPr lang="ru-RU" sz="24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с одной переменной </a:t>
              </a:r>
              <a:endParaRPr lang="ru-RU" sz="24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11450" y="5733320"/>
            <a:ext cx="7872864" cy="830997"/>
            <a:chOff x="767066" y="4725180"/>
            <a:chExt cx="7872864" cy="830997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67066" y="4725180"/>
              <a:ext cx="295946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3х² + 6х + 7 = 0</a:t>
              </a:r>
              <a:endParaRPr lang="en-US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067930" y="472518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24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не линейное уравнением</a:t>
              </a:r>
            </a:p>
            <a:p>
              <a:r>
                <a:rPr lang="ru-RU" sz="24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с одной переменной 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uiExpand="1" build="p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640" y="44530"/>
            <a:ext cx="518472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: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10" y="476590"/>
            <a:ext cx="3903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4920" y="908650"/>
            <a:ext cx="8754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190" y="1772770"/>
            <a:ext cx="259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32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450" y="1844780"/>
            <a:ext cx="5378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Приведем к стандартному виду: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67680" y="2420860"/>
            <a:ext cx="3903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</a:t>
            </a:r>
            <a:endParaRPr lang="ru-RU" sz="2400" dirty="0"/>
          </a:p>
        </p:txBody>
      </p:sp>
      <p:sp>
        <p:nvSpPr>
          <p:cNvPr id="11" name="Арка 10"/>
          <p:cNvSpPr/>
          <p:nvPr/>
        </p:nvSpPr>
        <p:spPr>
          <a:xfrm flipV="1">
            <a:off x="2339690" y="285292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 flipV="1">
            <a:off x="4427980" y="285292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Дуга 12"/>
          <p:cNvSpPr/>
          <p:nvPr/>
        </p:nvSpPr>
        <p:spPr>
          <a:xfrm rot="18884665" flipH="1" flipV="1">
            <a:off x="2427596" y="2331784"/>
            <a:ext cx="1048361" cy="684519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уга 13"/>
          <p:cNvSpPr/>
          <p:nvPr/>
        </p:nvSpPr>
        <p:spPr>
          <a:xfrm rot="18955906" flipH="1" flipV="1">
            <a:off x="2313735" y="1648163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Дуга 14"/>
          <p:cNvSpPr/>
          <p:nvPr/>
        </p:nvSpPr>
        <p:spPr>
          <a:xfrm rot="18955906" flipH="1" flipV="1">
            <a:off x="4302779" y="1685597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 rot="18884665" flipH="1" flipV="1">
            <a:off x="4371865" y="2331783"/>
            <a:ext cx="1048361" cy="684519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67680" y="3284980"/>
            <a:ext cx="3365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2 = 4х + 12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339690" y="3861060"/>
            <a:ext cx="3365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4х = 2 + 12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11700" y="4437140"/>
            <a:ext cx="1717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= 14</a:t>
            </a:r>
            <a:endParaRPr lang="ru-RU" sz="2400" dirty="0">
              <a:ln>
                <a:solidFill>
                  <a:schemeClr val="bg1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11700" y="5013220"/>
            <a:ext cx="2063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= 14 : 2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83710" y="5517290"/>
            <a:ext cx="1140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= 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07880" y="5661310"/>
            <a:ext cx="504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уравнение имеет 1 корень </a:t>
            </a:r>
            <a:endParaRPr lang="ru-RU" sz="2400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2483710" y="3861060"/>
            <a:ext cx="1944270" cy="0"/>
            <a:chOff x="2267680" y="2924930"/>
            <a:chExt cx="1944270" cy="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226768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85190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3275820" y="3861060"/>
            <a:ext cx="2232310" cy="0"/>
            <a:chOff x="2987780" y="2924930"/>
            <a:chExt cx="2232310" cy="0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298778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86004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03300" y="5517290"/>
            <a:ext cx="5040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 имеет бесконечно много корней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640" y="44530"/>
            <a:ext cx="518472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: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0824" y="476590"/>
            <a:ext cx="5782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 – 14 + 2х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440" y="1124680"/>
            <a:ext cx="5378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Приведем к стандартному виду: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0190" y="1052670"/>
            <a:ext cx="259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32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3224" y="1558499"/>
            <a:ext cx="5782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 – 14 + 2х</a:t>
            </a:r>
            <a:endParaRPr lang="ru-RU" sz="2400" dirty="0"/>
          </a:p>
        </p:txBody>
      </p:sp>
      <p:sp>
        <p:nvSpPr>
          <p:cNvPr id="12" name="Арка 11"/>
          <p:cNvSpPr/>
          <p:nvPr/>
        </p:nvSpPr>
        <p:spPr>
          <a:xfrm flipV="1">
            <a:off x="1907630" y="198880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flipV="1">
            <a:off x="4067930" y="198880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 rot="18884665" flipH="1" flipV="1">
            <a:off x="1851517" y="1465367"/>
            <a:ext cx="1048361" cy="684519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Дуга 14"/>
          <p:cNvSpPr/>
          <p:nvPr/>
        </p:nvSpPr>
        <p:spPr>
          <a:xfrm rot="18955906" flipH="1" flipV="1">
            <a:off x="1764695" y="821477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 rot="19304301" flipH="1" flipV="1">
            <a:off x="4136565" y="1631608"/>
            <a:ext cx="892977" cy="536312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 rot="18955906" flipH="1" flipV="1">
            <a:off x="3927738" y="784042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79640" y="2348850"/>
            <a:ext cx="5243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2 = 4х + 12 – 14 + 2х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51650" y="2996940"/>
            <a:ext cx="5243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=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+ 12 – 14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95670" y="3717040"/>
            <a:ext cx="18325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· x</a:t>
            </a:r>
            <a:r>
              <a:rPr lang="ru-RU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2400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430" y="4365130"/>
            <a:ext cx="76280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подстановке любого значения х получаем </a:t>
            </a:r>
          </a:p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верное числовое  равенство: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83710" y="5229250"/>
            <a:ext cx="12554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7430" y="5661310"/>
            <a:ext cx="3392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любое число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267680" y="2909940"/>
            <a:ext cx="4680650" cy="0"/>
            <a:chOff x="2267680" y="2924930"/>
            <a:chExt cx="4680650" cy="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226768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85190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58828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2987780" y="2924930"/>
            <a:ext cx="3096430" cy="0"/>
            <a:chOff x="2987780" y="2924930"/>
            <a:chExt cx="3096430" cy="0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298778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86004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72416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355970" y="3645030"/>
            <a:ext cx="2634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 = 0,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= 0)</a:t>
            </a:r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520" y="5733320"/>
            <a:ext cx="504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 корней  не имеет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640" y="44530"/>
            <a:ext cx="518472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: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0824" y="476590"/>
            <a:ext cx="4859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 + 2х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440" y="1124680"/>
            <a:ext cx="5378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Приведем к стандартному виду: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0190" y="1052670"/>
            <a:ext cx="259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32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3224" y="1558499"/>
            <a:ext cx="4859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 + 2х</a:t>
            </a:r>
            <a:endParaRPr lang="ru-RU" sz="2400" dirty="0"/>
          </a:p>
        </p:txBody>
      </p:sp>
      <p:sp>
        <p:nvSpPr>
          <p:cNvPr id="12" name="Арка 11"/>
          <p:cNvSpPr/>
          <p:nvPr/>
        </p:nvSpPr>
        <p:spPr>
          <a:xfrm flipV="1">
            <a:off x="1907630" y="198880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flipV="1">
            <a:off x="4067930" y="198880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 rot="18884665" flipH="1" flipV="1">
            <a:off x="1851517" y="1465367"/>
            <a:ext cx="1048361" cy="684519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Дуга 14"/>
          <p:cNvSpPr/>
          <p:nvPr/>
        </p:nvSpPr>
        <p:spPr>
          <a:xfrm rot="18955906" flipH="1" flipV="1">
            <a:off x="1764695" y="821477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 rot="19304301" flipH="1" flipV="1">
            <a:off x="4136565" y="1631608"/>
            <a:ext cx="892977" cy="536312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 rot="18955906" flipH="1" flipV="1">
            <a:off x="3927738" y="784042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79640" y="2348850"/>
            <a:ext cx="43204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2 = 4х + 12 + 2х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51650" y="2996940"/>
            <a:ext cx="4602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-2 - 12 = 0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51650" y="3717040"/>
            <a:ext cx="2678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· x - 14</a:t>
            </a:r>
            <a:r>
              <a:rPr lang="ru-RU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2400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430" y="4365130"/>
            <a:ext cx="76280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подстановке любого значения х получаем </a:t>
            </a:r>
          </a:p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неверное числовое  равенство: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83710" y="5229250"/>
            <a:ext cx="16401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-14 = 0</a:t>
            </a:r>
            <a:endParaRPr lang="ru-RU" sz="2400" dirty="0"/>
          </a:p>
        </p:txBody>
      </p:sp>
      <p:grpSp>
        <p:nvGrpSpPr>
          <p:cNvPr id="10" name="Группа 32"/>
          <p:cNvGrpSpPr/>
          <p:nvPr/>
        </p:nvGrpSpPr>
        <p:grpSpPr>
          <a:xfrm>
            <a:off x="2195670" y="2909940"/>
            <a:ext cx="3960550" cy="14990"/>
            <a:chOff x="2267680" y="2924930"/>
            <a:chExt cx="3960550" cy="1499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226768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85190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868180" y="293992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33"/>
          <p:cNvGrpSpPr/>
          <p:nvPr/>
        </p:nvGrpSpPr>
        <p:grpSpPr>
          <a:xfrm>
            <a:off x="2987780" y="2924930"/>
            <a:ext cx="2232310" cy="0"/>
            <a:chOff x="2987780" y="2924930"/>
            <a:chExt cx="2232310" cy="0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298778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86004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009705" y="3645030"/>
            <a:ext cx="3018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 = 0,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= -14)</a:t>
            </a:r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63860" y="0"/>
            <a:ext cx="254915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596" y="1484730"/>
            <a:ext cx="8340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решении задачи четко выполнены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этапа: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410" y="1988800"/>
            <a:ext cx="77714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математической  модели.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Обозначают неизвестную в задаче величину буквой,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используя эту букву, записывают другие величины,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составляют уравнение по условию задачи.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430" y="3789050"/>
            <a:ext cx="73054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Работа с математической моделью.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Решают полученное уравнение,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находят требуемые по условию задачи величины.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412" y="5013220"/>
            <a:ext cx="86741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Ответ на вопрос задачи. 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Найденное решение используют для ответа на вопрос задачи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применительно к реальной ситуации.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00" y="620610"/>
            <a:ext cx="864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модель </a:t>
            </a: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позволяет анализировать </a:t>
            </a:r>
          </a:p>
          <a:p>
            <a:pPr algn="ctr"/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решать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23410" y="6492875"/>
            <a:ext cx="2133600" cy="365125"/>
          </a:xfrm>
        </p:spPr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5266" y="260560"/>
            <a:ext cx="143346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Задача: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90" y="692620"/>
            <a:ext cx="89646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бригады рабочих изготавливают игрушки к Новому году. Первая бригада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сделала шары. Вторая бригада изготавливает сосульки и сделала их на 12 штук больше, чем шаров. Третья бригада изготавливает снежинки и сделала их на 5 штук меньше, чем изготовлено шаров и сосулек вместе. Всего было сделано 379 игрушек.  Сколько в отдельности изготовлено шаров, сосулек и снежинок?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766" y="2636890"/>
            <a:ext cx="1832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Шары – 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Сосульки – 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Снежинки 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550" y="27089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734" y="30288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7630" y="2996940"/>
            <a:ext cx="2880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12 шт. больше, чем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8130" y="278091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 flipH="1" flipV="1">
            <a:off x="4788030" y="2564880"/>
            <a:ext cx="360050" cy="648090"/>
          </a:xfrm>
          <a:prstGeom prst="curvedRightArrow">
            <a:avLst>
              <a:gd name="adj1" fmla="val 0"/>
              <a:gd name="adj2" fmla="val 47702"/>
              <a:gd name="adj3" fmla="val 29322"/>
            </a:avLst>
          </a:prstGeom>
          <a:solidFill>
            <a:schemeClr val="tx2"/>
          </a:solidFill>
          <a:ln>
            <a:solidFill>
              <a:schemeClr val="tx2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7630" y="3429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52150" y="3284980"/>
            <a:ext cx="2892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 5 шт. меньше, чем 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5220090" y="2564880"/>
            <a:ext cx="155448" cy="914400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Выгнутая влево стрелка 16"/>
          <p:cNvSpPr/>
          <p:nvPr/>
        </p:nvSpPr>
        <p:spPr>
          <a:xfrm rot="20816700" flipH="1" flipV="1">
            <a:off x="8450989" y="2695712"/>
            <a:ext cx="611450" cy="792110"/>
          </a:xfrm>
          <a:prstGeom prst="curvedRightArrow">
            <a:avLst>
              <a:gd name="adj1" fmla="val 0"/>
              <a:gd name="adj2" fmla="val 47702"/>
              <a:gd name="adj3" fmla="val 29322"/>
            </a:avLst>
          </a:prstGeom>
          <a:solidFill>
            <a:schemeClr val="tx2"/>
          </a:solidFill>
          <a:ln>
            <a:solidFill>
              <a:schemeClr val="tx2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450" y="3789050"/>
            <a:ext cx="5784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FontTx/>
              <a:buAutoNum type="arabicParenR"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математической  модели.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410" y="4149100"/>
            <a:ext cx="3610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Обозначим </a:t>
            </a: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шары – 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сосульки – 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снежинки 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23910" y="4149100"/>
            <a:ext cx="1090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(шт.)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3910" y="4509150"/>
            <a:ext cx="1620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+ 12 (шт.)</a:t>
            </a: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5436120" y="4221110"/>
            <a:ext cx="144020" cy="698370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724160" y="4293120"/>
            <a:ext cx="314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х + 12  =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2х + 12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(шт.)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95920" y="4941210"/>
            <a:ext cx="3002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2х + 12 – 5 =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2х + 7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(шт.)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3408" y="5301260"/>
            <a:ext cx="89171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как по условию всего было сделано 379 игрушек, то составим уравнение: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23410" y="5661310"/>
            <a:ext cx="4564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(х + 12) + (2х + 7)  = 379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5004060" y="5517290"/>
            <a:ext cx="3786676" cy="830997"/>
            <a:chOff x="4580704" y="5805330"/>
            <a:chExt cx="3786676" cy="830997"/>
          </a:xfrm>
        </p:grpSpPr>
        <p:sp>
          <p:nvSpPr>
            <p:cNvPr id="27" name="TextBox 26"/>
            <p:cNvSpPr txBox="1"/>
            <p:nvPr/>
          </p:nvSpPr>
          <p:spPr>
            <a:xfrm>
              <a:off x="5652150" y="5805330"/>
              <a:ext cx="27152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математическая </a:t>
              </a:r>
            </a:p>
            <a:p>
              <a:r>
                <a:rPr lang="ru-RU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модель ситуации</a:t>
              </a: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 flipH="1" flipV="1">
              <a:off x="4580704" y="6165380"/>
              <a:ext cx="1143456" cy="984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Прямоугольник 31"/>
          <p:cNvSpPr/>
          <p:nvPr/>
        </p:nvSpPr>
        <p:spPr>
          <a:xfrm>
            <a:off x="72010" y="5949350"/>
            <a:ext cx="6156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линейное уравнением с одной переменной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 animBg="1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710" y="2550421"/>
            <a:ext cx="8748580" cy="22467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Дать понятие об уравнении и его корнях.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Дать понятие о линейном уравнении и его решении.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Текстовые задачи и их решение с помощью уравнений.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7501" y="0"/>
            <a:ext cx="7348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Работа с математической моделью.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650" y="548600"/>
            <a:ext cx="4833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( х + 12) + (2х + 7)  = 379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5111" y="2276840"/>
            <a:ext cx="4083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х + 12 + 2х + 7 = 379</a:t>
            </a:r>
          </a:p>
        </p:txBody>
      </p:sp>
      <p:grpSp>
        <p:nvGrpSpPr>
          <p:cNvPr id="12" name="Группа 32"/>
          <p:cNvGrpSpPr/>
          <p:nvPr/>
        </p:nvGrpSpPr>
        <p:grpSpPr>
          <a:xfrm>
            <a:off x="2555720" y="2708900"/>
            <a:ext cx="2376330" cy="0"/>
            <a:chOff x="2483710" y="2924930"/>
            <a:chExt cx="2376330" cy="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2483710" y="292493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059790" y="292493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499990" y="292493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3851900" y="2708900"/>
            <a:ext cx="2520350" cy="27040"/>
            <a:chOff x="3707880" y="3617990"/>
            <a:chExt cx="2520350" cy="27040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3707880" y="364503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68180" y="361799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076070" y="361799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1375" y="908650"/>
            <a:ext cx="9001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67430" y="1700760"/>
            <a:ext cx="5378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Приведем к стандартному виду: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96170" y="1628750"/>
            <a:ext cx="259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32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39690" y="2780910"/>
            <a:ext cx="2210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4х + 19 = 379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9690" y="3140960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4х = 379 - 19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39690" y="3501010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4х = 360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11700" y="3841910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= 360 :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11700" y="4201960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= 90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23910" y="4221110"/>
            <a:ext cx="2604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90 шт. - шаров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1400" y="4562010"/>
            <a:ext cx="6277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+ 12 = 90 + 12 = 102 (шт.) - сосульки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410" y="5013220"/>
            <a:ext cx="679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+ 7 = 2 · 90 + 7 = 187 (шт.) - снежинок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235143" y="5445280"/>
            <a:ext cx="4673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Ответ на вопрос задачи: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370" y="5805330"/>
            <a:ext cx="238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90 шт. – шаров,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411700" y="5847360"/>
            <a:ext cx="3060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102 (шт.) – сосульки,</a:t>
            </a:r>
            <a:endParaRPr lang="ru-RU" sz="1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652150" y="5850300"/>
            <a:ext cx="314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187 (шт.) - снежинок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7281" y="44530"/>
            <a:ext cx="754943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00" y="1700760"/>
            <a:ext cx="903228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называется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уравнением?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называется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корнем уравнения?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корней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может иметь уравнение?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Какие уравнения называются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равносильными?</a:t>
            </a:r>
          </a:p>
          <a:p>
            <a:pPr marL="514350" indent="-514350">
              <a:buAutoNum type="arabicPeriod" startAt="4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Сформулируйте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свойства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уравнений.</a:t>
            </a:r>
          </a:p>
          <a:p>
            <a:pPr marL="514350" indent="-514350">
              <a:buAutoNum type="arabicPeriod" startAt="4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Стандартный вид линейного уравнения.</a:t>
            </a:r>
          </a:p>
          <a:p>
            <a:pPr marL="514350" indent="-514350">
              <a:buAutoNum type="arabicPeriod" startAt="4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уравнение называется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линейным?</a:t>
            </a:r>
          </a:p>
          <a:p>
            <a:pPr marL="514350" indent="-514350"/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851900" y="5013220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400" y="476590"/>
            <a:ext cx="864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Одной из самых простых и важных 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математических моделей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реальных ситуаций есть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линейные уравнения с одной переменной.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430" y="2132820"/>
            <a:ext cx="19175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3х = 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42880" y="2132820"/>
            <a:ext cx="26372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5у - 10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7750" y="2132820"/>
            <a:ext cx="23807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2а +7 =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4280" y="3068950"/>
            <a:ext cx="863544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Решить линейное уравнение с одной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переменной – это значит найти те значения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переменной,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каждом из которых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уравнение обращается в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верное числовое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равенство.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331913" y="2060575"/>
            <a:ext cx="35274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+ 2 = 5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403350" y="3357563"/>
            <a:ext cx="194468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3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1763713" y="765175"/>
            <a:ext cx="4608512" cy="720725"/>
          </a:xfrm>
          <a:prstGeom prst="wedgeRoundRectCallout">
            <a:avLst>
              <a:gd name="adj1" fmla="val 80315"/>
              <a:gd name="adj2" fmla="val 38259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Georgia" pitchFamily="18" charset="0"/>
              </a:rPr>
              <a:t>Уравнение.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692275" y="4941888"/>
            <a:ext cx="4608513" cy="1366837"/>
          </a:xfrm>
          <a:prstGeom prst="wedgeRoundRectCallout">
            <a:avLst>
              <a:gd name="adj1" fmla="val 86546"/>
              <a:gd name="adj2" fmla="val -11167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Georgia" pitchFamily="18" charset="0"/>
              </a:rPr>
              <a:t>Корень уравнения.</a:t>
            </a:r>
          </a:p>
        </p:txBody>
      </p:sp>
      <p:pic>
        <p:nvPicPr>
          <p:cNvPr id="47105" name="Picture 1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58082" y="3357562"/>
            <a:ext cx="1638300" cy="1613726"/>
          </a:xfrm>
          <a:prstGeom prst="rect">
            <a:avLst/>
          </a:prstGeom>
          <a:noFill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123660" y="4941210"/>
            <a:ext cx="4608513" cy="1366837"/>
          </a:xfrm>
          <a:prstGeom prst="wedgeRoundRectCallout">
            <a:avLst>
              <a:gd name="adj1" fmla="val 86546"/>
              <a:gd name="adj2" fmla="val -11167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Georgia" pitchFamily="18" charset="0"/>
              </a:rPr>
              <a:t>Корень 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уравнения  - </a:t>
            </a:r>
            <a:r>
              <a:rPr lang="ru-RU" sz="2000" b="1" i="1" dirty="0" smtClean="0">
                <a:solidFill>
                  <a:schemeClr val="bg1"/>
                </a:solidFill>
                <a:latin typeface="Georgia" pitchFamily="18" charset="0"/>
              </a:rPr>
              <a:t>значение переменной, при котором уравнение обращается в верное числовое равенство.</a:t>
            </a:r>
            <a:endParaRPr lang="ru-RU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48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971550" y="333375"/>
            <a:ext cx="5903913" cy="647700"/>
          </a:xfrm>
          <a:prstGeom prst="wedgeRoundRectCallout">
            <a:avLst>
              <a:gd name="adj1" fmla="val 60995"/>
              <a:gd name="adj2" fmla="val 44166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Georgia" pitchFamily="18" charset="0"/>
              </a:rPr>
              <a:t>Найдём корень уравнения: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1331913" y="1412875"/>
            <a:ext cx="4103687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+ 37 = 85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1331913" y="1628775"/>
            <a:ext cx="5048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2771775" y="1412875"/>
            <a:ext cx="865188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37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4572000" y="1412875"/>
            <a:ext cx="865188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85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2124075" y="2924175"/>
            <a:ext cx="431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3995738" y="2997200"/>
            <a:ext cx="431800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_</a:t>
            </a: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1403350" y="4005263"/>
            <a:ext cx="237648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48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1692275" y="4941888"/>
            <a:ext cx="4608513" cy="1366837"/>
          </a:xfrm>
          <a:prstGeom prst="wedgeRoundRectCallout">
            <a:avLst>
              <a:gd name="adj1" fmla="val 86546"/>
              <a:gd name="adj2" fmla="val -11167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Georgia" pitchFamily="18" charset="0"/>
              </a:rPr>
              <a:t>Мы решили уравнение!</a:t>
            </a:r>
          </a:p>
        </p:txBody>
      </p:sp>
      <p:pic>
        <p:nvPicPr>
          <p:cNvPr id="46081" name="Picture 1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34300" y="3429000"/>
            <a:ext cx="1409700" cy="1388555"/>
          </a:xfrm>
          <a:prstGeom prst="rect">
            <a:avLst/>
          </a:prstGeom>
          <a:noFill/>
        </p:spPr>
      </p:pic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2123660" y="4941210"/>
            <a:ext cx="4680650" cy="1656230"/>
          </a:xfrm>
          <a:prstGeom prst="wedgeRoundRectCallout">
            <a:avLst>
              <a:gd name="adj1" fmla="val 86546"/>
              <a:gd name="adj2" fmla="val -11167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Решили уравнение </a:t>
            </a:r>
            <a:r>
              <a:rPr lang="ru-RU" sz="2000" b="1" i="1" dirty="0" smtClean="0">
                <a:solidFill>
                  <a:schemeClr val="bg1"/>
                </a:solidFill>
                <a:latin typeface="Georgia" pitchFamily="18" charset="0"/>
              </a:rPr>
              <a:t>– нашли те  значения переменной, при котором уравнение обращается в верное числовое равенство.</a:t>
            </a:r>
            <a:endParaRPr lang="ru-RU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0.00399 0.1865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18889 0.1916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22048 0.1916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1" grpId="1" animBg="1"/>
      <p:bldP spid="11272" grpId="0" animBg="1"/>
      <p:bldP spid="11272" grpId="1" animBg="1"/>
      <p:bldP spid="11273" grpId="0" animBg="1"/>
      <p:bldP spid="11273" grpId="1" animBg="1"/>
      <p:bldP spid="11274" grpId="0" animBg="1"/>
      <p:bldP spid="11276" grpId="0" animBg="1"/>
      <p:bldP spid="11277" grpId="0" animBg="1"/>
      <p:bldP spid="11278" grpId="0" animBg="1"/>
      <p:bldP spid="11278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827480" y="0"/>
            <a:ext cx="7416800" cy="2060575"/>
          </a:xfrm>
          <a:prstGeom prst="cloudCallout">
            <a:avLst>
              <a:gd name="adj1" fmla="val -28300"/>
              <a:gd name="adj2" fmla="val 5192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Georgia" pitchFamily="18" charset="0"/>
              </a:rPr>
              <a:t>Не решая уравнений, проверь, какое из чисел является корнем уравнения.</a:t>
            </a:r>
          </a:p>
          <a:p>
            <a:endParaRPr lang="ru-RU" sz="24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2339975" y="2565400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42;</a:t>
            </a:r>
            <a:endParaRPr lang="ru-RU" sz="32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6084888" y="2565400"/>
            <a:ext cx="647700" cy="611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0;</a:t>
            </a:r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140200" y="2565400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14;</a:t>
            </a:r>
          </a:p>
        </p:txBody>
      </p:sp>
      <p:sp>
        <p:nvSpPr>
          <p:cNvPr id="33803" name="WordArt 11"/>
          <p:cNvSpPr>
            <a:spLocks noChangeArrowheads="1" noChangeShapeType="1" noTextEdit="1"/>
          </p:cNvSpPr>
          <p:nvPr/>
        </p:nvSpPr>
        <p:spPr bwMode="auto">
          <a:xfrm>
            <a:off x="7596188" y="2565400"/>
            <a:ext cx="7921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151863" y="3573020"/>
            <a:ext cx="6840275" cy="15117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6600" b="1" i="1" dirty="0">
                <a:solidFill>
                  <a:schemeClr val="tx1"/>
                </a:solidFill>
                <a:latin typeface="Times New Roman" pitchFamily="18" charset="0"/>
              </a:rPr>
              <a:t>87 + (32 – х) = 105</a:t>
            </a: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800" grpId="0" animBg="1"/>
      <p:bldP spid="33801" grpId="0" animBg="1"/>
      <p:bldP spid="33803" grpId="0" animBg="1"/>
      <p:bldP spid="338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42;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5072066" y="357166"/>
            <a:ext cx="647700" cy="611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0;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3059113" y="333375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14;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6515100" y="333375"/>
            <a:ext cx="7921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900113" y="3284538"/>
            <a:ext cx="6481762" cy="10080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14) = 105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900113" y="2133600"/>
            <a:ext cx="6481762" cy="10080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42) = 77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900113" y="981075"/>
            <a:ext cx="6481762" cy="10080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х) = 105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900113" y="4437063"/>
            <a:ext cx="6481762" cy="10080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0) = 119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900113" y="5589588"/>
            <a:ext cx="6481762" cy="10080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12) = 107</a:t>
            </a:r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>
            <a:off x="2916238" y="5157788"/>
            <a:ext cx="23050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14</a:t>
            </a: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1" grpId="1" animBg="1"/>
      <p:bldP spid="34821" grpId="2" animBg="1"/>
      <p:bldP spid="34822" grpId="0" animBg="1"/>
      <p:bldP spid="34822" grpId="1" animBg="1"/>
      <p:bldP spid="34822" grpId="2" animBg="1"/>
      <p:bldP spid="34823" grpId="0" animBg="1"/>
      <p:bldP spid="34823" grpId="1" animBg="1"/>
      <p:bldP spid="34823" grpId="2" animBg="1"/>
      <p:bldP spid="34824" grpId="0" animBg="1"/>
      <p:bldP spid="34824" grpId="1" animBg="1"/>
      <p:bldP spid="34824" grpId="2" animBg="1"/>
      <p:bldP spid="34825" grpId="0" animBg="1"/>
      <p:bldP spid="34826" grpId="0" animBg="1"/>
      <p:bldP spid="34826" grpId="1" animBg="1"/>
      <p:bldP spid="34827" grpId="0" animBg="1"/>
      <p:bldP spid="34828" grpId="0" animBg="1"/>
      <p:bldP spid="34828" grpId="1" animBg="1"/>
      <p:bldP spid="34829" grpId="0" animBg="1"/>
      <p:bldP spid="34829" grpId="1" animBg="1"/>
      <p:bldP spid="348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1296194" y="188913"/>
            <a:ext cx="6551612" cy="908050"/>
          </a:xfrm>
          <a:prstGeom prst="cloudCallout">
            <a:avLst>
              <a:gd name="adj1" fmla="val -40638"/>
              <a:gd name="adj2" fmla="val 2625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i="1" dirty="0">
                <a:latin typeface="Georgia" pitchFamily="18" charset="0"/>
              </a:rPr>
              <a:t>Решим уравнение:</a:t>
            </a:r>
          </a:p>
          <a:p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619590" y="1556818"/>
            <a:ext cx="6481762" cy="1008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(35 + у) – 15 = 31</a:t>
            </a:r>
          </a:p>
        </p:txBody>
      </p:sp>
      <p:sp>
        <p:nvSpPr>
          <p:cNvPr id="35866" name="WordArt 26"/>
          <p:cNvSpPr>
            <a:spLocks noChangeArrowheads="1" noChangeShapeType="1" noTextEdit="1"/>
          </p:cNvSpPr>
          <p:nvPr/>
        </p:nvSpPr>
        <p:spPr bwMode="auto">
          <a:xfrm>
            <a:off x="2699740" y="5013220"/>
            <a:ext cx="2016125" cy="649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y = 11</a:t>
            </a:r>
            <a:endParaRPr lang="ru-RU" sz="3600" b="1" i="1" kern="10" dirty="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907630" y="2708900"/>
            <a:ext cx="16033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i="1" dirty="0" smtClean="0">
                <a:solidFill>
                  <a:prstClr val="black"/>
                </a:solidFill>
                <a:latin typeface="Times New Roman" pitchFamily="18" charset="0"/>
              </a:rPr>
              <a:t>35 + у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35870" y="2708900"/>
            <a:ext cx="476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i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  <a:endParaRPr lang="ru-RU" sz="4000" b="1" i="1" kern="1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11950" y="2708900"/>
            <a:ext cx="748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i="1" dirty="0" smtClean="0">
                <a:solidFill>
                  <a:prstClr val="black"/>
                </a:solidFill>
                <a:latin typeface="Times New Roman" pitchFamily="18" charset="0"/>
              </a:rPr>
              <a:t>31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4060" y="2780910"/>
            <a:ext cx="476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b="1" i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endParaRPr lang="ru-RU" sz="4000" b="1" i="1" kern="1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08130" y="2708900"/>
            <a:ext cx="748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i="1" dirty="0" smtClean="0">
                <a:solidFill>
                  <a:prstClr val="black"/>
                </a:solidFill>
                <a:latin typeface="Times New Roman" pitchFamily="18" charset="0"/>
              </a:rPr>
              <a:t>15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051650" y="3501010"/>
            <a:ext cx="16033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i="1" dirty="0" smtClean="0">
                <a:solidFill>
                  <a:prstClr val="black"/>
                </a:solidFill>
                <a:latin typeface="Times New Roman" pitchFamily="18" charset="0"/>
              </a:rPr>
              <a:t>35 + у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79890" y="3501010"/>
            <a:ext cx="476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i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  <a:endParaRPr lang="ru-RU" sz="4000" b="1" i="1" kern="1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99990" y="3523679"/>
            <a:ext cx="748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i="1" dirty="0" smtClean="0">
                <a:solidFill>
                  <a:prstClr val="black"/>
                </a:solidFill>
                <a:latin typeface="Times New Roman" pitchFamily="18" charset="0"/>
              </a:rPr>
              <a:t>46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39690" y="4221110"/>
            <a:ext cx="24961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i="1" dirty="0" smtClean="0">
                <a:solidFill>
                  <a:prstClr val="black"/>
                </a:solidFill>
                <a:latin typeface="Times New Roman" pitchFamily="18" charset="0"/>
              </a:rPr>
              <a:t>y = 46 -35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7930" y="83664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i="1" dirty="0" smtClean="0"/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683460" y="-243510"/>
            <a:ext cx="7201000" cy="1988800"/>
          </a:xfrm>
          <a:prstGeom prst="cloudCallout">
            <a:avLst>
              <a:gd name="adj1" fmla="val -40638"/>
              <a:gd name="adj2" fmla="val 2625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i="1" dirty="0" smtClean="0">
                <a:solidFill>
                  <a:schemeClr val="accent2"/>
                </a:solidFill>
                <a:latin typeface="Georgia" pitchFamily="18" charset="0"/>
              </a:rPr>
              <a:t>Решить уравнение </a:t>
            </a:r>
            <a:r>
              <a:rPr lang="ru-RU" sz="2400" b="1" i="1" dirty="0" smtClean="0">
                <a:latin typeface="Georgia" pitchFamily="18" charset="0"/>
              </a:rPr>
              <a:t>– это значит найти все его корни или доказать, что их нет </a:t>
            </a:r>
            <a:endParaRPr lang="ru-RU" sz="2400" b="1" i="1" dirty="0">
              <a:latin typeface="Georgia" pitchFamily="18" charset="0"/>
            </a:endParaRPr>
          </a:p>
          <a:p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66" grpId="0" animBg="1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979640" y="3212970"/>
            <a:ext cx="4752660" cy="955280"/>
            <a:chOff x="3419840" y="5013220"/>
            <a:chExt cx="4752660" cy="955280"/>
          </a:xfrm>
        </p:grpSpPr>
        <p:cxnSp>
          <p:nvCxnSpPr>
            <p:cNvPr id="9" name="Прямая со стрелкой 8"/>
            <p:cNvCxnSpPr/>
            <p:nvPr/>
          </p:nvCxnSpPr>
          <p:spPr>
            <a:xfrm flipV="1">
              <a:off x="7236370" y="5013220"/>
              <a:ext cx="936130" cy="360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563860" y="5445280"/>
              <a:ext cx="41256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Равносильные уравнения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 flipV="1">
              <a:off x="3419840" y="5013220"/>
              <a:ext cx="936130" cy="360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11450" y="2564880"/>
          <a:ext cx="7835675" cy="762390"/>
        </p:xfrm>
        <a:graphic>
          <a:graphicData uri="http://schemas.openxmlformats.org/presentationml/2006/ole">
            <p:oleObj spid="_x0000_s1026" name="Формула" r:id="rId3" imgW="2349360" imgH="2286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51900" y="105267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47556" y="4005080"/>
            <a:ext cx="76488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Каждое уравнение имеет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одни и</a:t>
            </a:r>
          </a:p>
          <a:p>
            <a:pPr algn="ctr"/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 же корни</a:t>
            </a:r>
          </a:p>
          <a:p>
            <a:pPr algn="ctr"/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 = 2      х₂ = 3 </a:t>
            </a:r>
            <a:endParaRPr lang="ru-RU" sz="40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245" y="476590"/>
            <a:ext cx="82375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Уравнения, которые имеют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одни и</a:t>
            </a:r>
          </a:p>
          <a:p>
            <a:pPr algn="ctr"/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 же корни</a:t>
            </a:r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называют </a:t>
            </a:r>
          </a:p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9922</TotalTime>
  <Words>1435</Words>
  <Application>Microsoft Office PowerPoint</Application>
  <PresentationFormat>Экран (4:3)</PresentationFormat>
  <Paragraphs>278</Paragraphs>
  <Slides>21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RePack by SPecialiST</cp:lastModifiedBy>
  <cp:revision>1125</cp:revision>
  <dcterms:created xsi:type="dcterms:W3CDTF">2011-06-18T13:01:16Z</dcterms:created>
  <dcterms:modified xsi:type="dcterms:W3CDTF">2014-11-28T20:24:21Z</dcterms:modified>
</cp:coreProperties>
</file>