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67" r:id="rId2"/>
    <p:sldId id="257" r:id="rId3"/>
    <p:sldId id="271" r:id="rId4"/>
    <p:sldId id="268" r:id="rId5"/>
    <p:sldId id="259" r:id="rId6"/>
    <p:sldId id="275" r:id="rId7"/>
    <p:sldId id="287" r:id="rId8"/>
    <p:sldId id="281" r:id="rId9"/>
    <p:sldId id="258" r:id="rId10"/>
    <p:sldId id="272" r:id="rId11"/>
    <p:sldId id="269" r:id="rId12"/>
    <p:sldId id="260" r:id="rId13"/>
    <p:sldId id="288" r:id="rId14"/>
    <p:sldId id="280" r:id="rId15"/>
    <p:sldId id="284" r:id="rId16"/>
    <p:sldId id="261" r:id="rId17"/>
    <p:sldId id="262" r:id="rId18"/>
    <p:sldId id="264" r:id="rId19"/>
    <p:sldId id="283" r:id="rId20"/>
    <p:sldId id="277" r:id="rId21"/>
    <p:sldId id="265" r:id="rId22"/>
    <p:sldId id="290" r:id="rId23"/>
    <p:sldId id="289" r:id="rId24"/>
    <p:sldId id="266" r:id="rId25"/>
    <p:sldId id="282" r:id="rId26"/>
    <p:sldId id="286" r:id="rId27"/>
    <p:sldId id="285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C2A"/>
    <a:srgbClr val="66E81E"/>
    <a:srgbClr val="FFFFFF"/>
    <a:srgbClr val="F2FC96"/>
    <a:srgbClr val="CCFFFF"/>
    <a:srgbClr val="FEFC96"/>
    <a:srgbClr val="66FFFF"/>
    <a:srgbClr val="00FFCC"/>
    <a:srgbClr val="B0BD03"/>
    <a:srgbClr val="EFD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8" autoAdjust="0"/>
    <p:restoredTop sz="94660"/>
  </p:normalViewPr>
  <p:slideViewPr>
    <p:cSldViewPr>
      <p:cViewPr>
        <p:scale>
          <a:sx n="59" d="100"/>
          <a:sy n="59" d="100"/>
        </p:scale>
        <p:origin x="-163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24T22:05:53.690" idx="1">
    <p:pos x="10" y="10"/>
    <p:text>МИМО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C2C87-BB57-41B0-9EE5-84E88ADD5BC2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F99F-2636-4B77-9BEB-BBCD6EB4E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lworld.com.ua/news/Shestoj-kontinent" TargetMode="External"/><Relationship Id="rId13" Type="http://schemas.openxmlformats.org/officeDocument/2006/relationships/hyperlink" Target="http://www.priroda.su/item/2246" TargetMode="External"/><Relationship Id="rId3" Type="http://schemas.openxmlformats.org/officeDocument/2006/relationships/hyperlink" Target="http://www.antarktis.ru/index.php?mn=def&amp;mns=iisdfcckeq7nw" TargetMode="External"/><Relationship Id="rId7" Type="http://schemas.openxmlformats.org/officeDocument/2006/relationships/hyperlink" Target="http://semislov.livejournal.com/183215.html" TargetMode="External"/><Relationship Id="rId12" Type="http://schemas.openxmlformats.org/officeDocument/2006/relationships/hyperlink" Target="http://yacht-com.ru/news/antarktida.html" TargetMode="External"/><Relationship Id="rId2" Type="http://schemas.openxmlformats.org/officeDocument/2006/relationships/hyperlink" Target="http://dxing.at-communication.com/antarktida_stanciay-vosto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telegraf.ru/?attachment_id=145703" TargetMode="External"/><Relationship Id="rId11" Type="http://schemas.openxmlformats.org/officeDocument/2006/relationships/hyperlink" Target="http://www.alpindustria.ur.ru/world_s.html" TargetMode="External"/><Relationship Id="rId5" Type="http://schemas.openxmlformats.org/officeDocument/2006/relationships/hyperlink" Target="http://www.vokrugsveta.ru/search/?text=%C0%ED%F2%E0%F0%EA%F2%E8%E4%E0" TargetMode="External"/><Relationship Id="rId15" Type="http://schemas.openxmlformats.org/officeDocument/2006/relationships/hyperlink" Target="http://club.foto.ru/gallery/photos/988728/?&amp;author_id=55951&amp;series_id=28810&amp;sort=date&amp;next_photo_id=988936&amp;prev_photo_id=988288" TargetMode="External"/><Relationship Id="rId10" Type="http://schemas.openxmlformats.org/officeDocument/2006/relationships/hyperlink" Target="http://lez.wikipedia.org/wiki/%D0%90%D0%BD%D1%82%D0%B0%D1%80%D0%BA%D1%82%D0%B8%D0%B4%D0%B0" TargetMode="External"/><Relationship Id="rId4" Type="http://schemas.openxmlformats.org/officeDocument/2006/relationships/hyperlink" Target="http://medinfo.ua/analitic/00014e19108d50f95c242aa92c5aedb7" TargetMode="External"/><Relationship Id="rId9" Type="http://schemas.openxmlformats.org/officeDocument/2006/relationships/hyperlink" Target="http://www.wrldlib.ru/r/ryskin_b_a/krutoy.shtm" TargetMode="External"/><Relationship Id="rId14" Type="http://schemas.openxmlformats.org/officeDocument/2006/relationships/hyperlink" Target="http://relax.ru/post/20059/beskrajjnie_krasoty_antarktidy_26_foto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user\Desktop\&#1052;&#1054;&#1059;%20&#1057;&#1064;%20&#8470;11\&#1052;&#1086;&#1080;%20&#1087;&#1088;&#1077;&#1079;&#1077;&#1085;&#1090;&#1072;&#1094;&#1080;&#1080;\&#1055;&#1088;&#1080;&#1088;&#1086;&#1076;&#1072;%20&#1040;&#1085;&#1090;&#1072;&#1088;&#1082;&#1090;&#1080;&#1076;&#1099;\&#1042;&#1080;&#1076;&#1077;&#1086;&#1088;&#1086;&#1083;&#1080;&#1082;%20&#1054;&#1073;&#1088;&#1072;&#1079;&#1086;&#1074;&#1072;&#1085;&#1080;&#1077;%20&#1072;&#1081;&#1089;&#1073;&#1077;&#1088;&#1075;&#1072;.mp4" TargetMode="External"/><Relationship Id="rId2" Type="http://schemas.openxmlformats.org/officeDocument/2006/relationships/video" Target="file:///C:\Users\user\Desktop\&#1052;&#1054;&#1059;%20&#1057;&#1064;%20&#8470;11\&#1052;&#1086;&#1080;%20&#1087;&#1088;&#1077;&#1079;&#1077;&#1085;&#1090;&#1072;&#1094;&#1080;&#1080;\&#1055;&#1088;&#1080;&#1088;&#1086;&#1076;&#1072;%20&#1040;&#1085;&#1090;&#1072;&#1088;&#1082;&#1090;&#1080;&#1076;&#1099;\EC_GEO_ObuchovskayaZV_FestivalMM4_video_aysberg.mp4" TargetMode="External"/><Relationship Id="rId1" Type="http://schemas.openxmlformats.org/officeDocument/2006/relationships/video" Target="file:///C:\Users\user\Desktop\&#1052;&#1054;&#1059;%20&#1057;&#1064;%20&#8470;11\&#1052;&#1086;&#1080;%20&#1087;&#1088;&#1077;&#1079;&#1077;&#1085;&#1090;&#1072;&#1094;&#1080;&#1080;\&#1055;&#1088;&#1080;&#1088;&#1086;&#1076;&#1072;%20&#1040;&#1085;&#1090;&#1072;&#1088;&#1082;&#1090;&#1080;&#1076;&#1099;\&#1054;&#1073;&#1088;&#1072;&#1079;&#1086;&#1074;&#1072;&#1085;&#1080;&#1077;%20&#1072;&#1081;&#1089;&#1073;&#1077;&#1088;&#1075;&#1072;.mp4" TargetMode="Externa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320606337_1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26338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animals_2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32939"/>
            <a:ext cx="5544616" cy="3325061"/>
          </a:xfrm>
          <a:prstGeom prst="rect">
            <a:avLst/>
          </a:prstGeom>
          <a:noFill/>
          <a:effectLst>
            <a:softEdge rad="127000"/>
          </a:effectLst>
          <a:scene3d>
            <a:camera prst="perspective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51822" y="1772816"/>
            <a:ext cx="8892178" cy="1785104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</a:t>
            </a: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«Материк за облаками»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0"/>
            <a:ext cx="608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Учитель географии   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Обуховская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Ж.В.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МОУ «Средняя школа № 11»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        г. Кимры                       Тверская обл.</a:t>
            </a:r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2013г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8" name="Picture 4" descr="http://www.zooblog.ru/uploads/posts/2012-04/1334818874_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33848">
            <a:off x="4484356" y="3675275"/>
            <a:ext cx="4588074" cy="30736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630" name="Picture 6" descr="http://upload.wikimedia.org/wikipedia/commons/thumb/1/14/Damier_du_Cap_-_Cape_Petrel.jpg/220px-Damier_du_Cap_-_Cape_Petre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45278">
            <a:off x="537505" y="148085"/>
            <a:ext cx="2445830" cy="23568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Antarctica.pn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899592" y="908720"/>
            <a:ext cx="7518382" cy="5645008"/>
          </a:xfrm>
          <a:prstGeom prst="rect">
            <a:avLst/>
          </a:prstGeom>
          <a:noFill/>
        </p:spPr>
      </p:pic>
      <p:pic>
        <p:nvPicPr>
          <p:cNvPr id="3" name="Picture 15" descr="C:\Users\user\Desktop\МОУ СШ №11\антарктида\19_antarktida_79199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79512" y="332656"/>
            <a:ext cx="3888432" cy="2123928"/>
          </a:xfrm>
          <a:prstGeom prst="rect">
            <a:avLst/>
          </a:prstGeom>
          <a:noFill/>
        </p:spPr>
      </p:pic>
      <p:sp>
        <p:nvSpPr>
          <p:cNvPr id="4" name="Полилиния 3"/>
          <p:cNvSpPr/>
          <p:nvPr/>
        </p:nvSpPr>
        <p:spPr>
          <a:xfrm>
            <a:off x="2096086" y="2532185"/>
            <a:ext cx="1083212" cy="956603"/>
          </a:xfrm>
          <a:custGeom>
            <a:avLst/>
            <a:gdLst>
              <a:gd name="connsiteX0" fmla="*/ 0 w 1083212"/>
              <a:gd name="connsiteY0" fmla="*/ 0 h 956603"/>
              <a:gd name="connsiteX1" fmla="*/ 196948 w 1083212"/>
              <a:gd name="connsiteY1" fmla="*/ 323557 h 956603"/>
              <a:gd name="connsiteX2" fmla="*/ 661182 w 1083212"/>
              <a:gd name="connsiteY2" fmla="*/ 422030 h 956603"/>
              <a:gd name="connsiteX3" fmla="*/ 872197 w 1083212"/>
              <a:gd name="connsiteY3" fmla="*/ 562707 h 956603"/>
              <a:gd name="connsiteX4" fmla="*/ 1083212 w 1083212"/>
              <a:gd name="connsiteY4" fmla="*/ 956603 h 956603"/>
              <a:gd name="connsiteX5" fmla="*/ 1083212 w 1083212"/>
              <a:gd name="connsiteY5" fmla="*/ 956603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212" h="956603">
                <a:moveTo>
                  <a:pt x="0" y="0"/>
                </a:moveTo>
                <a:cubicBezTo>
                  <a:pt x="43375" y="126609"/>
                  <a:pt x="86751" y="253219"/>
                  <a:pt x="196948" y="323557"/>
                </a:cubicBezTo>
                <a:cubicBezTo>
                  <a:pt x="307145" y="393895"/>
                  <a:pt x="548641" y="382172"/>
                  <a:pt x="661182" y="422030"/>
                </a:cubicBezTo>
                <a:cubicBezTo>
                  <a:pt x="773723" y="461888"/>
                  <a:pt x="801859" y="473612"/>
                  <a:pt x="872197" y="562707"/>
                </a:cubicBezTo>
                <a:cubicBezTo>
                  <a:pt x="942535" y="651803"/>
                  <a:pt x="1083212" y="956603"/>
                  <a:pt x="1083212" y="956603"/>
                </a:cubicBezTo>
                <a:lnTo>
                  <a:pt x="1083212" y="956603"/>
                </a:lnTo>
              </a:path>
            </a:pathLst>
          </a:custGeom>
          <a:ln w="76200">
            <a:solidFill>
              <a:srgbClr val="BB1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234375" y="4107766"/>
            <a:ext cx="1252025" cy="1927274"/>
          </a:xfrm>
          <a:custGeom>
            <a:avLst/>
            <a:gdLst>
              <a:gd name="connsiteX0" fmla="*/ 0 w 1252025"/>
              <a:gd name="connsiteY0" fmla="*/ 0 h 1927274"/>
              <a:gd name="connsiteX1" fmla="*/ 351693 w 1252025"/>
              <a:gd name="connsiteY1" fmla="*/ 478302 h 1927274"/>
              <a:gd name="connsiteX2" fmla="*/ 661182 w 1252025"/>
              <a:gd name="connsiteY2" fmla="*/ 647114 h 1927274"/>
              <a:gd name="connsiteX3" fmla="*/ 998807 w 1252025"/>
              <a:gd name="connsiteY3" fmla="*/ 956603 h 1927274"/>
              <a:gd name="connsiteX4" fmla="*/ 1041010 w 1252025"/>
              <a:gd name="connsiteY4" fmla="*/ 1350499 h 1927274"/>
              <a:gd name="connsiteX5" fmla="*/ 1195754 w 1252025"/>
              <a:gd name="connsiteY5" fmla="*/ 1800665 h 1927274"/>
              <a:gd name="connsiteX6" fmla="*/ 1252025 w 1252025"/>
              <a:gd name="connsiteY6" fmla="*/ 1927274 h 1927274"/>
              <a:gd name="connsiteX7" fmla="*/ 1252025 w 1252025"/>
              <a:gd name="connsiteY7" fmla="*/ 1927274 h 19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025" h="1927274">
                <a:moveTo>
                  <a:pt x="0" y="0"/>
                </a:moveTo>
                <a:cubicBezTo>
                  <a:pt x="120748" y="185225"/>
                  <a:pt x="241496" y="370450"/>
                  <a:pt x="351693" y="478302"/>
                </a:cubicBezTo>
                <a:cubicBezTo>
                  <a:pt x="461890" y="586154"/>
                  <a:pt x="553330" y="567397"/>
                  <a:pt x="661182" y="647114"/>
                </a:cubicBezTo>
                <a:cubicBezTo>
                  <a:pt x="769034" y="726831"/>
                  <a:pt x="935502" y="839372"/>
                  <a:pt x="998807" y="956603"/>
                </a:cubicBezTo>
                <a:cubicBezTo>
                  <a:pt x="1062112" y="1073834"/>
                  <a:pt x="1008186" y="1209822"/>
                  <a:pt x="1041010" y="1350499"/>
                </a:cubicBezTo>
                <a:cubicBezTo>
                  <a:pt x="1073834" y="1491176"/>
                  <a:pt x="1160585" y="1704536"/>
                  <a:pt x="1195754" y="1800665"/>
                </a:cubicBezTo>
                <a:cubicBezTo>
                  <a:pt x="1230923" y="1896794"/>
                  <a:pt x="1252025" y="1927274"/>
                  <a:pt x="1252025" y="1927274"/>
                </a:cubicBezTo>
                <a:lnTo>
                  <a:pt x="1252025" y="1927274"/>
                </a:lnTo>
              </a:path>
            </a:pathLst>
          </a:custGeom>
          <a:ln w="76200">
            <a:solidFill>
              <a:srgbClr val="BB1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www.nsa-evenements.com/media/Mt_erebus1972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140968"/>
            <a:ext cx="3168352" cy="302433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1134971">
            <a:off x="3345320" y="5085476"/>
            <a:ext cx="1826653" cy="2874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6309320"/>
            <a:ext cx="42194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Найдите его на карте 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284984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влк</a:t>
            </a:r>
            <a:r>
              <a:rPr lang="ru-RU" sz="2400" b="1" dirty="0" smtClean="0">
                <a:solidFill>
                  <a:schemeClr val="bg1"/>
                </a:solidFill>
              </a:rPr>
              <a:t>. Эребус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build="p" animBg="1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50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8784976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44522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Запомни!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 В Антарктиде есть действующий вулкан - Эребус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727280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96004" y="4869160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- 89,2 С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000" y="4077072"/>
            <a:ext cx="288032" cy="2663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32040" y="3861048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ст. Восток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581128"/>
            <a:ext cx="7812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Запомни!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 Антарктиде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находится полюс холода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- станция Восток    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4005064"/>
            <a:ext cx="9144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517632">
            <a:off x="3999421" y="3774908"/>
            <a:ext cx="712706" cy="283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093296"/>
            <a:ext cx="403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Найдите ее на карте!</a:t>
            </a:r>
            <a:r>
              <a:rPr lang="ru-RU" sz="2400" i="1" u="sng" dirty="0" smtClean="0"/>
              <a:t> </a:t>
            </a:r>
          </a:p>
        </p:txBody>
      </p:sp>
      <p:pic>
        <p:nvPicPr>
          <p:cNvPr id="11268" name="Picture 4" descr="http://www.photoknopa.ru/uploads/posts/2011-11/1321123254_termometr_vector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484784"/>
            <a:ext cx="2123728" cy="20276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  - самый холодный материк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Антарктида Станция Восток DX Новост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44824"/>
            <a:ext cx="388843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МОУ СШ №11\антарктида\Климат Антарктид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700808"/>
            <a:ext cx="6264696" cy="44691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764704"/>
            <a:ext cx="5069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Климатические пояса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toonclipartworld.com/sun/images/84002_500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56792" y="5949280"/>
            <a:ext cx="2376264" cy="2376264"/>
          </a:xfrm>
          <a:prstGeom prst="rect">
            <a:avLst/>
          </a:prstGeom>
          <a:noFill/>
        </p:spPr>
      </p:pic>
      <p:sp>
        <p:nvSpPr>
          <p:cNvPr id="31" name="Полилиния 30"/>
          <p:cNvSpPr/>
          <p:nvPr/>
        </p:nvSpPr>
        <p:spPr>
          <a:xfrm>
            <a:off x="-612576" y="4509120"/>
            <a:ext cx="9756576" cy="1655184"/>
          </a:xfrm>
          <a:custGeom>
            <a:avLst/>
            <a:gdLst>
              <a:gd name="connsiteX0" fmla="*/ 862083 w 9448800"/>
              <a:gd name="connsiteY0" fmla="*/ 752902 h 1223749"/>
              <a:gd name="connsiteX1" fmla="*/ 1175982 w 9448800"/>
              <a:gd name="connsiteY1" fmla="*/ 780197 h 1223749"/>
              <a:gd name="connsiteX2" fmla="*/ 1448937 w 9448800"/>
              <a:gd name="connsiteY2" fmla="*/ 752902 h 1223749"/>
              <a:gd name="connsiteX3" fmla="*/ 1749188 w 9448800"/>
              <a:gd name="connsiteY3" fmla="*/ 671015 h 1223749"/>
              <a:gd name="connsiteX4" fmla="*/ 2076734 w 9448800"/>
              <a:gd name="connsiteY4" fmla="*/ 561833 h 1223749"/>
              <a:gd name="connsiteX5" fmla="*/ 2417928 w 9448800"/>
              <a:gd name="connsiteY5" fmla="*/ 439003 h 1223749"/>
              <a:gd name="connsiteX6" fmla="*/ 2690883 w 9448800"/>
              <a:gd name="connsiteY6" fmla="*/ 384412 h 1223749"/>
              <a:gd name="connsiteX7" fmla="*/ 2868304 w 9448800"/>
              <a:gd name="connsiteY7" fmla="*/ 370764 h 1223749"/>
              <a:gd name="connsiteX8" fmla="*/ 3291385 w 9448800"/>
              <a:gd name="connsiteY8" fmla="*/ 316173 h 1223749"/>
              <a:gd name="connsiteX9" fmla="*/ 3673522 w 9448800"/>
              <a:gd name="connsiteY9" fmla="*/ 261582 h 1223749"/>
              <a:gd name="connsiteX10" fmla="*/ 3960125 w 9448800"/>
              <a:gd name="connsiteY10" fmla="*/ 220639 h 1223749"/>
              <a:gd name="connsiteX11" fmla="*/ 4424149 w 9448800"/>
              <a:gd name="connsiteY11" fmla="*/ 166048 h 1223749"/>
              <a:gd name="connsiteX12" fmla="*/ 4751695 w 9448800"/>
              <a:gd name="connsiteY12" fmla="*/ 152400 h 1223749"/>
              <a:gd name="connsiteX13" fmla="*/ 5188424 w 9448800"/>
              <a:gd name="connsiteY13" fmla="*/ 56866 h 1223749"/>
              <a:gd name="connsiteX14" fmla="*/ 5311254 w 9448800"/>
              <a:gd name="connsiteY14" fmla="*/ 56866 h 1223749"/>
              <a:gd name="connsiteX15" fmla="*/ 5679743 w 9448800"/>
              <a:gd name="connsiteY15" fmla="*/ 56866 h 1223749"/>
              <a:gd name="connsiteX16" fmla="*/ 5993642 w 9448800"/>
              <a:gd name="connsiteY16" fmla="*/ 2275 h 1223749"/>
              <a:gd name="connsiteX17" fmla="*/ 6198358 w 9448800"/>
              <a:gd name="connsiteY17" fmla="*/ 43218 h 1223749"/>
              <a:gd name="connsiteX18" fmla="*/ 6389427 w 9448800"/>
              <a:gd name="connsiteY18" fmla="*/ 56866 h 1223749"/>
              <a:gd name="connsiteX19" fmla="*/ 6689677 w 9448800"/>
              <a:gd name="connsiteY19" fmla="*/ 43218 h 1223749"/>
              <a:gd name="connsiteX20" fmla="*/ 7058167 w 9448800"/>
              <a:gd name="connsiteY20" fmla="*/ 111457 h 1223749"/>
              <a:gd name="connsiteX21" fmla="*/ 7303827 w 9448800"/>
              <a:gd name="connsiteY21" fmla="*/ 84161 h 1223749"/>
              <a:gd name="connsiteX22" fmla="*/ 7481248 w 9448800"/>
              <a:gd name="connsiteY22" fmla="*/ 206991 h 1223749"/>
              <a:gd name="connsiteX23" fmla="*/ 7795146 w 9448800"/>
              <a:gd name="connsiteY23" fmla="*/ 275230 h 1223749"/>
              <a:gd name="connsiteX24" fmla="*/ 8122692 w 9448800"/>
              <a:gd name="connsiteY24" fmla="*/ 343469 h 1223749"/>
              <a:gd name="connsiteX25" fmla="*/ 8382000 w 9448800"/>
              <a:gd name="connsiteY25" fmla="*/ 370764 h 1223749"/>
              <a:gd name="connsiteX26" fmla="*/ 8654955 w 9448800"/>
              <a:gd name="connsiteY26" fmla="*/ 507242 h 1223749"/>
              <a:gd name="connsiteX27" fmla="*/ 8968854 w 9448800"/>
              <a:gd name="connsiteY27" fmla="*/ 684663 h 1223749"/>
              <a:gd name="connsiteX28" fmla="*/ 9200865 w 9448800"/>
              <a:gd name="connsiteY28" fmla="*/ 739254 h 1223749"/>
              <a:gd name="connsiteX29" fmla="*/ 9405582 w 9448800"/>
              <a:gd name="connsiteY29" fmla="*/ 752902 h 1223749"/>
              <a:gd name="connsiteX30" fmla="*/ 9405582 w 9448800"/>
              <a:gd name="connsiteY30" fmla="*/ 752902 h 1223749"/>
              <a:gd name="connsiteX31" fmla="*/ 9419230 w 9448800"/>
              <a:gd name="connsiteY31" fmla="*/ 998561 h 1223749"/>
              <a:gd name="connsiteX32" fmla="*/ 9419230 w 9448800"/>
              <a:gd name="connsiteY32" fmla="*/ 1039505 h 1223749"/>
              <a:gd name="connsiteX33" fmla="*/ 9241809 w 9448800"/>
              <a:gd name="connsiteY33" fmla="*/ 1080448 h 1223749"/>
              <a:gd name="connsiteX34" fmla="*/ 8204579 w 9448800"/>
              <a:gd name="connsiteY34" fmla="*/ 1066800 h 1223749"/>
              <a:gd name="connsiteX35" fmla="*/ 1175982 w 9448800"/>
              <a:gd name="connsiteY35" fmla="*/ 1162334 h 1223749"/>
              <a:gd name="connsiteX36" fmla="*/ 1148686 w 9448800"/>
              <a:gd name="connsiteY36" fmla="*/ 1162334 h 1223749"/>
              <a:gd name="connsiteX37" fmla="*/ 2240507 w 9448800"/>
              <a:gd name="connsiteY37" fmla="*/ 1148687 h 1223749"/>
              <a:gd name="connsiteX38" fmla="*/ 725606 w 9448800"/>
              <a:gd name="connsiteY38" fmla="*/ 1175982 h 1223749"/>
              <a:gd name="connsiteX39" fmla="*/ 657367 w 9448800"/>
              <a:gd name="connsiteY39" fmla="*/ 1162334 h 1223749"/>
              <a:gd name="connsiteX40" fmla="*/ 657367 w 9448800"/>
              <a:gd name="connsiteY40" fmla="*/ 807493 h 1223749"/>
              <a:gd name="connsiteX41" fmla="*/ 739254 w 9448800"/>
              <a:gd name="connsiteY41" fmla="*/ 766549 h 1223749"/>
              <a:gd name="connsiteX42" fmla="*/ 930322 w 9448800"/>
              <a:gd name="connsiteY42" fmla="*/ 766549 h 1223749"/>
              <a:gd name="connsiteX43" fmla="*/ 1080448 w 9448800"/>
              <a:gd name="connsiteY43" fmla="*/ 780197 h 1223749"/>
              <a:gd name="connsiteX44" fmla="*/ 1080448 w 9448800"/>
              <a:gd name="connsiteY44" fmla="*/ 780197 h 1223749"/>
              <a:gd name="connsiteX45" fmla="*/ 1080448 w 9448800"/>
              <a:gd name="connsiteY45" fmla="*/ 780197 h 122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48800" h="1223749">
                <a:moveTo>
                  <a:pt x="862083" y="752902"/>
                </a:moveTo>
                <a:cubicBezTo>
                  <a:pt x="970128" y="766549"/>
                  <a:pt x="1078173" y="780197"/>
                  <a:pt x="1175982" y="780197"/>
                </a:cubicBezTo>
                <a:cubicBezTo>
                  <a:pt x="1273791" y="780197"/>
                  <a:pt x="1353403" y="771099"/>
                  <a:pt x="1448937" y="752902"/>
                </a:cubicBezTo>
                <a:cubicBezTo>
                  <a:pt x="1544471" y="734705"/>
                  <a:pt x="1644555" y="702860"/>
                  <a:pt x="1749188" y="671015"/>
                </a:cubicBezTo>
                <a:cubicBezTo>
                  <a:pt x="1853821" y="639170"/>
                  <a:pt x="1965277" y="600502"/>
                  <a:pt x="2076734" y="561833"/>
                </a:cubicBezTo>
                <a:cubicBezTo>
                  <a:pt x="2188191" y="523164"/>
                  <a:pt x="2315570" y="468573"/>
                  <a:pt x="2417928" y="439003"/>
                </a:cubicBezTo>
                <a:cubicBezTo>
                  <a:pt x="2520286" y="409433"/>
                  <a:pt x="2615820" y="395785"/>
                  <a:pt x="2690883" y="384412"/>
                </a:cubicBezTo>
                <a:cubicBezTo>
                  <a:pt x="2765946" y="373039"/>
                  <a:pt x="2768220" y="382137"/>
                  <a:pt x="2868304" y="370764"/>
                </a:cubicBezTo>
                <a:cubicBezTo>
                  <a:pt x="2968388" y="359391"/>
                  <a:pt x="3291385" y="316173"/>
                  <a:pt x="3291385" y="316173"/>
                </a:cubicBezTo>
                <a:lnTo>
                  <a:pt x="3673522" y="261582"/>
                </a:lnTo>
                <a:lnTo>
                  <a:pt x="3960125" y="220639"/>
                </a:lnTo>
                <a:cubicBezTo>
                  <a:pt x="4085229" y="204717"/>
                  <a:pt x="4292221" y="177421"/>
                  <a:pt x="4424149" y="166048"/>
                </a:cubicBezTo>
                <a:cubicBezTo>
                  <a:pt x="4556077" y="154675"/>
                  <a:pt x="4624316" y="170597"/>
                  <a:pt x="4751695" y="152400"/>
                </a:cubicBezTo>
                <a:cubicBezTo>
                  <a:pt x="4879074" y="134203"/>
                  <a:pt x="5095164" y="72788"/>
                  <a:pt x="5188424" y="56866"/>
                </a:cubicBezTo>
                <a:cubicBezTo>
                  <a:pt x="5281684" y="40944"/>
                  <a:pt x="5311254" y="56866"/>
                  <a:pt x="5311254" y="56866"/>
                </a:cubicBezTo>
                <a:cubicBezTo>
                  <a:pt x="5393140" y="56866"/>
                  <a:pt x="5566012" y="65964"/>
                  <a:pt x="5679743" y="56866"/>
                </a:cubicBezTo>
                <a:cubicBezTo>
                  <a:pt x="5793474" y="47768"/>
                  <a:pt x="5907206" y="4550"/>
                  <a:pt x="5993642" y="2275"/>
                </a:cubicBezTo>
                <a:cubicBezTo>
                  <a:pt x="6080078" y="0"/>
                  <a:pt x="6132394" y="34120"/>
                  <a:pt x="6198358" y="43218"/>
                </a:cubicBezTo>
                <a:cubicBezTo>
                  <a:pt x="6264322" y="52316"/>
                  <a:pt x="6307541" y="56866"/>
                  <a:pt x="6389427" y="56866"/>
                </a:cubicBezTo>
                <a:cubicBezTo>
                  <a:pt x="6471313" y="56866"/>
                  <a:pt x="6578220" y="34120"/>
                  <a:pt x="6689677" y="43218"/>
                </a:cubicBezTo>
                <a:cubicBezTo>
                  <a:pt x="6801134" y="52317"/>
                  <a:pt x="6955809" y="104633"/>
                  <a:pt x="7058167" y="111457"/>
                </a:cubicBezTo>
                <a:cubicBezTo>
                  <a:pt x="7160525" y="118281"/>
                  <a:pt x="7233314" y="68239"/>
                  <a:pt x="7303827" y="84161"/>
                </a:cubicBezTo>
                <a:cubicBezTo>
                  <a:pt x="7374341" y="100083"/>
                  <a:pt x="7399362" y="175146"/>
                  <a:pt x="7481248" y="206991"/>
                </a:cubicBezTo>
                <a:cubicBezTo>
                  <a:pt x="7563135" y="238836"/>
                  <a:pt x="7795146" y="275230"/>
                  <a:pt x="7795146" y="275230"/>
                </a:cubicBezTo>
                <a:cubicBezTo>
                  <a:pt x="7902053" y="297976"/>
                  <a:pt x="8024883" y="327547"/>
                  <a:pt x="8122692" y="343469"/>
                </a:cubicBezTo>
                <a:cubicBezTo>
                  <a:pt x="8220501" y="359391"/>
                  <a:pt x="8293290" y="343469"/>
                  <a:pt x="8382000" y="370764"/>
                </a:cubicBezTo>
                <a:cubicBezTo>
                  <a:pt x="8470711" y="398060"/>
                  <a:pt x="8557146" y="454926"/>
                  <a:pt x="8654955" y="507242"/>
                </a:cubicBezTo>
                <a:cubicBezTo>
                  <a:pt x="8752764" y="559559"/>
                  <a:pt x="8877869" y="645994"/>
                  <a:pt x="8968854" y="684663"/>
                </a:cubicBezTo>
                <a:cubicBezTo>
                  <a:pt x="9059839" y="723332"/>
                  <a:pt x="9128077" y="727881"/>
                  <a:pt x="9200865" y="739254"/>
                </a:cubicBezTo>
                <a:cubicBezTo>
                  <a:pt x="9273653" y="750627"/>
                  <a:pt x="9405582" y="752902"/>
                  <a:pt x="9405582" y="752902"/>
                </a:cubicBezTo>
                <a:lnTo>
                  <a:pt x="9405582" y="752902"/>
                </a:lnTo>
                <a:cubicBezTo>
                  <a:pt x="9407857" y="793845"/>
                  <a:pt x="9416955" y="950794"/>
                  <a:pt x="9419230" y="998561"/>
                </a:cubicBezTo>
                <a:cubicBezTo>
                  <a:pt x="9421505" y="1046328"/>
                  <a:pt x="9448800" y="1025857"/>
                  <a:pt x="9419230" y="1039505"/>
                </a:cubicBezTo>
                <a:cubicBezTo>
                  <a:pt x="9389660" y="1053153"/>
                  <a:pt x="9241809" y="1080448"/>
                  <a:pt x="9241809" y="1080448"/>
                </a:cubicBezTo>
                <a:lnTo>
                  <a:pt x="8204579" y="1066800"/>
                </a:lnTo>
                <a:lnTo>
                  <a:pt x="1175982" y="1162334"/>
                </a:lnTo>
                <a:cubicBezTo>
                  <a:pt x="0" y="1178256"/>
                  <a:pt x="1148686" y="1162334"/>
                  <a:pt x="1148686" y="1162334"/>
                </a:cubicBezTo>
                <a:lnTo>
                  <a:pt x="2240507" y="1148687"/>
                </a:lnTo>
                <a:cubicBezTo>
                  <a:pt x="2169994" y="1150962"/>
                  <a:pt x="989463" y="1173708"/>
                  <a:pt x="725606" y="1175982"/>
                </a:cubicBezTo>
                <a:cubicBezTo>
                  <a:pt x="461749" y="1178257"/>
                  <a:pt x="668740" y="1223749"/>
                  <a:pt x="657367" y="1162334"/>
                </a:cubicBezTo>
                <a:cubicBezTo>
                  <a:pt x="645994" y="1100919"/>
                  <a:pt x="643719" y="873457"/>
                  <a:pt x="657367" y="807493"/>
                </a:cubicBezTo>
                <a:cubicBezTo>
                  <a:pt x="671015" y="741529"/>
                  <a:pt x="693762" y="773373"/>
                  <a:pt x="739254" y="766549"/>
                </a:cubicBezTo>
                <a:cubicBezTo>
                  <a:pt x="784746" y="759725"/>
                  <a:pt x="873457" y="764274"/>
                  <a:pt x="930322" y="766549"/>
                </a:cubicBezTo>
                <a:cubicBezTo>
                  <a:pt x="987187" y="768824"/>
                  <a:pt x="1080448" y="780197"/>
                  <a:pt x="1080448" y="780197"/>
                </a:cubicBezTo>
                <a:lnTo>
                  <a:pt x="1080448" y="780197"/>
                </a:lnTo>
                <a:lnTo>
                  <a:pt x="1080448" y="780197"/>
                </a:ln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49280"/>
            <a:ext cx="9144000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547664" y="4293096"/>
            <a:ext cx="4320480" cy="2880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13747303">
            <a:off x="3755054" y="4125510"/>
            <a:ext cx="935561" cy="933222"/>
          </a:xfrm>
          <a:prstGeom prst="arc">
            <a:avLst>
              <a:gd name="adj1" fmla="val 17333923"/>
              <a:gd name="adj2" fmla="val 195647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55776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30</a:t>
            </a:r>
            <a:endParaRPr lang="ru-RU" sz="2800" dirty="0"/>
          </a:p>
        </p:txBody>
      </p:sp>
      <p:sp>
        <p:nvSpPr>
          <p:cNvPr id="17" name="Овал 16"/>
          <p:cNvSpPr/>
          <p:nvPr/>
        </p:nvSpPr>
        <p:spPr>
          <a:xfrm flipH="1" flipV="1">
            <a:off x="3131840" y="4437112"/>
            <a:ext cx="72008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652120" y="1412776"/>
            <a:ext cx="0" cy="30963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56176" y="1628800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90 %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692696"/>
            <a:ext cx="3712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Причины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сурового климата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2492896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0152" y="522920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3968" y="1484784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31" idx="16"/>
          </p:cNvCxnSpPr>
          <p:nvPr/>
        </p:nvCxnSpPr>
        <p:spPr>
          <a:xfrm flipH="1">
            <a:off x="5508104" y="4512197"/>
            <a:ext cx="68190" cy="201314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0751E-6 L 0.2401 -0.466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7" grpId="0" animBg="1"/>
      <p:bldP spid="22" grpId="0" build="allAtOnce"/>
      <p:bldP spid="28" grpId="0" build="allAtOnce"/>
      <p:bldP spid="2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C:\Users\user\Desktop\988728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Shirm19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851920" y="260648"/>
            <a:ext cx="5207768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2600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Оазис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Ширмахера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разгар антарктического лета почва вокруг озерца нагревается до +30 и даже +40°С, а вода до +15°С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Антарктида, Первая Донецкая Антарктическая экспедиция, пик Донбасс, пик Винсон, альпиниз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556792"/>
            <a:ext cx="594065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- самый ветреный материк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5657671"/>
            <a:ext cx="8182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Запомни!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Скорость ветра в Антарктиде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может достигат</a:t>
            </a:r>
            <a:r>
              <a:rPr lang="ru-RU" sz="24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ь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200 - 300 метров в секунду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8194" name="AutoShape 2" descr="&amp;vcy;&amp;iecy;&amp;tcy;&amp;rcy;&amp;ycy;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user\Desktop\no35_ris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700808"/>
            <a:ext cx="2806452" cy="2806452"/>
          </a:xfrm>
          <a:prstGeom prst="rect">
            <a:avLst/>
          </a:prstGeom>
          <a:noFill/>
        </p:spPr>
      </p:pic>
      <p:pic>
        <p:nvPicPr>
          <p:cNvPr id="8197" name="Picture 5" descr="Бухта Содружество - самые сильные постоянно дующие ветера в мире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619672" y="1844824"/>
            <a:ext cx="63367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user\Desktop\МОУ СШ №11\антарктида\32_antarktida_6979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211961" y="1268760"/>
            <a:ext cx="4752528" cy="3888432"/>
          </a:xfrm>
          <a:prstGeom prst="rect">
            <a:avLst/>
          </a:prstGeom>
          <a:noFill/>
        </p:spPr>
      </p:pic>
      <p:pic>
        <p:nvPicPr>
          <p:cNvPr id="3" name="Picture 14" descr="C:\Users\user\Desktop\МОУ СШ №11\антарктида\17_antarktida_83950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67545" y="1268760"/>
            <a:ext cx="4104456" cy="3891238"/>
          </a:xfrm>
          <a:prstGeom prst="rect">
            <a:avLst/>
          </a:prstGeom>
          <a:noFill/>
        </p:spPr>
      </p:pic>
      <p:pic>
        <p:nvPicPr>
          <p:cNvPr id="26625" name="Picture 1" descr="C:\Users\user\Desktop\original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115616" y="476672"/>
            <a:ext cx="7416824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548680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Сухие долины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19008"/>
            <a:ext cx="878497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Сухих долинах годовая норма осадков всего 25   мм, влажность воздуха очень низкая из-за периодически дующих здесь ветров, достигающих порой скорости до 320 км/ч. Благодаря этому долины практически свободны ото льда на протяжении уже около 8 млн. лет.</a:t>
            </a:r>
            <a:endParaRPr lang="ru-RU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http://www.antarktis.ru/base/biomir/hohlatyi_pingvin/in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2121074" cy="1440161"/>
          </a:xfrm>
          <a:prstGeom prst="rect">
            <a:avLst/>
          </a:prstGeom>
          <a:noFill/>
        </p:spPr>
      </p:pic>
      <p:pic>
        <p:nvPicPr>
          <p:cNvPr id="6159" name="Picture 15" descr="http://www.antarktis.ru/base/biomir/papuanskii_pingvin/in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340768"/>
            <a:ext cx="2232248" cy="1512168"/>
          </a:xfrm>
          <a:prstGeom prst="rect">
            <a:avLst/>
          </a:prstGeom>
          <a:noFill/>
        </p:spPr>
      </p:pic>
      <p:pic>
        <p:nvPicPr>
          <p:cNvPr id="6184" name="Picture 40" descr="http://www.eylence.az/blogs/media/blogs/maybach/2007/11/king_penguen_3_5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211960" y="1484784"/>
            <a:ext cx="2433211" cy="1512168"/>
          </a:xfrm>
          <a:prstGeom prst="rect">
            <a:avLst/>
          </a:prstGeom>
          <a:noFill/>
        </p:spPr>
      </p:pic>
      <p:pic>
        <p:nvPicPr>
          <p:cNvPr id="6168" name="Picture 24" descr="http://stat16.privet.ru/lr/0b10a607879133915fbdb7d5860ee6c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1556792"/>
            <a:ext cx="2376264" cy="1512168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512" y="6027003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Запомни!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 Антарктиде нет белых медведей</a:t>
            </a:r>
            <a:endParaRPr kumimoji="0" lang="ru-RU" sz="36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24577" name="Рисунок 11" descr="Улыб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6569968"/>
            <a:ext cx="288032" cy="28803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C:\Users\user\Desktop\МОУ СШ №11\антарктида\700_466_fixedwidth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4797152"/>
            <a:ext cx="2589402" cy="1723802"/>
          </a:xfrm>
          <a:prstGeom prst="rect">
            <a:avLst/>
          </a:prstGeom>
          <a:noFill/>
        </p:spPr>
      </p:pic>
      <p:pic>
        <p:nvPicPr>
          <p:cNvPr id="6154" name="Picture 10" descr="C:\Users\user\Desktop\МОУ СШ №11\антарктида\1251437003_00-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1960" y="4797152"/>
            <a:ext cx="2520280" cy="1584176"/>
          </a:xfrm>
          <a:prstGeom prst="rect">
            <a:avLst/>
          </a:prstGeom>
          <a:noFill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000375" y="3108960"/>
          <a:ext cx="3143250" cy="365760"/>
        </p:xfrm>
        <a:graphic>
          <a:graphicData uri="http://schemas.openxmlformats.org/drawingml/2006/table">
            <a:tbl>
              <a:tblPr/>
              <a:tblGrid>
                <a:gridCol w="1047750"/>
                <a:gridCol w="20955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51520" y="1196752"/>
            <a:ext cx="1627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Хохлатый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пингвин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000375" y="3108960"/>
          <a:ext cx="3143250" cy="365760"/>
        </p:xfrm>
        <a:graphic>
          <a:graphicData uri="http://schemas.openxmlformats.org/drawingml/2006/table">
            <a:tbl>
              <a:tblPr/>
              <a:tblGrid>
                <a:gridCol w="1047750"/>
                <a:gridCol w="20955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195736" y="2132856"/>
            <a:ext cx="1957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Папуанский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пингвин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00375" y="3108960"/>
          <a:ext cx="3143250" cy="365760"/>
        </p:xfrm>
        <a:graphic>
          <a:graphicData uri="http://schemas.openxmlformats.org/drawingml/2006/table">
            <a:tbl>
              <a:tblPr/>
              <a:tblGrid>
                <a:gridCol w="1047750"/>
                <a:gridCol w="20955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283968" y="1412776"/>
            <a:ext cx="20826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Королевский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пингвин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66" name="Picture 22" descr="http://www.pro-kitov.info/orca/images/orca3.jpg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 bwMode="auto">
          <a:xfrm>
            <a:off x="6660232" y="3140968"/>
            <a:ext cx="2339752" cy="1584176"/>
          </a:xfrm>
          <a:prstGeom prst="rect">
            <a:avLst/>
          </a:prstGeom>
          <a:noFill/>
        </p:spPr>
      </p:pic>
      <p:pic>
        <p:nvPicPr>
          <p:cNvPr id="6172" name="Picture 28" descr="http://bibliotecadeinvestigaciones.files.wordpress.com/2011/07/ballena-azul.jpg"/>
          <p:cNvPicPr>
            <a:picLocks noChangeAspect="1" noChangeArrowheads="1"/>
          </p:cNvPicPr>
          <p:nvPr/>
        </p:nvPicPr>
        <p:blipFill>
          <a:blip r:embed="rId10" cstate="email">
            <a:lum contrast="20000"/>
          </a:blip>
          <a:srcRect/>
          <a:stretch>
            <a:fillRect/>
          </a:stretch>
        </p:blipFill>
        <p:spPr bwMode="auto">
          <a:xfrm>
            <a:off x="4283968" y="3140968"/>
            <a:ext cx="2448272" cy="1512168"/>
          </a:xfrm>
          <a:prstGeom prst="rect">
            <a:avLst/>
          </a:prstGeom>
          <a:noFill/>
        </p:spPr>
      </p:pic>
      <p:pic>
        <p:nvPicPr>
          <p:cNvPr id="6174" name="Picture 30" descr="http://images5.alphacoders.com/313/313706.jpg"/>
          <p:cNvPicPr>
            <a:picLocks noChangeAspect="1" noChangeArrowheads="1"/>
          </p:cNvPicPr>
          <p:nvPr/>
        </p:nvPicPr>
        <p:blipFill>
          <a:blip r:embed="rId11" cstate="email">
            <a:lum contrast="20000"/>
          </a:blip>
          <a:srcRect/>
          <a:stretch>
            <a:fillRect/>
          </a:stretch>
        </p:blipFill>
        <p:spPr bwMode="auto">
          <a:xfrm>
            <a:off x="2267744" y="2996952"/>
            <a:ext cx="2232248" cy="1440160"/>
          </a:xfrm>
          <a:prstGeom prst="rect">
            <a:avLst/>
          </a:prstGeom>
          <a:noFill/>
        </p:spPr>
      </p:pic>
      <p:pic>
        <p:nvPicPr>
          <p:cNvPr id="6176" name="Picture 32" descr="http://www.antarktis.ru/base/biomir/morskoi_leopard/in_b.jpg"/>
          <p:cNvPicPr>
            <a:picLocks noChangeAspect="1" noChangeArrowheads="1"/>
          </p:cNvPicPr>
          <p:nvPr/>
        </p:nvPicPr>
        <p:blipFill>
          <a:blip r:embed="rId12" cstate="email">
            <a:lum contrast="20000"/>
          </a:blip>
          <a:srcRect/>
          <a:stretch>
            <a:fillRect/>
          </a:stretch>
        </p:blipFill>
        <p:spPr bwMode="auto">
          <a:xfrm>
            <a:off x="179512" y="2852936"/>
            <a:ext cx="2164298" cy="1440160"/>
          </a:xfrm>
          <a:prstGeom prst="rect">
            <a:avLst/>
          </a:prstGeom>
          <a:noFill/>
        </p:spPr>
      </p:pic>
      <p:pic>
        <p:nvPicPr>
          <p:cNvPr id="6180" name="Picture 36" descr="http://www.zvereved.ru/pub/bio_ico/animal_2909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23728" y="4653136"/>
            <a:ext cx="2304256" cy="1584176"/>
          </a:xfrm>
          <a:prstGeom prst="rect">
            <a:avLst/>
          </a:prstGeom>
          <a:noFill/>
        </p:spPr>
      </p:pic>
      <p:pic>
        <p:nvPicPr>
          <p:cNvPr id="6147" name="Picture 3" descr="C:\Users\user\Desktop\МОУ СШ №11\антарктида\700_443_fixedwidth.jpg"/>
          <p:cNvPicPr>
            <a:picLocks noChangeAspect="1" noChangeArrowheads="1"/>
          </p:cNvPicPr>
          <p:nvPr/>
        </p:nvPicPr>
        <p:blipFill>
          <a:blip r:embed="rId14" cstate="email">
            <a:lum contrast="20000"/>
          </a:blip>
          <a:srcRect/>
          <a:stretch>
            <a:fillRect/>
          </a:stretch>
        </p:blipFill>
        <p:spPr bwMode="auto">
          <a:xfrm>
            <a:off x="179512" y="4437112"/>
            <a:ext cx="2232248" cy="151216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6732240" y="1484784"/>
            <a:ext cx="2260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пингвин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Адели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12" y="2780928"/>
            <a:ext cx="2371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морской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леопард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9792" y="393305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кашалот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321297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синий кит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2320" y="4221088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косатка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5157192"/>
            <a:ext cx="154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тюлень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Уэдделла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87824" y="4581128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поморник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9992" y="5661248"/>
            <a:ext cx="1967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гигантский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буревестник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6256" y="4797152"/>
            <a:ext cx="1967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Снежный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буревестник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332656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Антарктиде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самый бедный органический мир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allAtOnce"/>
      <p:bldP spid="26" grpId="0" build="allAtOnce"/>
      <p:bldP spid="29" grpId="0" build="allAtOnce"/>
      <p:bldP spid="38" grpId="0" build="allAtOnce"/>
      <p:bldP spid="41" grpId="0" build="allAtOnce"/>
      <p:bldP spid="42" grpId="0" build="allAtOnce"/>
      <p:bldP spid="43" grpId="0" build="allAtOnce"/>
      <p:bldP spid="44" grpId="0" build="allAtOnce"/>
      <p:bldP spid="47" grpId="0" build="allAtOnce"/>
      <p:bldP spid="48" grpId="0" build="allAtOnce"/>
      <p:bldP spid="49" grpId="0" build="allAtOnce"/>
      <p:bldP spid="5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У СШ №11\антарктида\06s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0"/>
            <a:ext cx="429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Темные пятна на снегу –</a:t>
            </a:r>
          </a:p>
          <a:p>
            <a:r>
              <a:rPr lang="ru-RU" sz="2400" b="1" dirty="0" smtClean="0"/>
              <a:t> это колонии пингвинов</a:t>
            </a:r>
            <a:endParaRPr lang="ru-RU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00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&amp;rcy;&amp;iecy;&amp;lcy;&amp;softcy;&amp;iecy;&amp;fcy;"/>
          <p:cNvSpPr>
            <a:spLocks noChangeAspect="1" noChangeArrowheads="1"/>
          </p:cNvSpPr>
          <p:nvPr/>
        </p:nvSpPr>
        <p:spPr bwMode="auto">
          <a:xfrm>
            <a:off x="155575" y="-1127125"/>
            <a:ext cx="4733925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&amp;rcy;&amp;iecy;&amp;lcy;&amp;softcy;&amp;iecy;&amp;fcy;"/>
          <p:cNvSpPr>
            <a:spLocks noChangeAspect="1" noChangeArrowheads="1"/>
          </p:cNvSpPr>
          <p:nvPr/>
        </p:nvSpPr>
        <p:spPr bwMode="auto">
          <a:xfrm>
            <a:off x="155575" y="-1127125"/>
            <a:ext cx="4733925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&amp;rcy;&amp;iecy;&amp;lcy;&amp;softcy;&amp;iecy;&amp;fcy;"/>
          <p:cNvSpPr>
            <a:spLocks noChangeAspect="1" noChangeArrowheads="1"/>
          </p:cNvSpPr>
          <p:nvPr/>
        </p:nvSpPr>
        <p:spPr bwMode="auto">
          <a:xfrm>
            <a:off x="155575" y="-1127125"/>
            <a:ext cx="4733925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Desktop\DSC_0057_copie_640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79512" y="377280"/>
            <a:ext cx="8749479" cy="6480720"/>
          </a:xfrm>
          <a:prstGeom prst="rect">
            <a:avLst/>
          </a:prstGeom>
          <a:noFill/>
        </p:spPr>
      </p:pic>
      <p:pic>
        <p:nvPicPr>
          <p:cNvPr id="14358" name="Picture 22" descr="C:\Users\user\Desktop\МОУ СШ №11\антарктида\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548680"/>
            <a:ext cx="8208912" cy="6064036"/>
          </a:xfrm>
          <a:prstGeom prst="rect">
            <a:avLst/>
          </a:prstGeom>
          <a:noFill/>
        </p:spPr>
      </p:pic>
      <p:pic>
        <p:nvPicPr>
          <p:cNvPr id="14352" name="Picture 16" descr="C:\Users\user\Desktop\МОУ СШ №11\антарктида\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692696"/>
            <a:ext cx="7620000" cy="5715001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827584" y="548680"/>
            <a:ext cx="7488832" cy="1323439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Антарктида – материк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рекордов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plamkamazurka.blox.pl/resource/Rybitwa_popielata2_Wik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79512" y="1124744"/>
            <a:ext cx="5891808" cy="359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arcraftworld.mybb.ru/uploads/0006/17/00/3082-1-f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755576" y="3501008"/>
            <a:ext cx="5652120" cy="306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altfast.ru/uploads/posts/2011-04/1301729492_28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292080" y="764704"/>
            <a:ext cx="367240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Picture 10" descr="изображение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148065" y="4149080"/>
            <a:ext cx="3749402" cy="21594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8680"/>
            <a:ext cx="5220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Птица </a:t>
            </a:r>
            <a:r>
              <a:rPr lang="ru-RU" sz="2400" b="1" dirty="0" smtClean="0">
                <a:solidFill>
                  <a:srgbClr val="C00000"/>
                </a:solidFill>
              </a:rPr>
              <a:t>полярная крачка</a:t>
            </a:r>
            <a:r>
              <a:rPr lang="ru-RU" sz="2400" dirty="0" smtClean="0"/>
              <a:t> </a:t>
            </a:r>
          </a:p>
          <a:p>
            <a:pPr algn="just"/>
            <a:r>
              <a:rPr lang="ru-RU" sz="2400" dirty="0" smtClean="0"/>
              <a:t>каждый год совершает рекордный перелет из Арктики в Антарктиду, пролетая больше 70 000 км.</a:t>
            </a:r>
            <a:endParaRPr lang="ru-RU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foniac.ru/upload/medialibrary/12e/12e99c0a7c606625edb5a3bf6c914db7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67544" y="1628800"/>
            <a:ext cx="8352928" cy="44644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 - самый изолированный материк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805264"/>
            <a:ext cx="72426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Антарктида –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материк международного сотрудничества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zateevo.ru/userfiles/image/Sobitiya/210208/antarktida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16216" cy="4077071"/>
          </a:xfrm>
          <a:prstGeom prst="rect">
            <a:avLst/>
          </a:prstGeom>
          <a:noFill/>
        </p:spPr>
      </p:pic>
      <p:pic>
        <p:nvPicPr>
          <p:cNvPr id="2050" name="Picture 2" descr="C:\Users\user\Desktop\антарктида\Desktop\antarctica_ru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364088" y="-1"/>
            <a:ext cx="3779912" cy="371703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В 1968 году основана самая северная советская научная станция в Антарктиде — Беллинсгаузен. 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Российские полярники часто называют станцию Беллинсгаузен «курортом», ведь, по сравнению с остальными арктическими станциями, здесь неприлично тепло круглый год! В самый тёплый месяц февраль (антарктическое лето) – (+1) С, в самый холодный (август) – (-7) С.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24128" y="76470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55066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«Беллинсгаузен»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3" name="Picture 7" descr="C:\Users\user\Desktop\1735246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0" y="2924944"/>
            <a:ext cx="7092280" cy="3933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7584" y="3212976"/>
            <a:ext cx="42899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 Прогресс»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56376" y="148478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9" name="Picture 13" descr="http://www.stsl.ru/media/iblock/9ae/2009ant4_0004.jpg_thumbnail0.jpg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5148064" y="3645024"/>
            <a:ext cx="3995936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user\Desktop\МОУ СШ №11\антарктида\16s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95536" y="980728"/>
            <a:ext cx="8486563" cy="55136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«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Мак-Мёрдо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(США)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- крупнейшая станция в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Антарктиде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Мак-Мёрдо (антарктическая станция) (Антарктида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980728"/>
            <a:ext cx="2381250" cy="238125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740352" y="2564904"/>
            <a:ext cx="19432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Мак - </a:t>
            </a:r>
            <a:r>
              <a:rPr lang="ru-RU" sz="2400" dirty="0" err="1" smtClean="0">
                <a:cs typeface="Times New Roman" pitchFamily="18" charset="0"/>
              </a:rPr>
              <a:t>Мёрдо</a:t>
            </a:r>
            <a:r>
              <a:rPr lang="ru-RU" sz="2400" dirty="0" smtClean="0">
                <a:cs typeface="Times New Roman" pitchFamily="18" charset="0"/>
              </a:rPr>
              <a:t> располагается рядом с шельфовым ледником Росса.  Имеет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3 аэродрома (из них 2 сезонных), место для посадки вертолётов и более 100 строений. На станции действуют оранжереи, снабжающие персонал свежими продуктами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user\Desktop\image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88840"/>
            <a:ext cx="8640960" cy="460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user\Desktop\Emperor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932040" y="764704"/>
            <a:ext cx="390368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464400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Антарктида в последнее время используется как один из объектов всемирного туризма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user\Desktop\МОУ СШ №11\антарктида\74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МОУ СШ №11\антарктида\11s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МОУ СШ №11\антарктида\12_antarktida_54789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0" name="Picture 12" descr="C:\Users\user\Desktop\МОУ СШ №11\антарктида\zer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Р</a:t>
            </a:r>
            <a:r>
              <a:rPr lang="vi-VN" sz="2800" dirty="0" smtClean="0"/>
              <a:t>оссийский ледокол</a:t>
            </a:r>
            <a:endParaRPr lang="ru-RU" sz="2800" dirty="0" smtClean="0"/>
          </a:p>
          <a:p>
            <a:r>
              <a:rPr lang="vi-VN" sz="2800" dirty="0" smtClean="0"/>
              <a:t>«</a:t>
            </a:r>
            <a:r>
              <a:rPr lang="vi-VN" sz="2800" b="1" dirty="0" smtClean="0"/>
              <a:t>Капитан</a:t>
            </a:r>
            <a:r>
              <a:rPr lang="vi-VN" sz="2800" dirty="0" smtClean="0"/>
              <a:t> </a:t>
            </a:r>
            <a:endParaRPr lang="ru-RU" sz="2800" dirty="0" smtClean="0"/>
          </a:p>
          <a:p>
            <a:r>
              <a:rPr lang="vi-VN" sz="2800" b="1" dirty="0" smtClean="0"/>
              <a:t>Хлебников</a:t>
            </a:r>
            <a:r>
              <a:rPr lang="vi-VN" sz="2800" dirty="0" smtClean="0"/>
              <a:t>»</a:t>
            </a:r>
            <a:endParaRPr lang="ru-RU" sz="2800" dirty="0"/>
          </a:p>
        </p:txBody>
      </p:sp>
      <p:pic>
        <p:nvPicPr>
          <p:cNvPr id="2061" name="Picture 13" descr="C:\Users\user\Desktop\МОУ СШ №11\антарктида\tabular-split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user\Desktop\МОУ СШ №11\антарктида\50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260648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" Тишина такая тихая, что иногда чувствуешь себя лишним..."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( Из воспоминаний бывалого полярника).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635896" y="5805264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бедный </a:t>
            </a:r>
            <a:r>
              <a:rPr lang="ru-RU" sz="2400" b="1" dirty="0" err="1" smtClean="0">
                <a:solidFill>
                  <a:srgbClr val="0070C0"/>
                </a:solidFill>
              </a:rPr>
              <a:t>органич</a:t>
            </a:r>
            <a:r>
              <a:rPr lang="ru-RU" sz="2400" b="1" dirty="0" smtClean="0">
                <a:solidFill>
                  <a:srgbClr val="0070C0"/>
                </a:solidFill>
              </a:rPr>
              <a:t> мир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5805264"/>
            <a:ext cx="2304256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изолирован-ный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5805264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ветренный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1052736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холодный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1052736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высокий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1052736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южный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2210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052736"/>
            <a:ext cx="2376264" cy="64807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5DDC2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3-4 км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805264"/>
            <a:ext cx="2376264" cy="64807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5DDC2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200 – 300 м/с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052736"/>
            <a:ext cx="2376264" cy="64807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5DDC2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зюйд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052736"/>
            <a:ext cx="2376264" cy="64807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5DDC2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- 89, 2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5805264"/>
            <a:ext cx="2304256" cy="648072"/>
          </a:xfrm>
          <a:prstGeom prst="rect">
            <a:avLst/>
          </a:prstGeom>
          <a:blipFill>
            <a:blip r:embed="rId2" cstate="email">
              <a:lum bright="-20000" contrast="20000"/>
            </a:blip>
            <a:stretch>
              <a:fillRect/>
            </a:stretch>
          </a:blipFill>
          <a:ln>
            <a:solidFill>
              <a:srgbClr val="5DDC2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1692" y="332656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Подведем итоги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news.students.ru/uploads/posts/1199408690_antarktidida.jpg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87624" y="1844824"/>
            <a:ext cx="6840760" cy="380042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63888" y="5805264"/>
            <a:ext cx="2448272" cy="648072"/>
          </a:xfrm>
          <a:prstGeom prst="rect">
            <a:avLst/>
          </a:prstGeom>
          <a:blipFill>
            <a:blip r:embed="rId4" cstate="email">
              <a:lum contrast="30000"/>
            </a:blip>
            <a:stretch>
              <a:fillRect/>
            </a:stretch>
          </a:blipFill>
          <a:ln>
            <a:solidFill>
              <a:srgbClr val="5DDC2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22048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АНТАРКТИДА САМЫЙ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2564904"/>
            <a:ext cx="606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6" grpId="0" animBg="1"/>
      <p:bldP spid="17" grpId="0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08920"/>
            <a:ext cx="9144000" cy="36009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800" b="1" dirty="0" smtClean="0">
                <a:solidFill>
                  <a:srgbClr val="C00000"/>
                </a:solidFill>
              </a:rPr>
              <a:t>   1. </a:t>
            </a:r>
            <a:r>
              <a:rPr lang="ru-RU" sz="2400" dirty="0" smtClean="0"/>
              <a:t>В восточной части </a:t>
            </a:r>
            <a:r>
              <a:rPr lang="ru-RU" sz="2400" dirty="0" err="1" smtClean="0"/>
              <a:t>Антарктиды,на</a:t>
            </a:r>
            <a:r>
              <a:rPr lang="ru-RU" sz="2400" dirty="0" smtClean="0"/>
              <a:t> Земле </a:t>
            </a:r>
            <a:r>
              <a:rPr lang="ru-RU" sz="2400" dirty="0" err="1" smtClean="0"/>
              <a:t>Мак-Робертсона</a:t>
            </a:r>
            <a:r>
              <a:rPr lang="ru-RU" sz="2400" dirty="0" smtClean="0"/>
              <a:t>, находятся хребты, названные именами отважных мастеров шпаги - героев романа Александра Дюма. Какими?</a:t>
            </a:r>
          </a:p>
          <a:p>
            <a:pPr marL="457200" indent="-457200"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2. </a:t>
            </a:r>
            <a:r>
              <a:rPr lang="ru-RU" sz="2400" dirty="0" smtClean="0"/>
              <a:t>Назовите имя путешественника, который побывал на обоих географических полюсах?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74735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ЗАДАНИЯ ДЛЯ ЛЮБОЗНАТЕЛЬНЫХ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17008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http://dxing.at-communication.com/antarktida_stanciay-vostok/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34076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http://www.antarktis.ru/index.php?mn=def&amp;mns=iisdfcckeq7nw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06084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http://medinfo.ua/analitic/00014e19108d50f95c242aa92c5aedb7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4928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http://www.vokrugsveta.ru/search/?text=%C0%ED%F2%E0%F0%EA%F2%E8%E4%E0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306896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http://fototelegraf.ru/?attachment_id=145703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335699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http://semislov.livejournal.com/183215.html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371703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http://animalworld.com.ua/news/Shestoj-kontinent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407707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http://www.wrldlib.ru/r/ryskin_b_a/krutoy.shtm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836712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Источники информации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4437112"/>
            <a:ext cx="4556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http://lez.wikipedia.org/wiki/</a:t>
            </a:r>
            <a:r>
              <a:rPr lang="ru-RU" dirty="0" smtClean="0">
                <a:hlinkClick r:id="rId10"/>
              </a:rPr>
              <a:t>Антарктида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486916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http://www.alpindustria.ur.ru/world_s.html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5229200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http://yacht-com.ru/news/antarktida.html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5589240"/>
            <a:ext cx="372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http://www.priroda.su/item/2246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587727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http://relax.ru/post/20059/beskrajjnie_krasoty_antarktidy_26_foto.html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621166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http://club.foto.ru/gallery/photos/988728/?&amp;author_id=55951&amp;series_id=28810&amp;sort=date&amp;next_photo_id=988936&amp;prev_photo_id=988288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DSC_0046_copie_640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 rot="202911">
            <a:off x="4355674" y="3641423"/>
            <a:ext cx="4541755" cy="303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  -  самый южный    материк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0526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Вспомни  географическое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положение!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ezizos.ru/foto/0_658a4_2d81f794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844824"/>
            <a:ext cx="367240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upload.wikimedia.org/wikipedia/commons/thumb/2/2c/Location_Antarctica.svg/200px-Location_Antarctica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548680"/>
            <a:ext cx="1835696" cy="183569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51520" y="1700808"/>
            <a:ext cx="53285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C:\Users\user\Desktop\МОУ СШ №11\антарктида\profil.gif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539552" y="1916832"/>
            <a:ext cx="8064896" cy="324036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54868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Антарктида</a:t>
            </a:r>
            <a:r>
              <a:rPr kumimoji="0" lang="ru-RU" sz="4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- самый высокий  материк </a:t>
            </a:r>
            <a:endParaRPr kumimoji="0" lang="ru-RU" sz="5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Материк покрыт слоем льда толщиной в несколько километров, от 2 км. до 4,5 км ( средняя высота 2140м). Поэтому Антарктиду образно называют</a:t>
            </a:r>
          </a:p>
          <a:p>
            <a:pPr algn="just"/>
            <a:r>
              <a:rPr lang="ru-RU" sz="2400" dirty="0" smtClean="0"/>
              <a:t>         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 Материк за облаками". </a:t>
            </a:r>
            <a:endParaRPr lang="ru-RU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C:\Users\user\Desktop\МОУ СШ №11\антарктида\Арктика-Антарктика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11560" y="1412776"/>
            <a:ext cx="7776864" cy="5184576"/>
          </a:xfrm>
          <a:prstGeom prst="rect">
            <a:avLst/>
          </a:prstGeom>
          <a:noFill/>
        </p:spPr>
      </p:pic>
      <p:sp>
        <p:nvSpPr>
          <p:cNvPr id="11" name="Полилиния 10"/>
          <p:cNvSpPr/>
          <p:nvPr/>
        </p:nvSpPr>
        <p:spPr>
          <a:xfrm>
            <a:off x="4628271" y="2067951"/>
            <a:ext cx="1631852" cy="267286"/>
          </a:xfrm>
          <a:custGeom>
            <a:avLst/>
            <a:gdLst>
              <a:gd name="connsiteX0" fmla="*/ 0 w 1631852"/>
              <a:gd name="connsiteY0" fmla="*/ 0 h 267286"/>
              <a:gd name="connsiteX1" fmla="*/ 1631852 w 1631852"/>
              <a:gd name="connsiteY1" fmla="*/ 267286 h 267286"/>
              <a:gd name="connsiteX2" fmla="*/ 1631852 w 1631852"/>
              <a:gd name="connsiteY2" fmla="*/ 267286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1852" h="267286">
                <a:moveTo>
                  <a:pt x="0" y="0"/>
                </a:moveTo>
                <a:lnTo>
                  <a:pt x="1631852" y="267286"/>
                </a:lnTo>
                <a:lnTo>
                  <a:pt x="1631852" y="267286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472332" y="2349305"/>
            <a:ext cx="773723" cy="436098"/>
          </a:xfrm>
          <a:custGeom>
            <a:avLst/>
            <a:gdLst>
              <a:gd name="connsiteX0" fmla="*/ 0 w 773723"/>
              <a:gd name="connsiteY0" fmla="*/ 436098 h 436098"/>
              <a:gd name="connsiteX1" fmla="*/ 773723 w 773723"/>
              <a:gd name="connsiteY1" fmla="*/ 0 h 4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3723" h="436098">
                <a:moveTo>
                  <a:pt x="0" y="436098"/>
                </a:moveTo>
                <a:lnTo>
                  <a:pt x="773723" y="0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72200" y="198884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10 %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500468" y="2841674"/>
            <a:ext cx="1097280" cy="1308295"/>
          </a:xfrm>
          <a:custGeom>
            <a:avLst/>
            <a:gdLst>
              <a:gd name="connsiteX0" fmla="*/ 0 w 1097280"/>
              <a:gd name="connsiteY0" fmla="*/ 0 h 1308295"/>
              <a:gd name="connsiteX1" fmla="*/ 1097280 w 1097280"/>
              <a:gd name="connsiteY1" fmla="*/ 1308295 h 1308295"/>
              <a:gd name="connsiteX2" fmla="*/ 1097280 w 1097280"/>
              <a:gd name="connsiteY2" fmla="*/ 1308295 h 13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308295">
                <a:moveTo>
                  <a:pt x="0" y="0"/>
                </a:moveTo>
                <a:lnTo>
                  <a:pt x="1097280" y="1308295"/>
                </a:lnTo>
                <a:lnTo>
                  <a:pt x="1097280" y="1308295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881489" y="4149969"/>
            <a:ext cx="1688123" cy="2096086"/>
          </a:xfrm>
          <a:custGeom>
            <a:avLst/>
            <a:gdLst>
              <a:gd name="connsiteX0" fmla="*/ 0 w 1688123"/>
              <a:gd name="connsiteY0" fmla="*/ 2096086 h 2096086"/>
              <a:gd name="connsiteX1" fmla="*/ 1688123 w 1688123"/>
              <a:gd name="connsiteY1" fmla="*/ 0 h 2096086"/>
              <a:gd name="connsiteX2" fmla="*/ 1688123 w 1688123"/>
              <a:gd name="connsiteY2" fmla="*/ 0 h 209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123" h="2096086">
                <a:moveTo>
                  <a:pt x="0" y="2096086"/>
                </a:moveTo>
                <a:lnTo>
                  <a:pt x="1688123" y="0"/>
                </a:lnTo>
                <a:lnTo>
                  <a:pt x="1688123" y="0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60232" y="3861048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90 %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2068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Интересной особенностью Антарктиды являются айсберги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allAtOnce"/>
      <p:bldP spid="14" grpId="0" animBg="1"/>
      <p:bldP spid="15" grpId="0" animBg="1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разование айсберг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11560" y="1268760"/>
            <a:ext cx="8064895" cy="5364596"/>
          </a:xfrm>
          <a:prstGeom prst="rect">
            <a:avLst/>
          </a:prstGeom>
        </p:spPr>
      </p:pic>
      <p:pic>
        <p:nvPicPr>
          <p:cNvPr id="5" name="Образование айсберг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11560" y="1340768"/>
            <a:ext cx="7992888" cy="5184576"/>
          </a:xfrm>
          <a:prstGeom prst="rect">
            <a:avLst/>
          </a:prstGeom>
        </p:spPr>
      </p:pic>
      <p:pic>
        <p:nvPicPr>
          <p:cNvPr id="6" name="EC_GEO_ObuchovskayaZV_FestivalMM4_video_aysber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731573" y="1376772"/>
            <a:ext cx="7800867" cy="4932548"/>
          </a:xfrm>
          <a:prstGeom prst="rect">
            <a:avLst/>
          </a:prstGeom>
        </p:spPr>
      </p:pic>
      <p:pic>
        <p:nvPicPr>
          <p:cNvPr id="7" name="Видеоролик Образование айсберга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 cstate="email"/>
          <a:stretch>
            <a:fillRect/>
          </a:stretch>
        </p:blipFill>
        <p:spPr>
          <a:xfrm>
            <a:off x="611560" y="1268760"/>
            <a:ext cx="8064896" cy="5328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620688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Образование айсбергов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3/376/93376800_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Огромная масса льда с грохотом, напоминающим чудовищной силы взрыв, обрушивается в воду.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Рождение айсберга — эффектное зрелище. 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14115.vk.me/c7008/v7008343/e13f/yV1vw6QJXWY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051720" y="3068960"/>
            <a:ext cx="583264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cs14115.vk.me/c7008/v7008343/e14d/ftdNWDWt9hY.jpg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79512" y="836712"/>
            <a:ext cx="463285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Черный айсбер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476672"/>
            <a:ext cx="494868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717032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Полосатые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3284984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Черные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949280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Мраморные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АЙСБЕРГИ бывают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Users\user\Desktop\МОУ СШ №11\антарктида\293267_original (1)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95536" y="1268760"/>
            <a:ext cx="8352928" cy="53463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Трехмерная модель ледового покрытия в Антарктиде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064000" y="2065867"/>
            <a:ext cx="3194756" cy="1083733"/>
          </a:xfrm>
          <a:custGeom>
            <a:avLst/>
            <a:gdLst>
              <a:gd name="connsiteX0" fmla="*/ 3194756 w 3194756"/>
              <a:gd name="connsiteY0" fmla="*/ 1083733 h 1083733"/>
              <a:gd name="connsiteX1" fmla="*/ 0 w 3194756"/>
              <a:gd name="connsiteY1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756" h="1083733">
                <a:moveTo>
                  <a:pt x="3194756" y="1083733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19872" y="1700808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шельфовый ледник</a:t>
            </a:r>
            <a:endParaRPr lang="ru-RU" sz="2400" dirty="0"/>
          </a:p>
        </p:txBody>
      </p:sp>
      <p:sp>
        <p:nvSpPr>
          <p:cNvPr id="16" name="Полилиния 15"/>
          <p:cNvSpPr/>
          <p:nvPr/>
        </p:nvSpPr>
        <p:spPr>
          <a:xfrm>
            <a:off x="2235200" y="3657600"/>
            <a:ext cx="2235200" cy="1896533"/>
          </a:xfrm>
          <a:custGeom>
            <a:avLst/>
            <a:gdLst>
              <a:gd name="connsiteX0" fmla="*/ 2235200 w 2235200"/>
              <a:gd name="connsiteY0" fmla="*/ 0 h 1896533"/>
              <a:gd name="connsiteX1" fmla="*/ 0 w 2235200"/>
              <a:gd name="connsiteY1" fmla="*/ 1896533 h 1896533"/>
              <a:gd name="connsiteX2" fmla="*/ 0 w 2235200"/>
              <a:gd name="connsiteY2" fmla="*/ 1896533 h 189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 h="1896533">
                <a:moveTo>
                  <a:pt x="2235200" y="0"/>
                </a:moveTo>
                <a:lnTo>
                  <a:pt x="0" y="1896533"/>
                </a:lnTo>
                <a:lnTo>
                  <a:pt x="0" y="189653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156178" y="4628444"/>
            <a:ext cx="5757333" cy="948267"/>
          </a:xfrm>
          <a:custGeom>
            <a:avLst/>
            <a:gdLst>
              <a:gd name="connsiteX0" fmla="*/ 5757333 w 5757333"/>
              <a:gd name="connsiteY0" fmla="*/ 0 h 948267"/>
              <a:gd name="connsiteX1" fmla="*/ 0 w 5757333"/>
              <a:gd name="connsiteY1" fmla="*/ 948267 h 9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57333" h="948267">
                <a:moveTo>
                  <a:pt x="5757333" y="0"/>
                </a:moveTo>
                <a:lnTo>
                  <a:pt x="0" y="94826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5805264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покровный ледник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704622" y="2088444"/>
            <a:ext cx="2370667" cy="632178"/>
          </a:xfrm>
          <a:custGeom>
            <a:avLst/>
            <a:gdLst>
              <a:gd name="connsiteX0" fmla="*/ 0 w 2370667"/>
              <a:gd name="connsiteY0" fmla="*/ 632178 h 632178"/>
              <a:gd name="connsiteX1" fmla="*/ 2370667 w 2370667"/>
              <a:gd name="connsiteY1" fmla="*/ 0 h 632178"/>
              <a:gd name="connsiteX2" fmla="*/ 2370667 w 2370667"/>
              <a:gd name="connsiteY2" fmla="*/ 0 h 63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0667" h="632178">
                <a:moveTo>
                  <a:pt x="0" y="632178"/>
                </a:moveTo>
                <a:lnTo>
                  <a:pt x="2370667" y="0"/>
                </a:lnTo>
                <a:lnTo>
                  <a:pt x="237066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2">
      <a:dk1>
        <a:srgbClr val="354369"/>
      </a:dk1>
      <a:lt1>
        <a:srgbClr val="E8F3E0"/>
      </a:lt1>
      <a:dk2>
        <a:srgbClr val="7285B8"/>
      </a:dk2>
      <a:lt2>
        <a:srgbClr val="27324E"/>
      </a:lt2>
      <a:accent1>
        <a:srgbClr val="296C7D"/>
      </a:accent1>
      <a:accent2>
        <a:srgbClr val="A9D28B"/>
      </a:accent2>
      <a:accent3>
        <a:srgbClr val="27324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4598</TotalTime>
  <Words>569</Words>
  <Application>Microsoft Office PowerPoint</Application>
  <PresentationFormat>Экран (4:3)</PresentationFormat>
  <Paragraphs>150</Paragraphs>
  <Slides>28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361</cp:revision>
  <dcterms:created xsi:type="dcterms:W3CDTF">2013-03-23T17:49:42Z</dcterms:created>
  <dcterms:modified xsi:type="dcterms:W3CDTF">2013-10-16T09:46:23Z</dcterms:modified>
</cp:coreProperties>
</file>