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FFFF00"/>
    <a:srgbClr val="FF3300"/>
    <a:srgbClr val="660066"/>
    <a:srgbClr val="CC0099"/>
    <a:srgbClr val="9257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4E60C-5D83-4651-8416-5DD965B61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6D2F8-30B4-4121-9203-7438C9A2B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79AFB-BD55-45D7-9F31-CD0AA385B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3D0CB-8B3A-414B-AE89-E67562FB0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44089-8E42-4EFF-87C0-E9755CD1C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3E382-3C8F-4F2A-AC9A-149791AA8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D15E-1D33-4BD5-B10E-9C439F831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FE586-7791-4F76-8039-C98AE419D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65E90-7AD9-4E53-B36E-98799055E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C7BFD-734D-45F5-A1CD-D906C56DF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0D888-BE7B-4A39-97C6-756D9ACA7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FD375AC9-EA6B-4081-89AE-956A693FF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40;&#1076;&#1084;&#1080;&#1085;&#1080;&#1089;&#1090;&#1088;&#1072;&#1090;&#1086;&#1088;\&#1056;&#1072;&#1073;&#1086;&#1095;&#1080;&#1081;%20&#1089;&#1090;&#1086;&#1083;\&#1050;&#1086;&#1096;&#1077;&#1083;&#1100;&#1085;&#1080;&#1082;&#1086;&#1074;&#1072;%20&#1045;.&#1042;\&#1055;&#1088;&#1086;&#1077;&#1082;&#1090;&#1099;%20&#1091;&#1095;&#1072;&#1097;&#1080;&#1093;&#1089;&#1103;\002.av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05010101"/>
          <p:cNvPicPr>
            <a:picLocks noChangeAspect="1" noChangeArrowheads="1"/>
          </p:cNvPicPr>
          <p:nvPr/>
        </p:nvPicPr>
        <p:blipFill>
          <a:blip r:embed="rId2" cstate="print"/>
          <a:srcRect t="5927" b="440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0"/>
            <a:ext cx="7989888" cy="2692400"/>
          </a:xfrm>
        </p:spPr>
        <p:txBody>
          <a:bodyPr/>
          <a:lstStyle/>
          <a:p>
            <a:pPr eaLnBrk="1" hangingPunct="1"/>
            <a:r>
              <a:rPr lang="ru-RU" sz="9600" b="1" smtClean="0">
                <a:solidFill>
                  <a:srgbClr val="FFFF00"/>
                </a:solidFill>
              </a:rPr>
              <a:t>Презентация Солнце</a:t>
            </a:r>
            <a:endParaRPr lang="ru-RU" sz="9600" b="1" dirty="0" smtClean="0">
              <a:solidFill>
                <a:srgbClr val="FFFF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71810"/>
            <a:ext cx="4319587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0503020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786190"/>
            <a:ext cx="2143971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660066"/>
                </a:solidFill>
              </a:rPr>
              <a:t>Такое ли оно в самом деле горячее?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638" y="1600200"/>
            <a:ext cx="4475162" cy="452596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925700"/>
                </a:solidFill>
              </a:rPr>
              <a:t>15,5 млн градусов – в центре.</a:t>
            </a:r>
          </a:p>
          <a:p>
            <a:pPr eaLnBrk="1" hangingPunct="1"/>
            <a:r>
              <a:rPr lang="ru-RU" smtClean="0">
                <a:solidFill>
                  <a:srgbClr val="925700"/>
                </a:solidFill>
              </a:rPr>
              <a:t>5500градусов – в фотосфере</a:t>
            </a:r>
          </a:p>
          <a:p>
            <a:pPr eaLnBrk="1" hangingPunct="1"/>
            <a:r>
              <a:rPr lang="ru-RU" smtClean="0">
                <a:solidFill>
                  <a:srgbClr val="925700"/>
                </a:solidFill>
              </a:rPr>
              <a:t>100 тыс градусов – хромосфера</a:t>
            </a:r>
          </a:p>
          <a:p>
            <a:pPr eaLnBrk="1" hangingPunct="1"/>
            <a:r>
              <a:rPr lang="ru-RU" smtClean="0">
                <a:solidFill>
                  <a:srgbClr val="925700"/>
                </a:solidFill>
              </a:rPr>
              <a:t>1-2 млн градусов – Солнечная корона</a:t>
            </a:r>
            <a:r>
              <a:rPr lang="ru-RU" smtClean="0"/>
              <a:t>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7338"/>
            <a:ext cx="4319587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660066"/>
                </a:solidFill>
              </a:rPr>
              <a:t>Каков источник его яркого сияния?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06963" cy="3916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0000FF"/>
                </a:solidFill>
              </a:rPr>
              <a:t>Гипотезы:</a:t>
            </a:r>
            <a:br>
              <a:rPr lang="ru-RU" sz="2800" smtClean="0">
                <a:solidFill>
                  <a:srgbClr val="0000FF"/>
                </a:solidFill>
              </a:rPr>
            </a:br>
            <a:r>
              <a:rPr lang="ru-RU" sz="2800" smtClean="0">
                <a:solidFill>
                  <a:srgbClr val="925700"/>
                </a:solidFill>
              </a:rPr>
              <a:t>1) Нагрев газа в результате его сжатия</a:t>
            </a:r>
            <a:br>
              <a:rPr lang="ru-RU" sz="2800" smtClean="0">
                <a:solidFill>
                  <a:srgbClr val="925700"/>
                </a:solidFill>
              </a:rPr>
            </a:br>
            <a:r>
              <a:rPr lang="ru-RU" sz="2800" smtClean="0">
                <a:solidFill>
                  <a:srgbClr val="925700"/>
                </a:solidFill>
              </a:rPr>
              <a:t>2) Экзотермическая химическая реакция</a:t>
            </a:r>
            <a:br>
              <a:rPr lang="ru-RU" sz="2800" smtClean="0">
                <a:solidFill>
                  <a:srgbClr val="925700"/>
                </a:solidFill>
              </a:rPr>
            </a:br>
            <a:r>
              <a:rPr lang="ru-RU" sz="2800" smtClean="0">
                <a:solidFill>
                  <a:srgbClr val="925700"/>
                </a:solidFill>
              </a:rPr>
              <a:t>Противоречия: Эти процессы не могут поддерживать выделение энергии в течение более 30 млн лет.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844675"/>
            <a:ext cx="315595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660066"/>
                </a:solidFill>
              </a:rPr>
              <a:t>Решение: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925700"/>
                </a:solidFill>
              </a:rPr>
              <a:t>Термоядерная реакция слияния 4 ядер водорода в одно ядро гелия.</a:t>
            </a:r>
          </a:p>
          <a:p>
            <a:pPr eaLnBrk="1" hangingPunct="1"/>
            <a:r>
              <a:rPr lang="ru-RU" smtClean="0">
                <a:solidFill>
                  <a:srgbClr val="925700"/>
                </a:solidFill>
              </a:rPr>
              <a:t>Ежесекундно более 500млн тонн водорода превращается в гелий.</a:t>
            </a:r>
          </a:p>
        </p:txBody>
      </p:sp>
      <p:pic>
        <p:nvPicPr>
          <p:cNvPr id="13316" name="Picture 4" descr="радио тел Аресиб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698875"/>
            <a:ext cx="421163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660066"/>
                </a:solidFill>
              </a:rPr>
              <a:t>Солнечные пятна, что это такое?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1600200"/>
            <a:ext cx="4330700" cy="4525963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00FF"/>
                </a:solidFill>
              </a:rPr>
              <a:t>Пятна </a:t>
            </a:r>
            <a:r>
              <a:rPr lang="ru-RU" sz="2800" smtClean="0">
                <a:solidFill>
                  <a:srgbClr val="925700"/>
                </a:solidFill>
              </a:rPr>
              <a:t>– самое яркое проявление активной жизни светила.Своим происхождением они обязаны магнитному полю Солнца.</a:t>
            </a:r>
          </a:p>
          <a:p>
            <a:pPr eaLnBrk="1" hangingPunct="1"/>
            <a:r>
              <a:rPr lang="ru-RU" sz="2800" smtClean="0">
                <a:solidFill>
                  <a:srgbClr val="0000FF"/>
                </a:solidFill>
              </a:rPr>
              <a:t>Движение пятен</a:t>
            </a:r>
            <a:r>
              <a:rPr lang="ru-RU" sz="2800" smtClean="0"/>
              <a:t> </a:t>
            </a:r>
            <a:r>
              <a:rPr lang="ru-RU" sz="2800" smtClean="0">
                <a:solidFill>
                  <a:srgbClr val="925700"/>
                </a:solidFill>
              </a:rPr>
              <a:t>доказывает вращение солнца вокруг своей оси.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989138"/>
            <a:ext cx="3886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660066"/>
                </a:solidFill>
              </a:rPr>
              <a:t>Что происходит на поверхности Солнца?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59263" cy="3484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0000FF"/>
                </a:solidFill>
              </a:rPr>
              <a:t>Вспышки</a:t>
            </a:r>
            <a:r>
              <a:rPr lang="ru-RU" sz="2000" dirty="0" smtClean="0"/>
              <a:t> – </a:t>
            </a:r>
            <a:r>
              <a:rPr lang="ru-RU" sz="2000" dirty="0" smtClean="0">
                <a:solidFill>
                  <a:srgbClr val="925700"/>
                </a:solidFill>
              </a:rPr>
              <a:t>извержения, во время которых всего за несколько минут локально выделяется энергия, соответствующая взрыву сразу нескольких бомб, мощностью</a:t>
            </a:r>
            <a:br>
              <a:rPr lang="ru-RU" sz="2000" dirty="0" smtClean="0">
                <a:solidFill>
                  <a:srgbClr val="925700"/>
                </a:solidFill>
              </a:rPr>
            </a:br>
            <a:r>
              <a:rPr lang="ru-RU" sz="2000" dirty="0" smtClean="0">
                <a:solidFill>
                  <a:srgbClr val="925700"/>
                </a:solidFill>
              </a:rPr>
              <a:t>2 </a:t>
            </a:r>
            <a:r>
              <a:rPr lang="ru-RU" sz="2000" dirty="0" err="1" smtClean="0">
                <a:solidFill>
                  <a:srgbClr val="925700"/>
                </a:solidFill>
              </a:rPr>
              <a:t>млрд</a:t>
            </a:r>
            <a:r>
              <a:rPr lang="ru-RU" sz="2000" dirty="0" smtClean="0">
                <a:solidFill>
                  <a:srgbClr val="925700"/>
                </a:solidFill>
              </a:rPr>
              <a:t> т тротилового эквивалента каждая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0000FF"/>
                </a:solidFill>
              </a:rPr>
              <a:t>Протуберанцы</a:t>
            </a:r>
            <a:r>
              <a:rPr lang="ru-RU" sz="2000" dirty="0" smtClean="0"/>
              <a:t> – </a:t>
            </a:r>
            <a:r>
              <a:rPr lang="ru-RU" sz="2000" dirty="0" smtClean="0">
                <a:solidFill>
                  <a:srgbClr val="925700"/>
                </a:solidFill>
              </a:rPr>
              <a:t>крупные плазменные образования, имеющие размеры порядка сотен тысяч километров.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773238"/>
            <a:ext cx="402113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652963"/>
            <a:ext cx="2873375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660066"/>
                </a:solidFill>
              </a:rPr>
              <a:t>Испускает ли Солнце что-нибудь кроме света?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4978400" cy="3844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0000FF"/>
                </a:solidFill>
              </a:rPr>
              <a:t>Солнечный ветер</a:t>
            </a:r>
            <a:r>
              <a:rPr lang="ru-RU" sz="2000" smtClean="0">
                <a:solidFill>
                  <a:srgbClr val="925700"/>
                </a:solidFill>
              </a:rPr>
              <a:t> – поток очень быстрых частиц, изотропно истекающих из Солнечной атмосферы. Будучи сильно ионизированным – увлекает за собой магнитное поле.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0000FF"/>
                </a:solidFill>
              </a:rPr>
              <a:t>Нейтрино</a:t>
            </a:r>
            <a:r>
              <a:rPr lang="ru-RU" sz="2000" smtClean="0">
                <a:solidFill>
                  <a:srgbClr val="925700"/>
                </a:solidFill>
              </a:rPr>
              <a:t> – испускаются при ядерных реакциях и за несколько секунд беспрепятственно достигают поверхности Солнца. Позволяют изучать прцессы происходящие в Солнечном «термоядерном реакторе»</a:t>
            </a:r>
          </a:p>
          <a:p>
            <a:pPr eaLnBrk="1" hangingPunct="1">
              <a:lnSpc>
                <a:spcPct val="80000"/>
              </a:lnSpc>
            </a:pPr>
            <a:endParaRPr lang="ru-RU" sz="2000" smtClean="0">
              <a:solidFill>
                <a:srgbClr val="925700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628775"/>
            <a:ext cx="33020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925" y="4221163"/>
            <a:ext cx="196532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235825" y="5373688"/>
            <a:ext cx="15113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Нейтринный портрет Солнца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660066"/>
                </a:solidFill>
              </a:rPr>
              <a:t>Когда и как возникло Солнце?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23050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925700"/>
                </a:solidFill>
              </a:rPr>
              <a:t>Возраст – 4,7 млрд лет</a:t>
            </a:r>
          </a:p>
          <a:p>
            <a:pPr eaLnBrk="1" hangingPunct="1"/>
            <a:r>
              <a:rPr lang="ru-RU" smtClean="0">
                <a:solidFill>
                  <a:srgbClr val="925700"/>
                </a:solidFill>
              </a:rPr>
              <a:t>Образовалось под действием гигантского газопылевого облака под действием его собственной гравитации</a:t>
            </a:r>
          </a:p>
        </p:txBody>
      </p:sp>
      <p:pic>
        <p:nvPicPr>
          <p:cNvPr id="17412" name="Picture 6" descr="GALAXY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3500438"/>
            <a:ext cx="38163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660066"/>
                </a:solidFill>
              </a:rPr>
              <a:t>Как долго оно сможет просуществовать?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0000FF"/>
                </a:solidFill>
              </a:rPr>
              <a:t>Желтый карлик.</a:t>
            </a:r>
            <a:r>
              <a:rPr lang="ru-RU" sz="2800" smtClean="0">
                <a:solidFill>
                  <a:srgbClr val="FFFF00"/>
                </a:solidFill>
              </a:rPr>
              <a:t> </a:t>
            </a:r>
            <a:br>
              <a:rPr lang="ru-RU" sz="2800" smtClean="0">
                <a:solidFill>
                  <a:srgbClr val="FFFF00"/>
                </a:solidFill>
              </a:rPr>
            </a:br>
            <a:r>
              <a:rPr lang="ru-RU" sz="2800" smtClean="0">
                <a:solidFill>
                  <a:srgbClr val="925700"/>
                </a:solidFill>
              </a:rPr>
              <a:t>5 млрд лет. «Сжигание» водорода, сопровождающееся увеличением радиуса(на 20%) и светимости(на 50%)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0000FF"/>
                </a:solidFill>
              </a:rPr>
              <a:t>Красный гигант.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 </a:t>
            </a:r>
            <a:r>
              <a:rPr lang="ru-RU" sz="2800" smtClean="0">
                <a:solidFill>
                  <a:srgbClr val="925700"/>
                </a:solidFill>
              </a:rPr>
              <a:t>Несколько 100млн лет. Радиус будет превосходить радиус орбиты Меркурия. «Сжигание» гелия, синтез углерода.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0000FF"/>
                </a:solidFill>
              </a:rPr>
              <a:t>Белый карлик.</a:t>
            </a:r>
            <a:r>
              <a:rPr lang="ru-RU" sz="2800" smtClean="0"/>
              <a:t> </a:t>
            </a:r>
            <a:br>
              <a:rPr lang="ru-RU" sz="2800" smtClean="0"/>
            </a:br>
            <a:r>
              <a:rPr lang="ru-RU" sz="2800" smtClean="0">
                <a:solidFill>
                  <a:srgbClr val="925700"/>
                </a:solidFill>
              </a:rPr>
              <a:t>Солнце сброст оболочку и останется звезда, сравнимая по размеру с Землей, плотность которой 1т/см</a:t>
            </a:r>
            <a:r>
              <a:rPr lang="ru-RU" sz="2800" baseline="30000" smtClean="0">
                <a:solidFill>
                  <a:srgbClr val="925700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660066"/>
                </a:solidFill>
              </a:rPr>
              <a:t>Отличаются ли другие звезды от Солнца?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9138"/>
            <a:ext cx="3457575" cy="4492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925700"/>
                </a:solidFill>
              </a:rPr>
              <a:t>Для астрофизиков Солнце – это всего лишь заурядная звезда малого размера. Однако вокруг неё обращается 9 планет, на одной из которых развилась жизнь.</a:t>
            </a:r>
          </a:p>
        </p:txBody>
      </p:sp>
      <p:pic>
        <p:nvPicPr>
          <p:cNvPr id="19460" name="Picture 5" descr="040103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1757363"/>
            <a:ext cx="5100637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205038"/>
            <a:ext cx="8280400" cy="2871787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FF3300"/>
                </a:solidFill>
              </a:rPr>
              <a:t>В этом смысле Солнце не имеет себе равных!!!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492375"/>
            <a:ext cx="8158163" cy="1935163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660066"/>
                </a:solidFill>
              </a:rPr>
              <a:t>С каких пор известно, что Солнце Звезда?</a:t>
            </a: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3419475" y="177800"/>
            <a:ext cx="508317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400" b="1" i="1" dirty="0">
                <a:solidFill>
                  <a:srgbClr val="FF9900"/>
                </a:solidFill>
                <a:latin typeface="Edwardian Script ITC" pitchFamily="66" charset="0"/>
              </a:rPr>
              <a:t>«</a:t>
            </a:r>
            <a:r>
              <a:rPr lang="ru-RU" sz="2400" b="1" i="1" dirty="0">
                <a:solidFill>
                  <a:srgbClr val="925700"/>
                </a:solidFill>
                <a:latin typeface="Edwardian Script ITC" pitchFamily="66" charset="0"/>
              </a:rPr>
              <a:t>Там </a:t>
            </a:r>
            <a:r>
              <a:rPr lang="ru-RU" sz="2400" b="1" i="1" dirty="0" err="1">
                <a:solidFill>
                  <a:srgbClr val="925700"/>
                </a:solidFill>
                <a:latin typeface="Edwardian Script ITC" pitchFamily="66" charset="0"/>
              </a:rPr>
              <a:t>огненны</a:t>
            </a:r>
            <a:r>
              <a:rPr lang="ru-RU" sz="2400" b="1" i="1" dirty="0">
                <a:solidFill>
                  <a:srgbClr val="925700"/>
                </a:solidFill>
                <a:latin typeface="Edwardian Script ITC" pitchFamily="66" charset="0"/>
              </a:rPr>
              <a:t> валы стремятся</a:t>
            </a:r>
            <a:br>
              <a:rPr lang="ru-RU" sz="2400" b="1" i="1" dirty="0">
                <a:solidFill>
                  <a:srgbClr val="925700"/>
                </a:solidFill>
                <a:latin typeface="Edwardian Script ITC" pitchFamily="66" charset="0"/>
              </a:rPr>
            </a:br>
            <a:r>
              <a:rPr lang="ru-RU" sz="2400" b="1" i="1" dirty="0">
                <a:solidFill>
                  <a:srgbClr val="925700"/>
                </a:solidFill>
                <a:latin typeface="Edwardian Script ITC" pitchFamily="66" charset="0"/>
              </a:rPr>
              <a:t>И не находят берегов,</a:t>
            </a:r>
            <a:br>
              <a:rPr lang="ru-RU" sz="2400" b="1" i="1" dirty="0">
                <a:solidFill>
                  <a:srgbClr val="925700"/>
                </a:solidFill>
                <a:latin typeface="Edwardian Script ITC" pitchFamily="66" charset="0"/>
              </a:rPr>
            </a:br>
            <a:r>
              <a:rPr lang="ru-RU" sz="2400" b="1" i="1" dirty="0">
                <a:solidFill>
                  <a:srgbClr val="925700"/>
                </a:solidFill>
                <a:latin typeface="Edwardian Script ITC" pitchFamily="66" charset="0"/>
              </a:rPr>
              <a:t>Там вихри пламенны крутятся,</a:t>
            </a:r>
            <a:br>
              <a:rPr lang="ru-RU" sz="2400" b="1" i="1" dirty="0">
                <a:solidFill>
                  <a:srgbClr val="925700"/>
                </a:solidFill>
                <a:latin typeface="Edwardian Script ITC" pitchFamily="66" charset="0"/>
              </a:rPr>
            </a:br>
            <a:r>
              <a:rPr lang="ru-RU" sz="2400" b="1" i="1" dirty="0" err="1">
                <a:solidFill>
                  <a:srgbClr val="925700"/>
                </a:solidFill>
                <a:latin typeface="Edwardian Script ITC" pitchFamily="66" charset="0"/>
              </a:rPr>
              <a:t>Борющись</a:t>
            </a:r>
            <a:r>
              <a:rPr lang="ru-RU" sz="2400" b="1" i="1" dirty="0">
                <a:solidFill>
                  <a:srgbClr val="925700"/>
                </a:solidFill>
                <a:latin typeface="Edwardian Script ITC" pitchFamily="66" charset="0"/>
              </a:rPr>
              <a:t> множество веков;</a:t>
            </a:r>
            <a:br>
              <a:rPr lang="ru-RU" sz="2400" b="1" i="1" dirty="0">
                <a:solidFill>
                  <a:srgbClr val="925700"/>
                </a:solidFill>
                <a:latin typeface="Edwardian Script ITC" pitchFamily="66" charset="0"/>
              </a:rPr>
            </a:br>
            <a:r>
              <a:rPr lang="ru-RU" sz="2400" b="1" i="1" dirty="0">
                <a:solidFill>
                  <a:srgbClr val="925700"/>
                </a:solidFill>
                <a:latin typeface="Edwardian Script ITC" pitchFamily="66" charset="0"/>
              </a:rPr>
              <a:t>Там камни как вода кипят,</a:t>
            </a:r>
            <a:br>
              <a:rPr lang="ru-RU" sz="2400" b="1" i="1" dirty="0">
                <a:solidFill>
                  <a:srgbClr val="925700"/>
                </a:solidFill>
                <a:latin typeface="Edwardian Script ITC" pitchFamily="66" charset="0"/>
              </a:rPr>
            </a:br>
            <a:r>
              <a:rPr lang="ru-RU" sz="2400" b="1" i="1" dirty="0" err="1">
                <a:solidFill>
                  <a:srgbClr val="925700"/>
                </a:solidFill>
                <a:latin typeface="Edwardian Script ITC" pitchFamily="66" charset="0"/>
              </a:rPr>
              <a:t>Горящи</a:t>
            </a:r>
            <a:r>
              <a:rPr lang="ru-RU" sz="2400" b="1" i="1" dirty="0">
                <a:solidFill>
                  <a:srgbClr val="925700"/>
                </a:solidFill>
                <a:latin typeface="Edwardian Script ITC" pitchFamily="66" charset="0"/>
              </a:rPr>
              <a:t> там дожди шумят»</a:t>
            </a:r>
            <a:r>
              <a:rPr lang="ru-RU" i="1" dirty="0">
                <a:solidFill>
                  <a:srgbClr val="925700"/>
                </a:solidFill>
                <a:latin typeface="Edwardian Script ITC" pitchFamily="66" charset="0"/>
              </a:rPr>
              <a:t> </a:t>
            </a:r>
            <a:br>
              <a:rPr lang="ru-RU" i="1" dirty="0">
                <a:solidFill>
                  <a:srgbClr val="925700"/>
                </a:solidFill>
                <a:latin typeface="Edwardian Script ITC" pitchFamily="66" charset="0"/>
              </a:rPr>
            </a:br>
            <a:endParaRPr lang="ru-RU" i="1" dirty="0">
              <a:solidFill>
                <a:srgbClr val="925700"/>
              </a:solidFill>
              <a:latin typeface="Edwardian Script ITC" pitchFamily="66" charset="0"/>
            </a:endParaRPr>
          </a:p>
          <a:p>
            <a:r>
              <a:rPr lang="ru-RU" b="1" i="1" dirty="0">
                <a:solidFill>
                  <a:srgbClr val="925700"/>
                </a:solidFill>
                <a:latin typeface="Edwardian Script ITC" pitchFamily="66" charset="0"/>
              </a:rPr>
              <a:t>М.В. Ломоносов</a:t>
            </a:r>
          </a:p>
        </p:txBody>
      </p:sp>
      <p:pic>
        <p:nvPicPr>
          <p:cNvPr id="3076" name="Picture 8" descr="050302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38863" y="2852738"/>
            <a:ext cx="3005137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660066"/>
                </a:solidFill>
              </a:rPr>
              <a:t>Древний Египет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5110163" y="1916113"/>
            <a:ext cx="403383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dirty="0">
                <a:solidFill>
                  <a:schemeClr val="accent2"/>
                </a:solidFill>
              </a:rPr>
              <a:t>Бога Солнца Ра изображали в виде огненного диска на корабле. Египтяне верили, что за день корабль с диском пересекает небо, а за ночь переплывает огромную реку, окружающую всю Землю…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457993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ASTR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333375"/>
            <a:ext cx="46767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660066"/>
                </a:solidFill>
              </a:rPr>
              <a:t>Анаксагор Афинский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900113" y="5157788"/>
            <a:ext cx="7508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000" b="1">
                <a:solidFill>
                  <a:schemeClr val="accent2"/>
                </a:solidFill>
              </a:rPr>
              <a:t>Солнце – раскаленный железный шар, , величиной не более полуострова Пелопонес (160 км!), удаленный от земли на 30 тысяч километров…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660066"/>
                </a:solidFill>
              </a:rPr>
              <a:t>Аристотель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003800" y="1628775"/>
            <a:ext cx="32416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>
                <a:solidFill>
                  <a:srgbClr val="0000FF"/>
                </a:solidFill>
              </a:rPr>
              <a:t>Солнце</a:t>
            </a:r>
            <a:r>
              <a:rPr lang="ru-RU" sz="2800">
                <a:solidFill>
                  <a:srgbClr val="925700"/>
                </a:solidFill>
              </a:rPr>
              <a:t> – твердый шар, а темные пятна – тени, отбрасываемые горловинами огромных отверстий …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557338"/>
            <a:ext cx="3881438" cy="4319587"/>
          </a:xfrm>
          <a:prstGeom prst="rect">
            <a:avLst/>
          </a:prstGeom>
          <a:noFill/>
          <a:ln w="76200" cmpd="tri">
            <a:solidFill>
              <a:srgbClr val="66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660066"/>
                </a:solidFill>
              </a:rPr>
              <a:t>XVI </a:t>
            </a:r>
            <a:r>
              <a:rPr lang="ru-RU" b="1" smtClean="0">
                <a:solidFill>
                  <a:srgbClr val="660066"/>
                </a:solidFill>
              </a:rPr>
              <a:t>век.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5364163" y="1989138"/>
            <a:ext cx="318770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>
                <a:solidFill>
                  <a:srgbClr val="925700"/>
                </a:solidFill>
              </a:rPr>
              <a:t>Солнце – центр вселенной. Земля, планеты и остальные звезды вращаются вокруг Солнца…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12875"/>
            <a:ext cx="3298825" cy="3671888"/>
          </a:xfrm>
          <a:prstGeom prst="rect">
            <a:avLst/>
          </a:prstGeom>
          <a:noFill/>
          <a:ln w="76200" cmpd="tri">
            <a:solidFill>
              <a:srgbClr val="660066"/>
            </a:solidFill>
            <a:miter lim="800000"/>
            <a:headEnd/>
            <a:tailEnd/>
          </a:ln>
        </p:spPr>
      </p:pic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1935163" y="5229225"/>
            <a:ext cx="1292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И. Кеплер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660066"/>
                </a:solidFill>
              </a:rPr>
              <a:t>XIX</a:t>
            </a:r>
            <a:r>
              <a:rPr lang="ru-RU" b="1" smtClean="0">
                <a:solidFill>
                  <a:srgbClr val="660066"/>
                </a:solidFill>
              </a:rPr>
              <a:t> век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63575" y="5969000"/>
            <a:ext cx="3970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b="1">
                <a:solidFill>
                  <a:schemeClr val="accent2"/>
                </a:solidFill>
              </a:rPr>
              <a:t>Солнце – одна из многих звезд…</a:t>
            </a:r>
          </a:p>
        </p:txBody>
      </p:sp>
      <p:pic>
        <p:nvPicPr>
          <p:cNvPr id="8196" name="Picture 5" descr="COSTA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6588" y="981075"/>
            <a:ext cx="4697412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астрон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909888"/>
            <a:ext cx="3097212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002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6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67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86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660066"/>
                </a:solidFill>
              </a:rPr>
              <a:t>Из чего оно состоит?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43438" y="1600200"/>
            <a:ext cx="4043362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rgbClr val="925700"/>
                </a:solidFill>
              </a:rPr>
              <a:t>В </a:t>
            </a:r>
            <a:r>
              <a:rPr lang="ru-RU" sz="2800" dirty="0" err="1" smtClean="0">
                <a:solidFill>
                  <a:srgbClr val="925700"/>
                </a:solidFill>
              </a:rPr>
              <a:t>натоящее</a:t>
            </a:r>
            <a:r>
              <a:rPr lang="ru-RU" sz="2800" dirty="0" smtClean="0">
                <a:solidFill>
                  <a:srgbClr val="925700"/>
                </a:solidFill>
              </a:rPr>
              <a:t> время известно, что Солнце состоит в основном из водорода и гелия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rgbClr val="925700"/>
                </a:solidFill>
              </a:rPr>
              <a:t>В меньших количествах содержатся более тяжелые элементы – кислород, углерод, железо… (всего около 30)</a:t>
            </a:r>
          </a:p>
        </p:txBody>
      </p:sp>
      <p:pic>
        <p:nvPicPr>
          <p:cNvPr id="10244" name="Picture 7" descr="02040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484313"/>
            <a:ext cx="33480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415</Words>
  <Application>Microsoft Office PowerPoint</Application>
  <PresentationFormat>Экран (4:3)</PresentationFormat>
  <Paragraphs>48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Презентация Солнце</vt:lpstr>
      <vt:lpstr>С каких пор известно, что Солнце Звезда?</vt:lpstr>
      <vt:lpstr>Древний Египет</vt:lpstr>
      <vt:lpstr>Анаксагор Афинский</vt:lpstr>
      <vt:lpstr>Аристотель</vt:lpstr>
      <vt:lpstr>XVI век.</vt:lpstr>
      <vt:lpstr>XIX век</vt:lpstr>
      <vt:lpstr>Слайд 8</vt:lpstr>
      <vt:lpstr>Из чего оно состоит?</vt:lpstr>
      <vt:lpstr>Такое ли оно в самом деле горячее?</vt:lpstr>
      <vt:lpstr>Каков источник его яркого сияния?</vt:lpstr>
      <vt:lpstr>Решение:</vt:lpstr>
      <vt:lpstr>Солнечные пятна, что это такое?</vt:lpstr>
      <vt:lpstr>Что происходит на поверхности Солнца?</vt:lpstr>
      <vt:lpstr>Испускает ли Солнце что-нибудь кроме света?</vt:lpstr>
      <vt:lpstr>Когда и как возникло Солнце?</vt:lpstr>
      <vt:lpstr>Как долго оно сможет просуществовать?</vt:lpstr>
      <vt:lpstr>Отличаются ли другие звезды от Солнца?</vt:lpstr>
      <vt:lpstr>В этом смысле Солнце не имеет себе равных!!!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Солнце</dc:title>
  <dc:creator>Кошельникова</dc:creator>
  <cp:lastModifiedBy>Николай</cp:lastModifiedBy>
  <cp:revision>8</cp:revision>
  <dcterms:created xsi:type="dcterms:W3CDTF">2006-03-21T00:31:18Z</dcterms:created>
  <dcterms:modified xsi:type="dcterms:W3CDTF">2012-12-01T10:36:22Z</dcterms:modified>
</cp:coreProperties>
</file>