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6" r:id="rId3"/>
    <p:sldId id="257" r:id="rId4"/>
    <p:sldId id="256" r:id="rId5"/>
    <p:sldId id="268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857224" y="2643182"/>
            <a:ext cx="7927363" cy="156966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Пояс </a:t>
            </a:r>
            <a:r>
              <a:rPr lang="ru-RU" sz="9600" b="1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Койпера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8715404" cy="526297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Новые доказательства в пользу существования Пояса </a:t>
            </a:r>
            <a:r>
              <a:rPr lang="ru-RU" sz="2400" dirty="0" err="1" smtClean="0">
                <a:solidFill>
                  <a:schemeClr val="bg1"/>
                </a:solidFill>
              </a:rPr>
              <a:t>Койпера</a:t>
            </a:r>
            <a:r>
              <a:rPr lang="ru-RU" sz="2400" dirty="0" smtClean="0">
                <a:solidFill>
                  <a:schemeClr val="bg1"/>
                </a:solidFill>
              </a:rPr>
              <a:t> были получены в ходе исследования комет. Давно известно что кометы обладают конечной продолжительностью существования. Так как они приближаются к Солнцу, его высокая температура заставляет испарятся поверхность в открытый космос, и в конечном счёте почти ничего от них не оставляет. Чтобы вообще ещё существовать исходя из возраста Солнечной системы, они должны нередко пополнятся. Одна из областей такого пополнения как считают — Облако </a:t>
            </a:r>
            <a:r>
              <a:rPr lang="ru-RU" sz="2400" dirty="0" err="1" smtClean="0">
                <a:solidFill>
                  <a:schemeClr val="bg1"/>
                </a:solidFill>
              </a:rPr>
              <a:t>Оорта</a:t>
            </a:r>
            <a:r>
              <a:rPr lang="ru-RU" sz="2400" dirty="0" smtClean="0">
                <a:solidFill>
                  <a:schemeClr val="bg1"/>
                </a:solidFill>
              </a:rPr>
              <a:t>, сферический рой комет простирающийся значительно дальше 50 000 </a:t>
            </a:r>
            <a:r>
              <a:rPr lang="ru-RU" sz="2400" dirty="0" err="1" smtClean="0">
                <a:solidFill>
                  <a:schemeClr val="bg1"/>
                </a:solidFill>
              </a:rPr>
              <a:t>а.е</a:t>
            </a:r>
            <a:r>
              <a:rPr lang="ru-RU" sz="2400" dirty="0" smtClean="0">
                <a:solidFill>
                  <a:schemeClr val="bg1"/>
                </a:solidFill>
              </a:rPr>
              <a:t>. от Солнца и впервые предположенный Яном </a:t>
            </a:r>
            <a:r>
              <a:rPr lang="ru-RU" sz="2400" dirty="0" err="1" smtClean="0">
                <a:solidFill>
                  <a:schemeClr val="bg1"/>
                </a:solidFill>
              </a:rPr>
              <a:t>Оортом</a:t>
            </a:r>
            <a:r>
              <a:rPr lang="ru-RU" sz="2400" dirty="0" smtClean="0">
                <a:solidFill>
                  <a:schemeClr val="bg1"/>
                </a:solidFill>
              </a:rPr>
              <a:t> в 1950. Как считается это место происхождения долгопериодических комет, таких как например </a:t>
            </a:r>
            <a:r>
              <a:rPr lang="ru-RU" sz="2400" dirty="0" err="1" smtClean="0">
                <a:solidFill>
                  <a:schemeClr val="bg1"/>
                </a:solidFill>
              </a:rPr>
              <a:t>Хейла-Боппа</a:t>
            </a:r>
            <a:r>
              <a:rPr lang="ru-RU" sz="2400" dirty="0" smtClean="0">
                <a:solidFill>
                  <a:schemeClr val="bg1"/>
                </a:solidFill>
              </a:rPr>
              <a:t>, с периодом обращения в тысячелетия.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/>
              <a:t>Открытие</a:t>
            </a:r>
          </a:p>
          <a:p>
            <a:r>
              <a:rPr lang="ru-RU" sz="2000" dirty="0" smtClean="0"/>
              <a:t> </a:t>
            </a:r>
            <a:r>
              <a:rPr lang="ru-RU" sz="2000" i="1" dirty="0" smtClean="0"/>
              <a:t>Телескопы на вулкане </a:t>
            </a:r>
            <a:r>
              <a:rPr lang="ru-RU" sz="2000" b="1" i="1" dirty="0" err="1" smtClean="0"/>
              <a:t>Мауна-Кеа</a:t>
            </a:r>
            <a:r>
              <a:rPr lang="ru-RU" sz="2000" i="1" dirty="0" smtClean="0"/>
              <a:t>, при помощи которых был обнаружен Пояс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. В 1987, астроном Дэвид </a:t>
            </a:r>
            <a:r>
              <a:rPr lang="ru-RU" sz="2000" i="1" dirty="0" err="1" smtClean="0"/>
              <a:t>Джьюит</a:t>
            </a:r>
            <a:r>
              <a:rPr lang="ru-RU" sz="2000" i="1" dirty="0" smtClean="0"/>
              <a:t>, из МТИ, всерьёз озаботился «очевидной пустотой внешней Солнечной системы». Он поощрял попытки тогда ещё аспирантки Джейн Лу определить местонахождение другого </a:t>
            </a:r>
            <a:r>
              <a:rPr lang="ru-RU" sz="2000" i="1" dirty="0" err="1" smtClean="0"/>
              <a:t>обьекта</a:t>
            </a:r>
            <a:r>
              <a:rPr lang="ru-RU" sz="2000" i="1" dirty="0" smtClean="0"/>
              <a:t> за орбитой Плутона, так как сказал ей, «Если мы это не сделаем, то никто не сделает».   Используя телескопы обсерватории </a:t>
            </a:r>
            <a:r>
              <a:rPr lang="ru-RU" sz="2000" i="1" dirty="0" err="1" smtClean="0"/>
              <a:t>Китт-Пик</a:t>
            </a:r>
            <a:r>
              <a:rPr lang="ru-RU" sz="2000" i="1" dirty="0" smtClean="0"/>
              <a:t> в Аризоне и обсерватории </a:t>
            </a:r>
            <a:r>
              <a:rPr lang="ru-RU" sz="2000" i="1" dirty="0" err="1" smtClean="0"/>
              <a:t>Сьерро-Тололо</a:t>
            </a:r>
            <a:r>
              <a:rPr lang="ru-RU" sz="2000" i="1" dirty="0" smtClean="0"/>
              <a:t> в Чили, </a:t>
            </a:r>
            <a:r>
              <a:rPr lang="ru-RU" sz="2000" i="1" dirty="0" err="1" smtClean="0"/>
              <a:t>Джьюит</a:t>
            </a:r>
            <a:r>
              <a:rPr lang="ru-RU" sz="2000" i="1" dirty="0" smtClean="0"/>
              <a:t> и Лу провели поиск почти тем же способом что Клайд </a:t>
            </a:r>
            <a:r>
              <a:rPr lang="ru-RU" sz="2000" i="1" dirty="0" err="1" smtClean="0"/>
              <a:t>Томбо</a:t>
            </a:r>
            <a:r>
              <a:rPr lang="ru-RU" sz="2000" i="1" dirty="0" smtClean="0"/>
              <a:t> и Чарльз Коваль, при помощи </a:t>
            </a:r>
            <a:r>
              <a:rPr lang="ru-RU" sz="2000" i="1" dirty="0" err="1" smtClean="0"/>
              <a:t>Блинккомпаратора</a:t>
            </a:r>
            <a:r>
              <a:rPr lang="ru-RU" sz="2000" i="1" dirty="0" smtClean="0"/>
              <a:t>. Первоначально, проверка каждой пары пластинок занимала до 8 </a:t>
            </a:r>
            <a:r>
              <a:rPr lang="ru-RU" sz="2000" i="1" dirty="0" err="1" smtClean="0"/>
              <a:t>часов,но</a:t>
            </a:r>
            <a:r>
              <a:rPr lang="ru-RU" sz="2000" i="1" dirty="0" smtClean="0"/>
              <a:t> позже процесс был сильно ускорен при помощи </a:t>
            </a:r>
            <a:r>
              <a:rPr lang="ru-RU" sz="2000" i="1" dirty="0" err="1" smtClean="0"/>
              <a:t>ПЗС-матрицы</a:t>
            </a:r>
            <a:r>
              <a:rPr lang="ru-RU" sz="2000" i="1" dirty="0" smtClean="0"/>
              <a:t> или CCD-матрицы, которые, несмотря на более узкое «поле обзора» были более эффективными в сборе света (они сохраняли 90 процентов полученного света, тогда как фотографии всего 10) и позволили провести «</a:t>
            </a:r>
            <a:r>
              <a:rPr lang="ru-RU" sz="2000" i="1" dirty="0" err="1" smtClean="0"/>
              <a:t>блинк-процесс</a:t>
            </a:r>
            <a:r>
              <a:rPr lang="ru-RU" sz="2000" i="1" dirty="0" smtClean="0"/>
              <a:t>» на мониторе компьютера. Сегодня, </a:t>
            </a:r>
            <a:r>
              <a:rPr lang="ru-RU" sz="2000" i="1" dirty="0" err="1" smtClean="0"/>
              <a:t>CCDs</a:t>
            </a:r>
            <a:r>
              <a:rPr lang="ru-RU" sz="2000" i="1" dirty="0" smtClean="0"/>
              <a:t> основа для большинства астрономических датчиков. В 1988, </a:t>
            </a:r>
            <a:r>
              <a:rPr lang="ru-RU" sz="2000" i="1" dirty="0" err="1" smtClean="0"/>
              <a:t>Джюьит</a:t>
            </a:r>
            <a:r>
              <a:rPr lang="ru-RU" sz="2000" i="1" dirty="0" smtClean="0"/>
              <a:t> перешел в Астрономический институт в составе Гавайского университета. Лу позднее присоединилась к его работе на 2.24 м телескопе обсерватории </a:t>
            </a:r>
            <a:r>
              <a:rPr lang="ru-RU" sz="2000" i="1" dirty="0" err="1" smtClean="0"/>
              <a:t>Мауна-Кеа</a:t>
            </a:r>
            <a:r>
              <a:rPr lang="ru-RU" sz="2000" i="1" dirty="0" smtClean="0"/>
              <a:t>.    В конце концов, после 5 лет поисков, 30 августа, 1992, </a:t>
            </a:r>
            <a:r>
              <a:rPr lang="ru-RU" sz="2000" i="1" dirty="0" err="1" smtClean="0"/>
              <a:t>Джюьит</a:t>
            </a:r>
            <a:r>
              <a:rPr lang="ru-RU" sz="2000" i="1" dirty="0" smtClean="0"/>
              <a:t> и Лу объявили об «Открытии кандидата в объекты Пояса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»</a:t>
            </a:r>
            <a:endParaRPr lang="ru-RU" sz="20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5011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/>
              <a:t>Имя</a:t>
            </a:r>
          </a:p>
          <a:p>
            <a:endParaRPr lang="ru-RU" dirty="0" smtClean="0"/>
          </a:p>
          <a:p>
            <a:r>
              <a:rPr lang="ru-RU" sz="2400" dirty="0" smtClean="0"/>
              <a:t>Астрономы порой используют другое название пояса: </a:t>
            </a:r>
            <a:r>
              <a:rPr lang="ru-RU" sz="2400" b="1" u="sng" dirty="0" smtClean="0">
                <a:solidFill>
                  <a:srgbClr val="FFFF00"/>
                </a:solidFill>
              </a:rPr>
              <a:t>Пояс 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Эджворта-Койпера</a:t>
            </a:r>
            <a:r>
              <a:rPr lang="ru-RU" sz="2400" dirty="0" smtClean="0"/>
              <a:t> выражая своё доверие </a:t>
            </a:r>
            <a:r>
              <a:rPr lang="ru-RU" sz="2400" dirty="0" err="1" smtClean="0"/>
              <a:t>Эджворту</a:t>
            </a:r>
            <a:r>
              <a:rPr lang="ru-RU" sz="2400" dirty="0" smtClean="0"/>
              <a:t>, и </a:t>
            </a:r>
            <a:r>
              <a:rPr lang="ru-RU" sz="2400" dirty="0" err="1" smtClean="0"/>
              <a:t>оПК</a:t>
            </a:r>
            <a:r>
              <a:rPr lang="ru-RU" sz="2400" dirty="0" smtClean="0"/>
              <a:t> (KBO) иногда обозначаются ими как </a:t>
            </a:r>
            <a:r>
              <a:rPr lang="ru-RU" sz="2400" dirty="0" err="1" smtClean="0"/>
              <a:t>оЭК</a:t>
            </a:r>
            <a:r>
              <a:rPr lang="ru-RU" sz="2400" dirty="0" smtClean="0"/>
              <a:t> (EKO). Однако, Брайан </a:t>
            </a:r>
            <a:r>
              <a:rPr lang="ru-RU" sz="2400" dirty="0" err="1" smtClean="0"/>
              <a:t>Марсден</a:t>
            </a:r>
            <a:r>
              <a:rPr lang="ru-RU" sz="2400" dirty="0" smtClean="0"/>
              <a:t> считал что ни один из них не заслуживает доверия как первый предложивший наиболее достоверную теорию; «Ни </a:t>
            </a:r>
            <a:r>
              <a:rPr lang="ru-RU" sz="2400" dirty="0" err="1" smtClean="0"/>
              <a:t>Эджворт</a:t>
            </a:r>
            <a:r>
              <a:rPr lang="ru-RU" sz="2400" dirty="0" smtClean="0"/>
              <a:t>, </a:t>
            </a:r>
            <a:r>
              <a:rPr lang="ru-RU" sz="2400" dirty="0" err="1" smtClean="0"/>
              <a:t>ни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Койпер</a:t>
            </a:r>
            <a:r>
              <a:rPr lang="ru-RU" sz="2400" dirty="0" smtClean="0"/>
              <a:t> не писали о том, что мы сейчас наблюдаем, но Фред </a:t>
            </a:r>
            <a:r>
              <a:rPr lang="ru-RU" sz="2400" dirty="0" err="1" smtClean="0"/>
              <a:t>Уиппл</a:t>
            </a:r>
            <a:r>
              <a:rPr lang="ru-RU" sz="2400" dirty="0" smtClean="0"/>
              <a:t> писал.»  Есть и ещё одно мнение: </a:t>
            </a:r>
            <a:r>
              <a:rPr lang="ru-RU" sz="2400" dirty="0" err="1" smtClean="0"/>
              <a:t>Девид</a:t>
            </a:r>
            <a:r>
              <a:rPr lang="ru-RU" sz="2400" dirty="0" smtClean="0"/>
              <a:t> </a:t>
            </a:r>
            <a:r>
              <a:rPr lang="ru-RU" sz="2400" dirty="0" err="1" smtClean="0"/>
              <a:t>Джюьит</a:t>
            </a:r>
            <a:r>
              <a:rPr lang="ru-RU" sz="2400" dirty="0" smtClean="0"/>
              <a:t> по этой проблеме сказал следующее, «Если что . . . </a:t>
            </a:r>
            <a:r>
              <a:rPr lang="ru-RU" sz="2400" dirty="0" err="1" smtClean="0"/>
              <a:t>Фернандез</a:t>
            </a:r>
            <a:r>
              <a:rPr lang="ru-RU" sz="2400" dirty="0" smtClean="0"/>
              <a:t> более всех заслуживает доверия как предсказавший существование Пояса </a:t>
            </a:r>
            <a:r>
              <a:rPr lang="ru-RU" sz="2400" dirty="0" err="1" smtClean="0"/>
              <a:t>Койпера</a:t>
            </a:r>
            <a:r>
              <a:rPr lang="ru-RU" sz="2400" dirty="0" smtClean="0"/>
              <a:t>.»  Термин </a:t>
            </a:r>
            <a:r>
              <a:rPr lang="ru-RU" sz="2400" dirty="0" err="1" smtClean="0"/>
              <a:t>Транснептуновый</a:t>
            </a:r>
            <a:r>
              <a:rPr lang="ru-RU" sz="2400" dirty="0" smtClean="0"/>
              <a:t> объект (ТНО) рекомендуется для объектов в этом поясе различными группами учёных — потому что это название наименее спорно, и тем не менее это не синоним, хотя к ТНО относят все объекты обращающиеся за орбитой Нептуна — не только </a:t>
            </a:r>
            <a:r>
              <a:rPr lang="ru-RU" sz="2400" dirty="0" err="1" smtClean="0"/>
              <a:t>оПК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0486"/>
            <a:ext cx="7997778" cy="581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8" y="633478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Сравнительные размеры крупнейших ТНО и Земли.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На Астрономию\Пояс Койпера, ледяные сателлиты Солнца_files\o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61916"/>
            <a:ext cx="6286544" cy="52387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Облако </a:t>
            </a:r>
            <a:r>
              <a:rPr lang="ru-RU" sz="2400" dirty="0" err="1" smtClean="0"/>
              <a:t>Оорта</a:t>
            </a:r>
            <a:r>
              <a:rPr lang="ru-RU" sz="2400" dirty="0" smtClean="0"/>
              <a:t> - гипотетическая область в Солнечной системе, служащая </a:t>
            </a:r>
            <a:r>
              <a:rPr lang="ru-RU" sz="2400" dirty="0" err="1" smtClean="0"/>
              <a:t>прибежещем</a:t>
            </a:r>
            <a:r>
              <a:rPr lang="ru-RU" sz="2400" dirty="0" smtClean="0"/>
              <a:t> комет с длинным периодом обращения. (от 10000 до 100000 </a:t>
            </a:r>
            <a:r>
              <a:rPr lang="ru-RU" sz="2400" dirty="0" err="1" smtClean="0"/>
              <a:t>а.е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785786" y="1071546"/>
            <a:ext cx="8001056" cy="52864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Используемая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лит-ра</a:t>
            </a:r>
            <a:r>
              <a:rPr lang="ru-RU" sz="24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1.Зигель Ф.Ю. Сокровища Звездного неба.-М.,1980;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2.Интернет-ресурс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0" y="1142984"/>
            <a:ext cx="92155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Многовековой поиск границ Солнечной системы уже неоднократно перекраивал стройную картину мироздания, заставляя ученых предлагать все новые гипотезы относительно того, почему у Солнца так много спутников и планет. Сначала астрономы обнаружили, что </a:t>
            </a:r>
            <a:r>
              <a:rPr lang="ru-RU" sz="2400" b="1" u="sng" dirty="0" smtClean="0"/>
              <a:t>помимо крупных планет в Солнечной системе есть тысячи мелких космических тел</a:t>
            </a:r>
            <a:r>
              <a:rPr lang="ru-RU" sz="2400" u="sng" dirty="0" smtClean="0"/>
              <a:t>. </a:t>
            </a:r>
            <a:r>
              <a:rPr lang="ru-RU" sz="2400" b="1" u="sng" dirty="0" smtClean="0"/>
              <a:t>Они образуют пояс астероидов, расположенный внутри орбиты Юпитера. 3атем были открыты Плутон, </a:t>
            </a:r>
            <a:r>
              <a:rPr lang="ru-RU" sz="2400" b="1" u="sng" dirty="0" err="1" smtClean="0"/>
              <a:t>Седна</a:t>
            </a:r>
            <a:r>
              <a:rPr lang="ru-RU" sz="2400" b="1" u="sng" dirty="0" smtClean="0"/>
              <a:t>, Орк, </a:t>
            </a:r>
            <a:r>
              <a:rPr lang="ru-RU" sz="2400" b="1" u="sng" dirty="0" err="1" smtClean="0"/>
              <a:t>Кваоар</a:t>
            </a:r>
            <a:r>
              <a:rPr lang="ru-RU" sz="2400" b="1" u="sng" dirty="0" smtClean="0"/>
              <a:t>, </a:t>
            </a:r>
            <a:r>
              <a:rPr lang="ru-RU" sz="2400" b="1" u="sng" dirty="0" err="1" smtClean="0"/>
              <a:t>Варуна</a:t>
            </a:r>
            <a:r>
              <a:rPr lang="ru-RU" sz="2400" b="1" u="sng" dirty="0" smtClean="0"/>
              <a:t> и множество других объектов, обращающихся вокруг Солнца на расстояниях, в десятки и сотни раз больших чем Юпитер</a:t>
            </a:r>
            <a:r>
              <a:rPr lang="ru-RU" sz="2400" u="sng" dirty="0" smtClean="0"/>
              <a:t>. </a:t>
            </a:r>
            <a:r>
              <a:rPr lang="ru-RU" sz="2400" dirty="0" smtClean="0"/>
              <a:t>Так называемый пояс </a:t>
            </a:r>
            <a:r>
              <a:rPr lang="ru-RU" sz="2400" dirty="0" err="1" smtClean="0"/>
              <a:t>Койпера</a:t>
            </a:r>
            <a:r>
              <a:rPr lang="ru-RU" sz="2400" dirty="0" smtClean="0"/>
              <a:t>, в котором находятся упомянутые выше небесные тела, обнаруженный в конце XX века, разрушил сложившуюся систему взглядов, в результате ряд астрономов предложили   лишить Плутон статуса планеты.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857628"/>
            <a:ext cx="8572560" cy="2831544"/>
          </a:xfrm>
          <a:prstGeom prst="rect">
            <a:avLst/>
          </a:prstGeom>
          <a:effectLst>
            <a:softEdge rad="127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i="1" dirty="0" smtClean="0"/>
              <a:t>После того, как был открыт Плутон, многие учёные предполагали, что Плутон не единственный в своём роде объект и что область космоса, ныне известная как Пояс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, в том или ином виде существует. В 1992 году было получено первое прямое доказательство его существования. Гипотезы о природе Пояса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, предшествовавшие его открытию, были весьма многочисленны и разнообразны, ввиду чего затруднительно определить, кого именно следует считать впервые предположившим его существование.</a:t>
            </a:r>
            <a:endParaRPr lang="ru-RU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57166"/>
            <a:ext cx="2286016" cy="310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000100" y="1714488"/>
            <a:ext cx="5072098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Астроном </a:t>
            </a:r>
            <a:r>
              <a:rPr lang="ru-RU" sz="2400" b="1" dirty="0" err="1" smtClean="0"/>
              <a:t>Джерард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Койпер</a:t>
            </a:r>
            <a:r>
              <a:rPr lang="ru-RU" sz="2400" b="1" dirty="0" smtClean="0"/>
              <a:t>, в честь которого назван Пояс </a:t>
            </a:r>
            <a:r>
              <a:rPr lang="ru-RU" sz="2400" b="1" dirty="0" err="1" smtClean="0"/>
              <a:t>Койпера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7166"/>
            <a:ext cx="2007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u="sng" dirty="0" smtClean="0"/>
              <a:t>История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71475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/>
              <a:t>Пояс </a:t>
            </a:r>
            <a:r>
              <a:rPr lang="ru-RU" sz="2000" b="1" i="1" u="sng" dirty="0" err="1" smtClean="0"/>
              <a:t>Ко́йпера</a:t>
            </a:r>
            <a:r>
              <a:rPr lang="ru-RU" sz="2000" b="1" i="1" u="sng" dirty="0" smtClean="0"/>
              <a:t>, иногда также называемый как Пояс </a:t>
            </a:r>
            <a:r>
              <a:rPr lang="ru-RU" sz="2000" b="1" i="1" u="sng" dirty="0" err="1" smtClean="0"/>
              <a:t>Э́джворта</a:t>
            </a:r>
            <a:r>
              <a:rPr lang="ru-RU" sz="2000" b="1" i="1" u="sng" dirty="0" smtClean="0"/>
              <a:t> — </a:t>
            </a:r>
            <a:r>
              <a:rPr lang="ru-RU" sz="2000" b="1" i="1" u="sng" dirty="0" err="1" smtClean="0"/>
              <a:t>Койпера</a:t>
            </a:r>
            <a:r>
              <a:rPr lang="ru-RU" sz="2000" b="1" i="1" u="sng" dirty="0" smtClean="0"/>
              <a:t> </a:t>
            </a:r>
            <a:r>
              <a:rPr lang="ru-RU" sz="2000" i="1" dirty="0" smtClean="0"/>
              <a:t>— область Солнечной системы за орбитой Нептуна (30 а. е. от Солнца) приблизительно до расстояния 55 а. Хотя Пояс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 и напоминает Пояс астероидов он примерно в 20 раз шире и в 20-200 раз массивней</a:t>
            </a:r>
            <a:r>
              <a:rPr lang="en-US" sz="2000" i="1" dirty="0" smtClean="0"/>
              <a:t> </a:t>
            </a:r>
            <a:r>
              <a:rPr lang="ru-RU" sz="2000" i="1" dirty="0" smtClean="0"/>
              <a:t>.Как и Пояс Астероидов он включает немало малых тел или материала оставшегося после формирования Солнечной системы. В противоположность </a:t>
            </a:r>
            <a:r>
              <a:rPr lang="ru-RU" sz="2000" i="1" dirty="0" err="1" smtClean="0"/>
              <a:t>обьектам</a:t>
            </a:r>
            <a:r>
              <a:rPr lang="ru-RU" sz="2000" i="1" dirty="0" smtClean="0"/>
              <a:t> Пояса Астероидов которые в основном состоят из горных пород и металлов, </a:t>
            </a:r>
            <a:r>
              <a:rPr lang="ru-RU" sz="2000" i="1" dirty="0" err="1" smtClean="0"/>
              <a:t>обьекты</a:t>
            </a:r>
            <a:r>
              <a:rPr lang="ru-RU" sz="2000" i="1" dirty="0" smtClean="0"/>
              <a:t> Пояса </a:t>
            </a:r>
            <a:r>
              <a:rPr lang="ru-RU" sz="2000" i="1" dirty="0" err="1" smtClean="0"/>
              <a:t>Койпера</a:t>
            </a:r>
            <a:r>
              <a:rPr lang="ru-RU" sz="2000" i="1" dirty="0" smtClean="0"/>
              <a:t> состоят в основном из летучих веществ (называемых льдами) таких как </a:t>
            </a:r>
            <a:r>
              <a:rPr lang="ru-RU" sz="2000" i="1" u="sng" dirty="0" smtClean="0"/>
              <a:t>метан, аммиак и вода. </a:t>
            </a:r>
            <a:endParaRPr lang="ru-RU" sz="2000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285728"/>
            <a:ext cx="6786610" cy="646331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Что такое Пояс </a:t>
            </a:r>
            <a:r>
              <a:rPr lang="ru-RU" sz="3600" b="1" i="1" dirty="0" err="1" smtClean="0"/>
              <a:t>Койпера</a:t>
            </a:r>
            <a:r>
              <a:rPr lang="ru-RU" sz="3600" b="1" i="1" dirty="0" smtClean="0"/>
              <a:t>?</a:t>
            </a:r>
            <a:endParaRPr lang="ru-RU" sz="3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71543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Пояс </a:t>
            </a:r>
            <a:r>
              <a:rPr lang="ru-RU" sz="2800" dirty="0" err="1" smtClean="0"/>
              <a:t>Койпера</a:t>
            </a:r>
            <a:r>
              <a:rPr lang="ru-RU" sz="2800" dirty="0" smtClean="0"/>
              <a:t> - это </a:t>
            </a:r>
            <a:r>
              <a:rPr lang="ru-RU" sz="2800" dirty="0" err="1" smtClean="0"/>
              <a:t>дискообразная</a:t>
            </a:r>
            <a:r>
              <a:rPr lang="ru-RU" sz="2800" dirty="0" smtClean="0"/>
              <a:t> область, находящаяся за орбитой Нептуна примерно от 30 до 100 АЕ от Солнца, содержащая множество маленьких ледяных тел. Сейчас ее рассматривают как источник короткопериодических комет.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14393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err="1" smtClean="0"/>
              <a:t>Койперовские</a:t>
            </a:r>
            <a:r>
              <a:rPr lang="ru-RU" sz="3600" b="1" i="1" u="sng" dirty="0" smtClean="0"/>
              <a:t> обитатели</a:t>
            </a:r>
          </a:p>
          <a:p>
            <a:endParaRPr lang="ru-RU" dirty="0" smtClean="0"/>
          </a:p>
          <a:p>
            <a:r>
              <a:rPr lang="ru-RU" sz="2000" dirty="0" smtClean="0"/>
              <a:t>    Сейчас известно около 1 000 астероидов пояса </a:t>
            </a:r>
            <a:r>
              <a:rPr lang="ru-RU" sz="2000" dirty="0" err="1" smtClean="0"/>
              <a:t>Койпера</a:t>
            </a:r>
            <a:r>
              <a:rPr lang="ru-RU" sz="2000" dirty="0" smtClean="0"/>
              <a:t>, большинство из которых имеет в поперечнике несколько сотен километров, а у десяти крупнейших диаметр превышает 1 000 км. Тем не менее общая масса этих тел невелика - если «слепить» из них один шар, то он по объему будет равен 2/3 Луны. Вокруг 14 астероидов вращаются небольшие спутники. Предполагают, что всего в поясе </a:t>
            </a:r>
            <a:r>
              <a:rPr lang="ru-RU" sz="2000" dirty="0" err="1" smtClean="0"/>
              <a:t>Койпера</a:t>
            </a:r>
            <a:r>
              <a:rPr lang="ru-RU" sz="2000" dirty="0" smtClean="0"/>
              <a:t> имеется около 500 тысяч астероидов размером более 30 км. По площади пояс </a:t>
            </a:r>
            <a:r>
              <a:rPr lang="ru-RU" sz="2000" dirty="0" err="1" smtClean="0"/>
              <a:t>Койпера</a:t>
            </a:r>
            <a:r>
              <a:rPr lang="ru-RU" sz="2000" dirty="0" smtClean="0"/>
              <a:t> в полтора раза превышает ту часть Солнечной системы, вокруг которой он расположен, то есть ограниченную орбитой Нептуна. Пока неизвестно, из чего состоят астероиды в поясе </a:t>
            </a:r>
            <a:r>
              <a:rPr lang="ru-RU" sz="2000" dirty="0" err="1" smtClean="0"/>
              <a:t>Койпера</a:t>
            </a:r>
            <a:r>
              <a:rPr lang="ru-RU" sz="2000" dirty="0" smtClean="0"/>
              <a:t>, но ясно, что в их строении главную роль должны играть льды различного вида (водный, азотный, метановый, аммиачный, </a:t>
            </a:r>
            <a:r>
              <a:rPr lang="ru-RU" sz="2000" dirty="0" err="1" smtClean="0"/>
              <a:t>метаноловый</a:t>
            </a:r>
            <a:r>
              <a:rPr lang="ru-RU" sz="2000" dirty="0" smtClean="0"/>
              <a:t> - спиртовой, углекислый - «сухой лед» и др.), поскольку температура в этой чрезвычайно удаленной от Солнца области очень низкая. В таком природном «морозильнике» могло сохраниться в неизмененном виде то вещество, из которого в далеком прошлом формировались планеты Солнечной системы.</a:t>
            </a: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203" y="319884"/>
            <a:ext cx="6781383" cy="468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8" y="5286388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поясе </a:t>
            </a:r>
            <a:r>
              <a:rPr lang="ru-RU" sz="2800" dirty="0" err="1" smtClean="0"/>
              <a:t>Койпера</a:t>
            </a:r>
            <a:r>
              <a:rPr lang="ru-RU" sz="2800" dirty="0" smtClean="0"/>
              <a:t> уже найдено 14 "двойных астероидов". Они напоминают уменьшенную копию "главной пары" - Плутона и Харона. (На рис. Нептун)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8582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/>
              <a:t>Гипотезы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i="1" dirty="0" smtClean="0"/>
              <a:t>Первым астрономом предположившим существование </a:t>
            </a:r>
            <a:r>
              <a:rPr lang="ru-RU" sz="3200" i="1" dirty="0" err="1" smtClean="0"/>
              <a:t>транснептунианской</a:t>
            </a:r>
            <a:r>
              <a:rPr lang="ru-RU" sz="3200" i="1" dirty="0" smtClean="0"/>
              <a:t> популяции был </a:t>
            </a:r>
            <a:r>
              <a:rPr lang="ru-RU" sz="3200" i="1" u="sng" dirty="0" smtClean="0"/>
              <a:t>Фредерик Ч. Леонард</a:t>
            </a:r>
            <a:r>
              <a:rPr lang="ru-RU" sz="3200" i="1" dirty="0" smtClean="0"/>
              <a:t>. В 1930, вскоре после открытия Плутона, он размышлял над тем, было ли «маловероятно что Плутон лишь первый из серии тел за орбитой Нептуна, которые ещё ожидают своего открытия, и в конечном счёте будут обнаружены?».</a:t>
            </a:r>
            <a:endParaRPr lang="ru-RU" sz="32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8143932" cy="4524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1943, </a:t>
            </a:r>
            <a:r>
              <a:rPr lang="ru-RU" sz="2400" b="1" dirty="0" smtClean="0">
                <a:solidFill>
                  <a:schemeClr val="bg1"/>
                </a:solidFill>
              </a:rPr>
              <a:t>В Журнале Британской астрономической ассоциации</a:t>
            </a:r>
            <a:r>
              <a:rPr lang="ru-RU" sz="2400" dirty="0" smtClean="0">
                <a:solidFill>
                  <a:schemeClr val="bg1"/>
                </a:solidFill>
              </a:rPr>
              <a:t>, Кеннет </a:t>
            </a:r>
            <a:r>
              <a:rPr lang="ru-RU" sz="2400" dirty="0" err="1" smtClean="0">
                <a:solidFill>
                  <a:schemeClr val="bg1"/>
                </a:solidFill>
              </a:rPr>
              <a:t>Эджворт</a:t>
            </a:r>
            <a:r>
              <a:rPr lang="ru-RU" sz="2400" dirty="0" smtClean="0">
                <a:solidFill>
                  <a:schemeClr val="bg1"/>
                </a:solidFill>
              </a:rPr>
              <a:t> предположил что в регионе космоса за орбитой Нептуна, первичный материал Солнечной туманности был слишком широко рассеян чтобы уплотнится в планеты, и со временем послужил материалом для несметного числа относительно небольших небесных тел. Исходя из этого он пришел к выводу что «внешний регион Солнечной системы, за орбитами планет, занят огромным количеством сравнительно небольших тел»  и что время от времени, одно из их числа «покидает своё окружение и появляется как случайный гость внутренних областей Солнечной системы,»становясь кометой.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7643866" cy="4524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В 1951, в статье для журнала Астрофизика,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Джерард</a:t>
            </a:r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Койпер</a:t>
            </a:r>
            <a:r>
              <a:rPr lang="ru-RU" sz="2400" b="1" i="1" dirty="0" smtClean="0">
                <a:solidFill>
                  <a:schemeClr val="bg1"/>
                </a:solidFill>
              </a:rPr>
              <a:t> предполагал существование такого диска на ранних этапах формирования Солнечной системы; однако он не предполагал что такой пояс сохранился и до наших дней.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Койпер</a:t>
            </a:r>
            <a:r>
              <a:rPr lang="ru-RU" sz="2400" b="1" i="1" dirty="0" smtClean="0">
                <a:solidFill>
                  <a:schemeClr val="bg1"/>
                </a:solidFill>
              </a:rPr>
              <a:t> предполагал это на основании данных современных для того времени, что Плутон был размером с Землю, и потому рассеял эти тела к облаку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Оорта</a:t>
            </a:r>
            <a:r>
              <a:rPr lang="ru-RU" sz="2400" b="1" i="1" dirty="0" smtClean="0">
                <a:solidFill>
                  <a:schemeClr val="bg1"/>
                </a:solidFill>
              </a:rPr>
              <a:t> или вообще из Солнечной системы. В чём гипотеза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Койпера</a:t>
            </a:r>
            <a:r>
              <a:rPr lang="ru-RU" sz="2400" b="1" i="1" dirty="0" smtClean="0">
                <a:solidFill>
                  <a:schemeClr val="bg1"/>
                </a:solidFill>
              </a:rPr>
              <a:t> была как оказалось верной, так в том что Пояс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Койпера</a:t>
            </a:r>
            <a:r>
              <a:rPr lang="ru-RU" sz="2400" b="1" i="1" dirty="0" smtClean="0">
                <a:solidFill>
                  <a:schemeClr val="bg1"/>
                </a:solidFill>
              </a:rPr>
              <a:t> раньше находился не там где мы его сейчас наблюдаем.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1353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Максименко Анатолий</dc:creator>
  <cp:lastModifiedBy>Николай</cp:lastModifiedBy>
  <cp:revision>11</cp:revision>
  <dcterms:modified xsi:type="dcterms:W3CDTF">2012-12-24T12:56:28Z</dcterms:modified>
</cp:coreProperties>
</file>