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8" r:id="rId10"/>
    <p:sldId id="272" r:id="rId11"/>
    <p:sldId id="276" r:id="rId12"/>
    <p:sldId id="277" r:id="rId13"/>
    <p:sldId id="278" r:id="rId14"/>
    <p:sldId id="280" r:id="rId15"/>
    <p:sldId id="281" r:id="rId16"/>
    <p:sldId id="256" r:id="rId17"/>
    <p:sldId id="283" r:id="rId18"/>
    <p:sldId id="286" r:id="rId19"/>
    <p:sldId id="287" r:id="rId20"/>
    <p:sldId id="289" r:id="rId21"/>
    <p:sldId id="290" r:id="rId22"/>
    <p:sldId id="292" r:id="rId23"/>
    <p:sldId id="25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6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2C3675-DF54-4EB6-B16D-4FF4A49AB3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343ED-F25C-4F69-B413-4F5F001356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BF603-4950-4990-8564-3D7FCA8388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798BB-13A4-4F7A-92A1-BF6008803C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C36FE-1C55-4A05-BB20-E5F6DC6744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C4C71-A915-44ED-BA69-AA2BA8E380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D5564-4FC2-4F03-9463-2E44D6959B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FF0D-221F-4D49-B600-B7C1025823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EB71F-698A-4FE7-BECF-3D721B779D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D19DE-E9F3-4129-B1D6-9D8C062540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A0228-B29B-4BBD-8987-A88D9BF94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A365A80-CFA4-409A-847E-0FF76DFF482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1697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2000240"/>
            <a:ext cx="8229600" cy="1347788"/>
          </a:xfrm>
        </p:spPr>
        <p:txBody>
          <a:bodyPr/>
          <a:lstStyle/>
          <a:p>
            <a:r>
              <a:rPr lang="ru-RU" sz="7200" b="1" dirty="0"/>
              <a:t>Наша Галактика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331913" y="5635625"/>
            <a:ext cx="67691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Проект  Вахромовой Алены (11 класс),</a:t>
            </a:r>
          </a:p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                Закировой Гульназ (11 класс)</a:t>
            </a:r>
          </a:p>
        </p:txBody>
      </p:sp>
    </p:spTree>
    <p:custDataLst>
      <p:tags r:id="rId1"/>
    </p:custDataLst>
  </p:cSld>
  <p:clrMapOvr>
    <a:masterClrMapping/>
  </p:clrMapOvr>
  <p:transition spd="med" advTm="141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1743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Шаровые скопления сильно выделяются на звездном фоне благодаря значительному числу звезд и четкой сферической форме. Диаметр шаровых скоплений составляет от 20 до 100 пк.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484438" y="5229225"/>
            <a:ext cx="467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Шаровое скопление в созвездии Центавра</a:t>
            </a:r>
          </a:p>
        </p:txBody>
      </p:sp>
    </p:spTree>
    <p:custDataLst>
      <p:tags r:id="rId1"/>
    </p:custDataLst>
  </p:cSld>
  <p:clrMapOvr>
    <a:masterClrMapping/>
  </p:clrMapOvr>
  <p:transition spd="med" advTm="166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1749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Подводные кораллы? Очарованные замки? Космические змеи?</a:t>
            </a:r>
            <a:br>
              <a:rPr lang="ru-RU" sz="2000"/>
            </a:br>
            <a:r>
              <a:rPr lang="ru-RU" sz="2000"/>
              <a:t>В действительности эти таинственные темные колонны -очень плотные газопылевые облака туманности М16 Орел в созвездии Змеи</a:t>
            </a:r>
          </a:p>
        </p:txBody>
      </p:sp>
    </p:spTree>
    <p:custDataLst>
      <p:tags r:id="rId1"/>
    </p:custDataLst>
  </p:cSld>
  <p:clrMapOvr>
    <a:masterClrMapping/>
  </p:clrMapOvr>
  <p:transition spd="med" advTm="186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1750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Большая</a:t>
            </a:r>
            <a:r>
              <a:rPr lang="ru-RU" sz="2400"/>
              <a:t> туманность Ориона. Это диффузная туманность</a:t>
            </a:r>
          </a:p>
        </p:txBody>
      </p:sp>
    </p:spTree>
    <p:custDataLst>
      <p:tags r:id="rId1"/>
    </p:custDataLst>
  </p:cSld>
  <p:clrMapOvr>
    <a:masterClrMapping/>
  </p:clrMapOvr>
  <p:transition spd="med" advTm="9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1751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Центральная часть Туманности Ориона</a:t>
            </a:r>
          </a:p>
        </p:txBody>
      </p:sp>
    </p:spTree>
    <p:custDataLst>
      <p:tags r:id="rId1"/>
    </p:custDataLst>
  </p:cSld>
  <p:clrMapOvr>
    <a:masterClrMapping/>
  </p:clrMapOvr>
  <p:transition spd="med" advTm="80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 descr="1753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Туманность Курительная Трубка</a:t>
            </a:r>
          </a:p>
        </p:txBody>
      </p:sp>
    </p:spTree>
    <p:custDataLst>
      <p:tags r:id="rId1"/>
    </p:custDataLst>
  </p:cSld>
  <p:clrMapOvr>
    <a:masterClrMapping/>
  </p:clrMapOvr>
  <p:transition spd="med" advTm="87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9" name="Picture 5" descr="1754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859712" cy="744538"/>
          </a:xfrm>
        </p:spPr>
        <p:txBody>
          <a:bodyPr/>
          <a:lstStyle/>
          <a:p>
            <a:r>
              <a:rPr lang="ru-RU" sz="2000"/>
              <a:t>Планетарная туманность Кошачий Глаз</a:t>
            </a:r>
          </a:p>
        </p:txBody>
      </p:sp>
    </p:spTree>
    <p:custDataLst>
      <p:tags r:id="rId1"/>
    </p:custDataLst>
  </p:cSld>
  <p:clrMapOvr>
    <a:masterClrMapping/>
  </p:clrMapOvr>
  <p:transition spd="med" advTm="94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131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86688" cy="455613"/>
          </a:xfrm>
        </p:spPr>
        <p:txBody>
          <a:bodyPr/>
          <a:lstStyle/>
          <a:p>
            <a:r>
              <a:rPr lang="ru-RU" sz="2000"/>
              <a:t>Планетарная туманность Эскимос</a:t>
            </a:r>
          </a:p>
        </p:txBody>
      </p:sp>
    </p:spTree>
    <p:custDataLst>
      <p:tags r:id="rId1"/>
    </p:custDataLst>
  </p:cSld>
  <p:clrMapOvr>
    <a:masterClrMapping/>
  </p:clrMapOvr>
  <p:transition spd="med" advTm="102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1757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47050" cy="887413"/>
          </a:xfrm>
        </p:spPr>
        <p:txBody>
          <a:bodyPr/>
          <a:lstStyle/>
          <a:p>
            <a:r>
              <a:rPr lang="ru-RU" sz="2000"/>
              <a:t>Круговорот газа и пыли в Галактике</a:t>
            </a:r>
          </a:p>
        </p:txBody>
      </p:sp>
    </p:spTree>
    <p:custDataLst>
      <p:tags r:id="rId1"/>
    </p:custDataLst>
  </p:cSld>
  <p:clrMapOvr>
    <a:masterClrMapping/>
  </p:clrMapOvr>
  <p:transition spd="med" advTm="139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5" descr="1759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525"/>
            <a:ext cx="9144000" cy="696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Темная туманность Конская Голова</a:t>
            </a:r>
          </a:p>
        </p:txBody>
      </p:sp>
    </p:spTree>
    <p:custDataLst>
      <p:tags r:id="rId1"/>
    </p:custDataLst>
  </p:cSld>
  <p:clrMapOvr>
    <a:masterClrMapping/>
  </p:clrMapOvr>
  <p:transition spd="med" advTm="103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5" descr="1761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2075"/>
            <a:ext cx="9144000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Схема расположения Туманности Конская Голова</a:t>
            </a:r>
          </a:p>
        </p:txBody>
      </p:sp>
    </p:spTree>
    <p:custDataLst>
      <p:tags r:id="rId1"/>
    </p:custDataLst>
  </p:cSld>
  <p:clrMapOvr>
    <a:masterClrMapping/>
  </p:clrMapOvr>
  <p:transition spd="med" advTm="102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1730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Одним из самых примечательных объектов звездного неба является Млечный Путь. Древние греки называли его  «молочный круг». Уже первые наблюдения в телескоп проведенные Галилеем, показали, что Млечный Путь – это скопление очень далеких и слабых звезд.</a:t>
            </a:r>
          </a:p>
        </p:txBody>
      </p:sp>
    </p:spTree>
    <p:custDataLst>
      <p:tags r:id="rId1"/>
    </p:custDataLst>
  </p:cSld>
  <p:clrMapOvr>
    <a:masterClrMapping/>
  </p:clrMapOvr>
  <p:transition spd="med" advTm="237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3" name="Picture 5" descr="1763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Планетарная туманность в созвездии Лиры</a:t>
            </a:r>
          </a:p>
        </p:txBody>
      </p:sp>
    </p:spTree>
    <p:custDataLst>
      <p:tags r:id="rId1"/>
    </p:custDataLst>
  </p:cSld>
  <p:clrMapOvr>
    <a:masterClrMapping/>
  </p:clrMapOvr>
  <p:transition spd="med" advTm="85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 descr="1764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9375"/>
            <a:ext cx="9144000" cy="693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Центр Галактики в инфракрасных лучах</a:t>
            </a:r>
          </a:p>
        </p:txBody>
      </p:sp>
    </p:spTree>
    <p:custDataLst>
      <p:tags r:id="rId1"/>
    </p:custDataLst>
  </p:cSld>
  <p:clrMapOvr>
    <a:masterClrMapping/>
  </p:clrMapOvr>
  <p:transition spd="med" advTm="108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Вращение Галактики происходит по часовой стрелке, если смотреть на Галактику со стороны ее северного полюса, находящегося в созвездии Волосы Вероники. Угловая скорость вращения зависит от расстояния от центра и убывает по мере удаления от центра. Солнце движется со скоростью 200 км \с вокруг центра Галактики и делает полный оборот вокруг центра за 220 миллионов лет</a:t>
            </a:r>
          </a:p>
        </p:txBody>
      </p:sp>
      <p:pic>
        <p:nvPicPr>
          <p:cNvPr id="75781" name="Picture 5" descr="1734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420938"/>
            <a:ext cx="4256088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med" advTm="208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Карта Млечного Пути</a:t>
            </a:r>
          </a:p>
        </p:txBody>
      </p:sp>
      <p:pic>
        <p:nvPicPr>
          <p:cNvPr id="3077" name="Picture 5" descr="1696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341438"/>
            <a:ext cx="80581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spd="med" advTm="80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1731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Особенно эффектно выглядит Млечный Путь в южном полушарии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11413" y="5661025"/>
            <a:ext cx="540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Южная часть Млечного Пути</a:t>
            </a:r>
          </a:p>
        </p:txBody>
      </p:sp>
    </p:spTree>
    <p:custDataLst>
      <p:tags r:id="rId1"/>
    </p:custDataLst>
  </p:cSld>
  <p:clrMapOvr>
    <a:masterClrMapping/>
  </p:clrMapOvr>
  <p:transition spd="med" advTm="181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1895475"/>
          </a:xfrm>
        </p:spPr>
        <p:txBody>
          <a:bodyPr/>
          <a:lstStyle/>
          <a:p>
            <a:r>
              <a:rPr lang="ru-RU" sz="2000"/>
              <a:t>В начале 20 века стало очевидным, что почти все видимое вещество во Вселенной сосредоточено в гигантских звездно-газовых островах с характерным размером от нескольких парсеков до нескольких десятков килопарсеков</a:t>
            </a:r>
            <a:br>
              <a:rPr lang="ru-RU" sz="2000"/>
            </a:br>
            <a:r>
              <a:rPr lang="ru-RU" sz="2000"/>
              <a:t>Солнце вместе с окружающими его звездами также входят в состав спиральной галактики, всегда обозначаемой с заглавной буквы: Галактика. Когда мы говорим о Солнце, как об объекте Солнечной системы, мы тоже пишем его с большой буквы</a:t>
            </a:r>
          </a:p>
        </p:txBody>
      </p:sp>
      <p:pic>
        <p:nvPicPr>
          <p:cNvPr id="11269" name="Picture 5" descr="1732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36838"/>
            <a:ext cx="51133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5667375"/>
            <a:ext cx="8642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Галактика состоит из диска, гала и короны. Центральная, наиболее компактная область Галактики называется ядром. Центральная, наиболее плотная часть гало в пределах нескольких тысяч световых лет от центра Галактики называется балдж.</a:t>
            </a:r>
          </a:p>
        </p:txBody>
      </p:sp>
    </p:spTree>
    <p:custDataLst>
      <p:tags r:id="rId1"/>
    </p:custDataLst>
  </p:cSld>
  <p:clrMapOvr>
    <a:masterClrMapping/>
  </p:clrMapOvr>
  <p:transition spd="med"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371600"/>
          </a:xfrm>
        </p:spPr>
        <p:txBody>
          <a:bodyPr/>
          <a:lstStyle/>
          <a:p>
            <a:r>
              <a:rPr lang="ru-RU" sz="2000"/>
              <a:t>Галактика излучает во всех диапазонах электромагнитного излучения</a:t>
            </a:r>
          </a:p>
        </p:txBody>
      </p:sp>
      <p:pic>
        <p:nvPicPr>
          <p:cNvPr id="13317" name="Picture 5" descr="1733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73238"/>
            <a:ext cx="835342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47813" y="5734050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Млечный Путь в различных диапазонах длин волн</a:t>
            </a:r>
          </a:p>
        </p:txBody>
      </p:sp>
    </p:spTree>
    <p:custDataLst>
      <p:tags r:id="rId1"/>
    </p:custDataLst>
  </p:cSld>
  <p:clrMapOvr>
    <a:masterClrMapping/>
  </p:clrMapOvr>
  <p:transition spd="med" advTm="168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Распределение звезд в Галактике имеет две ярко выраженные особенности :очень высокую концентрацию звезд в галактической плоскости и большую концентрацию в центре Галактики</a:t>
            </a:r>
          </a:p>
        </p:txBody>
      </p:sp>
      <p:pic>
        <p:nvPicPr>
          <p:cNvPr id="17413" name="Picture 5" descr="1735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628775"/>
            <a:ext cx="79200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908175" y="6165850"/>
            <a:ext cx="554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Примерно так выглядит наша Галактика сбоку</a:t>
            </a:r>
          </a:p>
        </p:txBody>
      </p:sp>
    </p:spTree>
    <p:custDataLst>
      <p:tags r:id="rId1"/>
    </p:custDataLst>
  </p:cSld>
  <p:clrMapOvr>
    <a:masterClrMapping/>
  </p:clrMapOvr>
  <p:transition spd="med" advTm="16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1736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643813" cy="744538"/>
          </a:xfrm>
        </p:spPr>
        <p:txBody>
          <a:bodyPr/>
          <a:lstStyle/>
          <a:p>
            <a:r>
              <a:rPr lang="ru-RU" sz="2000"/>
              <a:t>Примерно так выглядит наша Галактика сверху</a:t>
            </a:r>
          </a:p>
        </p:txBody>
      </p:sp>
    </p:spTree>
    <p:custDataLst>
      <p:tags r:id="rId1"/>
    </p:custDataLst>
  </p:cSld>
  <p:clrMapOvr>
    <a:masterClrMapping/>
  </p:clrMapOvr>
  <p:transition spd="med" advTm="104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В Галактике каждая третья звезда -двойная, имеются системы из трех и более звезд.</a:t>
            </a:r>
            <a:br>
              <a:rPr lang="ru-RU" sz="2000"/>
            </a:br>
            <a:r>
              <a:rPr lang="ru-RU" sz="2000"/>
              <a:t>Известны и более сложные объекты -звездные скопления.</a:t>
            </a:r>
            <a:br>
              <a:rPr lang="ru-RU" sz="2000"/>
            </a:br>
            <a:r>
              <a:rPr lang="ru-RU" sz="2000"/>
              <a:t>Рассеянные звездные скопления встречаются вблизи галактической плоскости</a:t>
            </a:r>
          </a:p>
        </p:txBody>
      </p:sp>
      <p:pic>
        <p:nvPicPr>
          <p:cNvPr id="21509" name="Picture 5" descr="1737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2000250"/>
            <a:ext cx="496887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95513" y="5300663"/>
            <a:ext cx="5472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Рассеянное скопление М50 в созвездии Единорога</a:t>
            </a:r>
          </a:p>
        </p:txBody>
      </p:sp>
    </p:spTree>
    <p:custDataLst>
      <p:tags r:id="rId1"/>
    </p:custDataLst>
  </p:cSld>
  <p:clrMapOvr>
    <a:masterClrMapping/>
  </p:clrMapOvr>
  <p:transition spd="med" advTm="18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1739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002587" cy="1031875"/>
          </a:xfrm>
        </p:spPr>
        <p:txBody>
          <a:bodyPr/>
          <a:lstStyle/>
          <a:p>
            <a:r>
              <a:rPr lang="ru-RU" sz="2000"/>
              <a:t>Рассеянные скопления состоят из сотен или тысяч звезд.</a:t>
            </a:r>
            <a:br>
              <a:rPr lang="ru-RU" sz="2000"/>
            </a:br>
            <a:r>
              <a:rPr lang="ru-RU" sz="2000"/>
              <a:t>Их масса невелика (100-1000 масс Солнца)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671888" y="6491288"/>
            <a:ext cx="5472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Рассеянное скопление Плеяды</a:t>
            </a:r>
          </a:p>
        </p:txBody>
      </p:sp>
    </p:spTree>
    <p:custDataLst>
      <p:tags r:id="rId1"/>
    </p:custDataLst>
  </p:cSld>
  <p:clrMapOvr>
    <a:masterClrMapping/>
  </p:clrMapOvr>
  <p:transition spd="med" advTm="139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|8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.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.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7|8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5.8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9|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|5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2|4.3"/>
</p:tagLst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298</TotalTime>
  <Words>366</Words>
  <Application>Microsoft Office PowerPoint</Application>
  <PresentationFormat>Экран (4:3)</PresentationFormat>
  <Paragraphs>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Текстура</vt:lpstr>
      <vt:lpstr>Наша Галактика</vt:lpstr>
      <vt:lpstr>Одним из самых примечательных объектов звездного неба является Млечный Путь. Древние греки называли его  «молочный круг». Уже первые наблюдения в телескоп проведенные Галилеем, показали, что Млечный Путь – это скопление очень далеких и слабых звезд.</vt:lpstr>
      <vt:lpstr>Особенно эффектно выглядит Млечный Путь в южном полушарии</vt:lpstr>
      <vt:lpstr>В начале 20 века стало очевидным, что почти все видимое вещество во Вселенной сосредоточено в гигантских звездно-газовых островах с характерным размером от нескольких парсеков до нескольких десятков килопарсеков Солнце вместе с окружающими его звездами также входят в состав спиральной галактики, всегда обозначаемой с заглавной буквы: Галактика. Когда мы говорим о Солнце, как об объекте Солнечной системы, мы тоже пишем его с большой буквы</vt:lpstr>
      <vt:lpstr>Галактика излучает во всех диапазонах электромагнитного излучения</vt:lpstr>
      <vt:lpstr>Распределение звезд в Галактике имеет две ярко выраженные особенности :очень высокую концентрацию звезд в галактической плоскости и большую концентрацию в центре Галактики</vt:lpstr>
      <vt:lpstr>Примерно так выглядит наша Галактика сверху</vt:lpstr>
      <vt:lpstr>В Галактике каждая третья звезда -двойная, имеются системы из трех и более звезд. Известны и более сложные объекты -звездные скопления. Рассеянные звездные скопления встречаются вблизи галактической плоскости</vt:lpstr>
      <vt:lpstr>Рассеянные скопления состоят из сотен или тысяч звезд. Их масса невелика (100-1000 масс Солнца)</vt:lpstr>
      <vt:lpstr>Шаровые скопления сильно выделяются на звездном фоне благодаря значительному числу звезд и четкой сферической форме. Диаметр шаровых скоплений составляет от 20 до 100 пк.</vt:lpstr>
      <vt:lpstr>Подводные кораллы? Очарованные замки? Космические змеи? В действительности эти таинственные темные колонны -очень плотные газопылевые облака туманности М16 Орел в созвездии Змеи</vt:lpstr>
      <vt:lpstr>Большая туманность Ориона. Это диффузная туманность</vt:lpstr>
      <vt:lpstr>Центральная часть Туманности Ориона</vt:lpstr>
      <vt:lpstr>Туманность Курительная Трубка</vt:lpstr>
      <vt:lpstr>Планетарная туманность Кошачий Глаз</vt:lpstr>
      <vt:lpstr>Планетарная туманность Эскимос</vt:lpstr>
      <vt:lpstr>Круговорот газа и пыли в Галактике</vt:lpstr>
      <vt:lpstr>Темная туманность Конская Голова</vt:lpstr>
      <vt:lpstr>Схема расположения Туманности Конская Голова</vt:lpstr>
      <vt:lpstr>Планетарная туманность в созвездии Лиры</vt:lpstr>
      <vt:lpstr>Центр Галактики в инфракрасных лучах</vt:lpstr>
      <vt:lpstr>Вращение Галактики происходит по часовой стрелке, если смотреть на Галактику со стороны ее северного полюса, находящегося в созвездии Волосы Вероники. Угловая скорость вращения зависит от расстояния от центра и убывает по мере удаления от центра. Солнце движется со скоростью 200 км \с вокруг центра Галактики и делает полный оборот вокруг центра за 220 миллионов лет</vt:lpstr>
      <vt:lpstr>Карта Млечного Пути</vt:lpstr>
    </vt:vector>
  </TitlesOfParts>
  <Company>Кураловская средняя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Млечный Путь</dc:title>
  <dc:creator>Авдонин Александр Петрович</dc:creator>
  <cp:lastModifiedBy>Николай</cp:lastModifiedBy>
  <cp:revision>16</cp:revision>
  <dcterms:created xsi:type="dcterms:W3CDTF">2005-12-02T10:22:03Z</dcterms:created>
  <dcterms:modified xsi:type="dcterms:W3CDTF">2012-06-25T09:44:10Z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000800300c000000000001024140</vt:lpwstr>
  </property>
</Properties>
</file>