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0" r:id="rId6"/>
    <p:sldId id="265" r:id="rId7"/>
    <p:sldId id="268" r:id="rId8"/>
    <p:sldId id="267" r:id="rId9"/>
    <p:sldId id="269" r:id="rId10"/>
    <p:sldId id="271" r:id="rId11"/>
    <p:sldId id="264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32" autoAdjust="0"/>
  </p:normalViewPr>
  <p:slideViewPr>
    <p:cSldViewPr>
      <p:cViewPr>
        <p:scale>
          <a:sx n="57" d="100"/>
          <a:sy n="57" d="100"/>
        </p:scale>
        <p:origin x="-107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9BE5-DC4C-4C97-9F00-CABC04203C61}" type="datetimeFigureOut">
              <a:rPr lang="ru-RU" smtClean="0"/>
              <a:t>26.06.2012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1239A-F8F6-494C-8374-A3B08F40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239A-F8F6-494C-8374-A3B08F4049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0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2652-16A2-4E00-B7DA-668DD7BC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0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0E21-A66C-4526-9E82-75161DF6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6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2B53-DB70-4682-B1F0-125A1D975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0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745D-2AF6-4754-90CE-0B96B1CC8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E63-D092-4890-9FF5-A8BA754B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C1F7-53E2-44C4-8007-BD5D07DC5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3069-AD9B-47F8-B4FD-CB251960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C3C3-A691-4FA2-BC5F-4B159A76C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0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1E5DE-A4B9-4ABE-A64A-7DDFC0D1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6D37-FC76-47CD-9C02-9C4F6E54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4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C021-36F6-44D7-8C34-4822B35D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8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796E-288E-4382-A615-2F95CEBE2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987C6C-60A1-4077-AD7F-9F5ED2D9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5%D0%B9%D1%82%D1%80%D0%BE%D0%BD%D0%BD%D0%B0%D1%8F_%D0%B7%D0%B2%D0%B5%D0%B7%D0%B4%D0%B0" TargetMode="External"/><Relationship Id="rId3" Type="http://schemas.openxmlformats.org/officeDocument/2006/relationships/hyperlink" Target="http://ru.wikipedia.org/wiki/%D0%97%D0%B2%D0%B5%D0%B7%D0%B4%D0%B0" TargetMode="External"/><Relationship Id="rId7" Type="http://schemas.openxmlformats.org/officeDocument/2006/relationships/hyperlink" Target="http://ru.wikipedia.org/wiki/%D0%A7%D0%B5%D1%80%D0%BD%D0%B0%D1%8F_%D0%B4%D1%8B%D1%80%D0%B0" TargetMode="External"/><Relationship Id="rId2" Type="http://schemas.openxmlformats.org/officeDocument/2006/relationships/hyperlink" Target="http://ru.wikipedia.org/wiki/%D0%93%D1%80%D0%B0%D0%B2%D0%B8%D1%82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E%D0%BB%D1%8C%D1%88%D0%B0%D1%8F_%D0%BF%D0%BE%D0%BB%D1%83%D0%BE%D1%81%D1%8C" TargetMode="External"/><Relationship Id="rId5" Type="http://schemas.openxmlformats.org/officeDocument/2006/relationships/hyperlink" Target="http://ru.wikipedia.org/wiki/%D0%93%D0%B0%D0%BB%D0%B0%D0%BA%D1%82%D0%B8%D0%BA%D0%B0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ru.wikipedia.org/wiki/%D0%A6%D0%B5%D0%BD%D1%82%D1%80_%D0%BC%D0%B0%D1%81%D1%81" TargetMode="External"/><Relationship Id="rId9" Type="http://schemas.openxmlformats.org/officeDocument/2006/relationships/hyperlink" Target="http://ru.wikipedia.org/wiki/%D0%90%D1%81%D1%82%D1%80%D0%BE%D1%84%D0%B8%D0%B7%D0%B8%D0%BA%D0%B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0%BB%D0%BD%D1%86%D0%B5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ru.wikipedia.org/wiki/%D0%9A%D1%80%D0%B0%D1%81%D0%BD%D1%8B%D0%B9_%D0%B3%D0%B8%D0%B3%D0%B0%D0%BD%D1%82#cite_note--0" TargetMode="External"/><Relationship Id="rId7" Type="http://schemas.openxmlformats.org/officeDocument/2006/relationships/hyperlink" Target="http://ru.wikipedia.org/wiki/%D0%AD%D0%BD%D0%B5%D1%80%D0%B3%D0%B8%D1%8F" TargetMode="External"/><Relationship Id="rId12" Type="http://schemas.openxmlformats.org/officeDocument/2006/relationships/hyperlink" Target="http://ru.wikipedia.org/wiki/%D0%98%D0%BD%D1%84%D1%80%D0%B0%D0%BA%D1%80%D0%B0%D1%81%D0%BD%D0%BE%D0%B5_%D0%B8%D0%B7%D0%BB%D1%83%D1%87%D0%B5%D0%BD%D0%B8%D0%B5" TargetMode="External"/><Relationship Id="rId2" Type="http://schemas.openxmlformats.org/officeDocument/2006/relationships/hyperlink" Target="http://ru.wikipedia.org/wiki/%D0%97%D0%B2%D0%B5%D0%B7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E%D1%82%D0%BE%D1%81%D1%84%D0%B5%D1%80%D0%B0" TargetMode="External"/><Relationship Id="rId11" Type="http://schemas.openxmlformats.org/officeDocument/2006/relationships/hyperlink" Target="http://ru.wikipedia.org/wiki/%D0%A1%D0%BF%D0%B5%D0%BA%D1%82%D1%80" TargetMode="External"/><Relationship Id="rId5" Type="http://schemas.openxmlformats.org/officeDocument/2006/relationships/hyperlink" Target="http://ru.wikipedia.org/wiki/%D0%A6%D0%B2%D0%B5%D1%82%D0%BE%D0%B2%D0%B0%D1%8F_%D1%82%D0%B5%D0%BC%D0%BF%D0%B5%D1%80%D0%B0%D1%82%D1%83%D1%80%D0%B0" TargetMode="External"/><Relationship Id="rId10" Type="http://schemas.openxmlformats.org/officeDocument/2006/relationships/hyperlink" Target="http://ru.wikipedia.org/wiki/%D0%A0%D0%B0%D0%B4%D0%B8%D1%83%D1%81" TargetMode="External"/><Relationship Id="rId4" Type="http://schemas.openxmlformats.org/officeDocument/2006/relationships/hyperlink" Target="http://ru.wikipedia.org/wiki/%D0%A1%D0%BF%D0%B5%D0%BA%D1%82%D1%80%D0%B0%D0%BB%D1%8C%D0%BD%D1%8B%D0%B9_%D0%BA%D0%BB%D0%B0%D1%81%D1%81" TargetMode="External"/><Relationship Id="rId9" Type="http://schemas.openxmlformats.org/officeDocument/2006/relationships/hyperlink" Target="http://ru.wikipedia.org/wiki/%D0%A1%D0%B2%D0%B5%D1%82%D0%B8%D0%BC%D0%BE%D1%81%D1%82%D1%8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0%D0%B2%D0%B8%D1%82%D0%B0%D1%86%D0%B8%D0%BE%D0%BD%D0%BD%D0%B0%D1%8F_%D1%8D%D0%BD%D0%B5%D1%80%D0%B3%D0%B8%D1%8F" TargetMode="External"/><Relationship Id="rId13" Type="http://schemas.openxmlformats.org/officeDocument/2006/relationships/hyperlink" Target="http://ru.wikipedia.org/wiki/%D0%94%D0%B8%D0%B0%D0%B3%D1%80%D0%B0%D0%BC%D0%BC%D0%B0_%D0%93%D0%B5%D1%80%D1%86%D1%88%D0%BF%D1%80%D1%83%D0%BD%D0%B3%D0%B0_%E2%80%94_%D0%A0%D0%B0%D1%81%D1%81%D0%B5%D0%BB%D0%B0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ru.wikipedia.org/wiki/%D0%9C%D0%B0%D1%81%D1%81%D0%B0" TargetMode="External"/><Relationship Id="rId12" Type="http://schemas.openxmlformats.org/officeDocument/2006/relationships/hyperlink" Target="http://ru.wikipedia.org/wiki/%D0%93%D0%BB%D0%B0%D0%B2%D0%BD%D0%B0%D1%8F_%D0%BF%D0%BE%D1%81%D0%BB%D0%B5%D0%B4%D0%BE%D0%B2%D0%B0%D1%82%D0%B5%D0%BB%D1%8C%D0%BD%D0%BE%D1%81%D1%82%D1%8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B2%D0%B5%D1%82%D0%B8%D0%BC%D0%BE%D1%81%D1%82%D1%8C" TargetMode="External"/><Relationship Id="rId11" Type="http://schemas.openxmlformats.org/officeDocument/2006/relationships/hyperlink" Target="http://ru.wikipedia.org/wiki/%D0%92%D0%BE%D0%B4%D0%BE%D1%80%D0%BE%D0%B4" TargetMode="External"/><Relationship Id="rId5" Type="http://schemas.openxmlformats.org/officeDocument/2006/relationships/hyperlink" Target="http://ru.wikipedia.org/wiki/%D0%A1%D0%BF%D0%B5%D0%BA%D1%82%D1%80%D0%B0%D0%BB%D1%8C%D0%BD%D1%8B%D0%B9_%D0%BA%D0%BB%D0%B0%D1%81%D1%81" TargetMode="External"/><Relationship Id="rId10" Type="http://schemas.openxmlformats.org/officeDocument/2006/relationships/hyperlink" Target="http://ru.wikipedia.org/wiki/%D0%93%D0%B5%D0%BB%D0%B8%D0%B9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ru.wikipedia.org/wiki/%D0%9D%D1%83%D0%BA%D0%BB%D0%B5%D0%BE%D1%81%D0%B8%D0%BD%D1%82%D0%B5%D0%B7" TargetMode="External"/><Relationship Id="rId14" Type="http://schemas.openxmlformats.org/officeDocument/2006/relationships/hyperlink" Target="http://ru.wikipedia.org/wiki/%D0%A1%D1%83%D0%B1%D0%B3%D0%B8%D0%B3%D0%B0%D0%BD%D1%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B%D0%B0%D0%BD%D0%B5%D1%82%D0%B0%D1%80%D0%BD%D0%B0%D1%8F_%D1%82%D1%83%D0%BC%D0%B0%D0%BD%D0%BD%D0%BE%D1%81%D1%82%D1%8C" TargetMode="External"/><Relationship Id="rId3" Type="http://schemas.openxmlformats.org/officeDocument/2006/relationships/hyperlink" Target="http://ru.wikipedia.org/wiki/%D0%A1%D0%BE%D0%BB%D0%BD%D1%86%D0%B5" TargetMode="External"/><Relationship Id="rId7" Type="http://schemas.openxmlformats.org/officeDocument/2006/relationships/hyperlink" Target="http://ru.wikipedia.org/wiki/%D0%92%D0%B5%D0%BD%D0%B5%D1%80%D0%B0" TargetMode="External"/><Relationship Id="rId2" Type="http://schemas.openxmlformats.org/officeDocument/2006/relationships/hyperlink" Target="http://ru.wikipedia.org/wiki/%D0%A4%D0%B0%D0%B9%D0%BB:Solar_Life_Cycle.sv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C%D0%B5%D1%80%D0%BA%D1%83%D1%80%D0%B8%D0%B9" TargetMode="External"/><Relationship Id="rId5" Type="http://schemas.openxmlformats.org/officeDocument/2006/relationships/hyperlink" Target="http://ru.wikipedia.org/wiki/%D0%90.%D0%B5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ru.wikipedia.org/wiki/%D0%92%D0%BE%D0%B4%D0%BE%D1%80%D0%BE%D0%B4" TargetMode="External"/><Relationship Id="rId9" Type="http://schemas.openxmlformats.org/officeDocument/2006/relationships/hyperlink" Target="http://ru.wikipedia.org/wiki/%D0%91%D0%B5%D0%BB%D1%8B%D0%B9_%D0%BA%D0%B0%D1%80%D0%BB%D0%B8%D0%B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Красные гиганты и Двойные звезды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3886200"/>
            <a:ext cx="3429000" cy="21859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Смирнова О.А. учитель физики ГБОУ СОШ </a:t>
            </a:r>
          </a:p>
          <a:p>
            <a:pPr eaLnBrk="1" hangingPunct="1">
              <a:defRPr/>
            </a:pPr>
            <a:r>
              <a:rPr lang="ru-RU" dirty="0" smtClean="0"/>
              <a:t>№ 180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14375" y="571500"/>
            <a:ext cx="7643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Презентация к учебному курсу по физике для учащихся 8-9 классов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786188" y="5929313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Санкт-Петербург</a:t>
            </a:r>
          </a:p>
          <a:p>
            <a:pPr algn="ctr" eaLnBrk="1" hangingPunct="1"/>
            <a:r>
              <a:rPr lang="ru-RU"/>
              <a:t>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2100"/>
            <a:ext cx="5986463" cy="3568700"/>
          </a:xfrm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47675" y="4094163"/>
            <a:ext cx="82280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Первой пробудится ото сна крупнейшая планета нашей системы - Юпитер со своими многочисленными спутниками</a:t>
            </a:r>
            <a:r>
              <a:rPr lang="ru-RU" sz="1600" dirty="0" smtClean="0"/>
              <a:t>, каждый </a:t>
            </a:r>
            <a:r>
              <a:rPr lang="ru-RU" sz="1600" dirty="0"/>
              <a:t>из которых может стать отдельной </a:t>
            </a:r>
          </a:p>
          <a:p>
            <a:pPr eaLnBrk="1" hangingPunct="1"/>
            <a:r>
              <a:rPr lang="ru-RU" sz="1600" dirty="0"/>
              <a:t>цветущей планетой</a:t>
            </a:r>
            <a:r>
              <a:rPr lang="ru-RU" sz="1600" dirty="0" smtClean="0"/>
              <a:t>. Существуют </a:t>
            </a:r>
            <a:r>
              <a:rPr lang="ru-RU" sz="1600" dirty="0"/>
              <a:t>предположения</a:t>
            </a:r>
            <a:r>
              <a:rPr lang="ru-RU" sz="1600" dirty="0" smtClean="0"/>
              <a:t>, что </a:t>
            </a:r>
            <a:r>
              <a:rPr lang="ru-RU" sz="1600" dirty="0"/>
              <a:t>в этот период поверхность Юпитера отвердеет и он станет экваториальной планетой</a:t>
            </a:r>
            <a:r>
              <a:rPr lang="ru-RU" sz="1600" dirty="0" smtClean="0"/>
              <a:t>. Интенсивное </a:t>
            </a:r>
            <a:r>
              <a:rPr lang="ru-RU" sz="1600" dirty="0"/>
              <a:t>солнечное</a:t>
            </a:r>
          </a:p>
          <a:p>
            <a:pPr eaLnBrk="1" hangingPunct="1"/>
            <a:r>
              <a:rPr lang="ru-RU" sz="1600" dirty="0"/>
              <a:t>освещение растопит кристаллы метана и аммиака, создающие ледяную суспензию в атмосфере Юпитера</a:t>
            </a:r>
            <a:r>
              <a:rPr lang="ru-RU" sz="1600" dirty="0" smtClean="0"/>
              <a:t>, а </a:t>
            </a:r>
            <a:r>
              <a:rPr lang="ru-RU" sz="1600" dirty="0"/>
              <a:t>затем приведет к их разложению</a:t>
            </a:r>
            <a:r>
              <a:rPr lang="ru-RU" sz="1600" dirty="0" smtClean="0"/>
              <a:t>. В </a:t>
            </a:r>
            <a:r>
              <a:rPr lang="ru-RU" sz="1600" dirty="0"/>
              <a:t>атмосфере останутся</a:t>
            </a:r>
          </a:p>
          <a:p>
            <a:pPr eaLnBrk="1" hangingPunct="1"/>
            <a:r>
              <a:rPr lang="ru-RU" sz="1600" dirty="0"/>
              <a:t>азот и кислород</a:t>
            </a:r>
            <a:r>
              <a:rPr lang="ru-RU" sz="1600" dirty="0" smtClean="0"/>
              <a:t>, что </a:t>
            </a:r>
            <a:r>
              <a:rPr lang="ru-RU" sz="1600" dirty="0"/>
              <a:t>напоминает земную атмосферу</a:t>
            </a:r>
            <a:r>
              <a:rPr lang="ru-RU" sz="1600" dirty="0" smtClean="0"/>
              <a:t>. И </a:t>
            </a:r>
            <a:r>
              <a:rPr lang="ru-RU" sz="1600" dirty="0"/>
              <a:t>тогда уже ничто не помешает возникновению белков</a:t>
            </a:r>
            <a:r>
              <a:rPr lang="ru-RU" sz="1600" dirty="0" smtClean="0"/>
              <a:t>. Из </a:t>
            </a:r>
            <a:r>
              <a:rPr lang="ru-RU" sz="1600" dirty="0"/>
              <a:t>атмосферы они попадут с осадками в океаны и дадут</a:t>
            </a:r>
          </a:p>
          <a:p>
            <a:pPr eaLnBrk="1" hangingPunct="1"/>
            <a:r>
              <a:rPr lang="ru-RU" sz="1600" dirty="0"/>
              <a:t>начало жизни</a:t>
            </a:r>
            <a:r>
              <a:rPr lang="ru-RU" sz="1600" dirty="0" smtClean="0"/>
              <a:t>, которая </a:t>
            </a:r>
            <a:r>
              <a:rPr lang="ru-RU" sz="1600" dirty="0"/>
              <a:t>со временем выйдет на сушу.</a:t>
            </a:r>
          </a:p>
          <a:p>
            <a:pPr eaLnBrk="1" hangingPunct="1"/>
            <a:r>
              <a:rPr lang="ru-RU" sz="1600" dirty="0"/>
              <a:t> Затем тоже самое произойдет с Сатурном</a:t>
            </a:r>
            <a:r>
              <a:rPr lang="ru-RU" sz="1600" dirty="0" smtClean="0"/>
              <a:t>. Но </a:t>
            </a:r>
            <a:r>
              <a:rPr lang="ru-RU" sz="1600" dirty="0"/>
              <a:t>это будет последний рубеж.</a:t>
            </a:r>
          </a:p>
          <a:p>
            <a:pPr eaLnBrk="1" hangingPunct="1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Мю </a:t>
            </a:r>
            <a:r>
              <a:rPr lang="ru-RU" sz="1800" dirty="0" err="1" smtClean="0"/>
              <a:t>Цефе́я</a:t>
            </a:r>
            <a:r>
              <a:rPr lang="ru-RU" sz="1800" dirty="0" smtClean="0"/>
              <a:t>, также известная как «гранатовая звезда Гершеля» является красным сверхгигантом и находится в созвездии Цефея. Она является одной из самых больших и самых мощных (полная светимость в 350 000 раз выше солнечной) звёзд в нашей Галактике и принадлежит к спектральному классу M2Ia.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2459038" cy="4114800"/>
          </a:xfrm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59113" y="1844675"/>
            <a:ext cx="54006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Мю Цефея одна из самых больших и ярких звёзд, видимая невооружённым глазом. В северном полушарии наилучшее время наблюдения с августа по январь.</a:t>
            </a:r>
          </a:p>
          <a:p>
            <a:pPr eaLnBrk="1" hangingPunct="1"/>
            <a:r>
              <a:rPr lang="ru-RU"/>
              <a:t> </a:t>
            </a:r>
          </a:p>
          <a:p>
            <a:pPr eaLnBrk="1" hangingPunct="1"/>
            <a:r>
              <a:rPr lang="ru-RU"/>
              <a:t> Сравнительные размеры μ Цефея и Солнца.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Звезда примерно в 1650 раз больше Солнца (радиус равен 7,7 а. е.) и если бы была помещена на его место, то её радиус находился бы между орбитами Юпитера и Сатурна. Мю Цефея могла бы вместить в себя миллиард солнц и 2,7 квадрильона земель. Если бы Земля была размером с мячик для гольфа (4,3 см.), Мю Цефея была бы шириной в 2 моста Золотые Ворота (5,5 км.).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804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 система из двух </a:t>
            </a:r>
            <a:r>
              <a:rPr lang="ru-RU" sz="2000" dirty="0" err="1" smtClean="0">
                <a:hlinkClick r:id="rId2" tooltip="Гравитация"/>
              </a:rPr>
              <a:t>гравитационно</a:t>
            </a:r>
            <a:r>
              <a:rPr lang="ru-RU" sz="2000" dirty="0" smtClean="0">
                <a:hlinkClick r:id="rId2" tooltip="Гравитация"/>
              </a:rPr>
              <a:t> связанных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Звезда"/>
              </a:rPr>
              <a:t>звезд</a:t>
            </a:r>
            <a:r>
              <a:rPr lang="ru-RU" sz="2000" dirty="0" smtClean="0"/>
              <a:t>, обращающихся по замкнутым орбитам вокруг общего </a:t>
            </a:r>
            <a:r>
              <a:rPr lang="ru-RU" sz="2000" dirty="0" smtClean="0">
                <a:hlinkClick r:id="rId4" tooltip="Центр масс"/>
              </a:rPr>
              <a:t>центра масс</a:t>
            </a:r>
            <a:r>
              <a:rPr lang="ru-RU" sz="2000" dirty="0" smtClean="0"/>
              <a:t>. Двойные звёзды — явление весьма распространённое. </a:t>
            </a:r>
            <a:r>
              <a:rPr lang="ru-RU" sz="2000" dirty="0" smtClean="0"/>
              <a:t>Примерно половина всех звёзд нашей </a:t>
            </a:r>
            <a:r>
              <a:rPr lang="ru-RU" sz="2000" dirty="0" smtClean="0">
                <a:hlinkClick r:id="rId5" tooltip="Галактика"/>
              </a:rPr>
              <a:t>Галактики</a:t>
            </a:r>
            <a:r>
              <a:rPr lang="ru-RU" sz="2000" dirty="0" smtClean="0"/>
              <a:t> принадлежит </a:t>
            </a:r>
            <a:r>
              <a:rPr lang="ru-RU" sz="2000" dirty="0" smtClean="0"/>
              <a:t>к двойным системам.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Измерив период обращения и </a:t>
            </a:r>
            <a:r>
              <a:rPr lang="ru-RU" sz="2000" dirty="0" smtClean="0">
                <a:hlinkClick r:id="rId6" tooltip="Большая полуось"/>
              </a:rPr>
              <a:t>расстояние между звездами</a:t>
            </a:r>
            <a:r>
              <a:rPr lang="ru-RU" sz="2000" dirty="0" smtClean="0"/>
              <a:t>, иногда можно определить массы компонентов системы. Этот метод практически не требует дополнительных модельных предположений, и поэтому является одним из главных методов определения масс в астрофизике. По этой причине двойные системы, компонентами которых являются </a:t>
            </a:r>
            <a:r>
              <a:rPr lang="ru-RU" sz="2000" dirty="0" smtClean="0">
                <a:hlinkClick r:id="rId7" tooltip="Черная дыра"/>
              </a:rPr>
              <a:t>чёрные дыры</a:t>
            </a:r>
            <a:r>
              <a:rPr lang="ru-RU" sz="2000" dirty="0" smtClean="0"/>
              <a:t> или </a:t>
            </a:r>
            <a:r>
              <a:rPr lang="ru-RU" sz="2000" dirty="0" smtClean="0">
                <a:hlinkClick r:id="rId8" tooltip="Нейтронная звезда"/>
              </a:rPr>
              <a:t>нейтронные звезды</a:t>
            </a:r>
            <a:r>
              <a:rPr lang="ru-RU" sz="2000" dirty="0" smtClean="0"/>
              <a:t> представляют большой интерес для </a:t>
            </a:r>
            <a:r>
              <a:rPr lang="ru-RU" sz="2000" dirty="0" smtClean="0">
                <a:hlinkClick r:id="rId9" tooltip="Астрофизика"/>
              </a:rPr>
              <a:t>астрофизики</a:t>
            </a:r>
            <a:r>
              <a:rPr lang="ru-RU" sz="2000" dirty="0" smtClean="0"/>
              <a:t>.</a:t>
            </a:r>
          </a:p>
        </p:txBody>
      </p:sp>
      <p:pic>
        <p:nvPicPr>
          <p:cNvPr id="14339" name="Picture 8" descr="binary_st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44196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4835525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/>
              <a:t>Красные гиганты и сверхгиганты — </a:t>
            </a:r>
            <a:r>
              <a:rPr lang="ru-RU" sz="1800" b="1" i="1" dirty="0" smtClean="0">
                <a:hlinkClick r:id="rId2" tooltip="Звезда"/>
              </a:rPr>
              <a:t>звёзды</a:t>
            </a:r>
            <a:r>
              <a:rPr lang="ru-RU" sz="1800" b="1" i="1" dirty="0" smtClean="0"/>
              <a:t> поздних</a:t>
            </a:r>
            <a:r>
              <a:rPr lang="ru-RU" sz="1800" b="1" i="1" dirty="0" smtClean="0">
                <a:hlinkClick r:id="rId3"/>
              </a:rPr>
              <a:t>[1]</a:t>
            </a:r>
            <a:r>
              <a:rPr lang="ru-RU" sz="1800" b="1" i="1" dirty="0" smtClean="0"/>
              <a:t> </a:t>
            </a:r>
            <a:r>
              <a:rPr lang="ru-RU" sz="1800" b="1" i="1" dirty="0" smtClean="0">
                <a:hlinkClick r:id="rId4" tooltip="Спектральный класс"/>
              </a:rPr>
              <a:t>спектральных классов</a:t>
            </a:r>
            <a:r>
              <a:rPr lang="ru-RU" sz="1800" b="1" i="1" dirty="0" smtClean="0"/>
              <a:t> с высокой светимостью и протяжёнными оболочками Наблюдаемые характеристики красных гигантов.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hlinkClick r:id="rId5" tooltip="Цветовая температура"/>
              </a:rPr>
              <a:t>Температура</a:t>
            </a:r>
            <a:r>
              <a:rPr lang="ru-RU" sz="1800" b="1" i="1" dirty="0" smtClean="0"/>
              <a:t> излучающей поверхности (</a:t>
            </a:r>
            <a:r>
              <a:rPr lang="ru-RU" sz="1800" b="1" i="1" dirty="0" smtClean="0">
                <a:hlinkClick r:id="rId6" tooltip="Фотосфера"/>
              </a:rPr>
              <a:t>фотосферы</a:t>
            </a:r>
            <a:r>
              <a:rPr lang="ru-RU" sz="1800" b="1" i="1" dirty="0" smtClean="0"/>
              <a:t>) красных гигантов сравнительно невелика ( 3000-5000К) и, соответственно, поток </a:t>
            </a:r>
            <a:r>
              <a:rPr lang="ru-RU" sz="1800" b="1" i="1" dirty="0" smtClean="0">
                <a:hlinkClick r:id="rId7" tooltip="Энергия"/>
              </a:rPr>
              <a:t>энергии</a:t>
            </a:r>
            <a:r>
              <a:rPr lang="ru-RU" sz="1800" b="1" i="1" dirty="0" smtClean="0"/>
              <a:t> с единицы излучающей площади невелик — в 2—10 раз меньше, чем у </a:t>
            </a:r>
            <a:r>
              <a:rPr lang="ru-RU" sz="1800" b="1" i="1" dirty="0" smtClean="0">
                <a:hlinkClick r:id="rId8" tooltip="Солнце"/>
              </a:rPr>
              <a:t>Солнца</a:t>
            </a:r>
            <a:r>
              <a:rPr lang="ru-RU" sz="1800" b="1" i="1" dirty="0" smtClean="0"/>
              <a:t>. Однако, </a:t>
            </a:r>
            <a:r>
              <a:rPr lang="ru-RU" sz="1800" b="1" i="1" dirty="0" smtClean="0">
                <a:hlinkClick r:id="rId9" tooltip="Светимость"/>
              </a:rPr>
              <a:t>светимость</a:t>
            </a:r>
            <a:r>
              <a:rPr lang="ru-RU" sz="1800" b="1" i="1" dirty="0" smtClean="0"/>
              <a:t> велика, так как красные гиганты и сверхгиганты имеют очень большие </a:t>
            </a:r>
            <a:r>
              <a:rPr lang="ru-RU" sz="1800" b="1" i="1" dirty="0" smtClean="0">
                <a:hlinkClick r:id="rId10" tooltip="Радиус"/>
              </a:rPr>
              <a:t>радиусы</a:t>
            </a:r>
            <a:r>
              <a:rPr lang="ru-RU" sz="1800" b="1" i="1" dirty="0" smtClean="0"/>
              <a:t>. Характерные </a:t>
            </a:r>
            <a:r>
              <a:rPr lang="ru-RU" sz="1800" b="1" i="1" dirty="0" smtClean="0">
                <a:hlinkClick r:id="rId10" tooltip="Радиус"/>
              </a:rPr>
              <a:t>радиусы</a:t>
            </a:r>
            <a:r>
              <a:rPr lang="ru-RU" sz="1800" b="1" i="1" dirty="0" smtClean="0"/>
              <a:t> красных гигантов и сверхгигантов — от 100 до 800 солнечных радиусов.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hlinkClick r:id="rId11" tooltip="Спектр"/>
              </a:rPr>
              <a:t>Спектры</a:t>
            </a:r>
            <a:r>
              <a:rPr lang="ru-RU" sz="1800" b="1" i="1" dirty="0" smtClean="0"/>
              <a:t> красных гигантов характеризуются наличием молекулярных полос поглощения, максимум излучения приходится на красную и </a:t>
            </a:r>
            <a:r>
              <a:rPr lang="ru-RU" sz="1800" b="1" i="1" dirty="0" smtClean="0">
                <a:hlinkClick r:id="rId12" tooltip="Инфракрасное излучение"/>
              </a:rPr>
              <a:t>инфракрасную</a:t>
            </a:r>
            <a:r>
              <a:rPr lang="ru-RU" sz="1800" b="1" i="1" dirty="0" smtClean="0"/>
              <a:t> области </a:t>
            </a:r>
            <a:r>
              <a:rPr lang="ru-RU" sz="1800" b="1" i="1" dirty="0" smtClean="0">
                <a:hlinkClick r:id="rId11" tooltip="Спектр"/>
              </a:rPr>
              <a:t>спектра</a:t>
            </a:r>
            <a:r>
              <a:rPr lang="ru-RU" sz="1800" b="1" i="1" dirty="0" smtClean="0"/>
              <a:t>.</a:t>
            </a:r>
          </a:p>
        </p:txBody>
      </p:sp>
      <p:pic>
        <p:nvPicPr>
          <p:cNvPr id="2" name="Picture 5" descr="200px-Mira_19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7449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ile:Sun Red Gi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2808312" cy="242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betelgey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1205"/>
            <a:ext cx="2952328" cy="234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4716463" y="0"/>
            <a:ext cx="4140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Arial" charset="0"/>
              </a:rPr>
              <a:t>Происхождение и строение красных гигантов</a:t>
            </a:r>
          </a:p>
          <a:p>
            <a:pPr eaLnBrk="1" hangingPunct="1"/>
            <a:r>
              <a:rPr lang="ru-RU" sz="1400" b="1" dirty="0">
                <a:latin typeface="Arial" charset="0"/>
              </a:rPr>
              <a:t>«Молодые» и «старые» красные гиганты</a:t>
            </a:r>
          </a:p>
          <a:p>
            <a:pPr eaLnBrk="1" hangingPunct="1"/>
            <a:r>
              <a:rPr lang="ru-RU" sz="1400" dirty="0">
                <a:latin typeface="Arial" charset="0"/>
              </a:rPr>
              <a:t>Звёзды в процессе своей эволюции могут достигать поздних </a:t>
            </a:r>
            <a:r>
              <a:rPr lang="ru-RU" sz="1400" dirty="0">
                <a:latin typeface="Arial" charset="0"/>
                <a:hlinkClick r:id="rId5" tooltip="Спектральный класс"/>
              </a:rPr>
              <a:t>спектральных классов</a:t>
            </a:r>
            <a:r>
              <a:rPr lang="ru-RU" sz="1400" dirty="0">
                <a:latin typeface="Arial" charset="0"/>
              </a:rPr>
              <a:t> и высоких </a:t>
            </a:r>
            <a:r>
              <a:rPr lang="ru-RU" sz="1400" dirty="0">
                <a:latin typeface="Arial" charset="0"/>
                <a:hlinkClick r:id="rId6" tooltip="Светимость"/>
              </a:rPr>
              <a:t>светимостей</a:t>
            </a:r>
            <a:r>
              <a:rPr lang="ru-RU" sz="1400" dirty="0">
                <a:latin typeface="Arial" charset="0"/>
              </a:rPr>
              <a:t> на двух этапах своего развития: на стадии звёздообразования и поздних стадиях эволюции. Стадия, на которой молодые звёзды наблюдаются как красные гиганты, зависит от их </a:t>
            </a:r>
            <a:r>
              <a:rPr lang="ru-RU" sz="1400" dirty="0">
                <a:latin typeface="Arial" charset="0"/>
                <a:hlinkClick r:id="rId7" tooltip="Масса"/>
              </a:rPr>
              <a:t>массы</a:t>
            </a:r>
            <a:r>
              <a:rPr lang="ru-RU" sz="1400" dirty="0">
                <a:latin typeface="Arial" charset="0"/>
              </a:rPr>
              <a:t> — этот этап длится от ~ 103 лет для массивных звёзд с  и до ~ 108 лет для </a:t>
            </a:r>
            <a:r>
              <a:rPr lang="ru-RU" sz="1400" dirty="0" err="1">
                <a:latin typeface="Arial" charset="0"/>
              </a:rPr>
              <a:t>маломассивных</a:t>
            </a:r>
            <a:r>
              <a:rPr lang="ru-RU" sz="1400" dirty="0">
                <a:latin typeface="Arial" charset="0"/>
              </a:rPr>
              <a:t> звёзд  . В это время звезда излучает за счёт </a:t>
            </a:r>
            <a:r>
              <a:rPr lang="ru-RU" sz="1400" dirty="0">
                <a:latin typeface="Arial" charset="0"/>
                <a:hlinkClick r:id="rId8" tooltip="Гравитационная энергия"/>
              </a:rPr>
              <a:t>гравитационной энергии</a:t>
            </a:r>
            <a:r>
              <a:rPr lang="ru-RU" sz="1400" dirty="0">
                <a:latin typeface="Arial" charset="0"/>
              </a:rPr>
              <a:t>, выделяющейся при сжатии. По мере сжатия температура поверхности таких звёзд растёт, но, вследствие уменьшения размеров и площади излучающей поверхности, падает </a:t>
            </a:r>
            <a:r>
              <a:rPr lang="ru-RU" sz="1400" dirty="0">
                <a:latin typeface="Arial" charset="0"/>
                <a:hlinkClick r:id="rId6" tooltip="Светимость"/>
              </a:rPr>
              <a:t>светимость</a:t>
            </a:r>
            <a:r>
              <a:rPr lang="ru-RU" sz="1400" dirty="0">
                <a:latin typeface="Arial" charset="0"/>
              </a:rPr>
              <a:t>. В конечном итоге, в их ядрах начинается </a:t>
            </a:r>
            <a:r>
              <a:rPr lang="ru-RU" sz="1400" dirty="0" err="1">
                <a:latin typeface="Arial" charset="0"/>
              </a:rPr>
              <a:t>реакция</a:t>
            </a:r>
            <a:r>
              <a:rPr lang="ru-RU" sz="1400" dirty="0" err="1">
                <a:latin typeface="Arial" charset="0"/>
                <a:hlinkClick r:id="rId9" tooltip="Нуклеосинтез"/>
              </a:rPr>
              <a:t>термоядерного</a:t>
            </a:r>
            <a:r>
              <a:rPr lang="ru-RU" sz="1400" dirty="0">
                <a:latin typeface="Arial" charset="0"/>
                <a:hlinkClick r:id="rId9" tooltip="Нуклеосинтез"/>
              </a:rPr>
              <a:t> синтеза</a:t>
            </a:r>
            <a:r>
              <a:rPr lang="ru-RU" sz="1400" dirty="0">
                <a:latin typeface="Arial" charset="0"/>
              </a:rPr>
              <a:t> </a:t>
            </a:r>
            <a:r>
              <a:rPr lang="ru-RU" sz="1400" dirty="0">
                <a:latin typeface="Arial" charset="0"/>
                <a:hlinkClick r:id="rId10" tooltip="Гелий"/>
              </a:rPr>
              <a:t>гелия</a:t>
            </a:r>
            <a:r>
              <a:rPr lang="ru-RU" sz="1400" dirty="0">
                <a:latin typeface="Arial" charset="0"/>
              </a:rPr>
              <a:t> из </a:t>
            </a:r>
            <a:r>
              <a:rPr lang="ru-RU" sz="1400" dirty="0">
                <a:latin typeface="Arial" charset="0"/>
                <a:hlinkClick r:id="rId11" tooltip="Водород"/>
              </a:rPr>
              <a:t>водорода</a:t>
            </a:r>
            <a:r>
              <a:rPr lang="ru-RU" sz="1400" dirty="0">
                <a:latin typeface="Arial" charset="0"/>
              </a:rPr>
              <a:t>, и молодая звезда выходит на </a:t>
            </a:r>
            <a:r>
              <a:rPr lang="ru-RU" sz="1400" dirty="0">
                <a:latin typeface="Arial" charset="0"/>
                <a:hlinkClick r:id="rId12" tooltip="Главная последовательность"/>
              </a:rPr>
              <a:t>главную последовательность</a:t>
            </a:r>
            <a:r>
              <a:rPr lang="ru-RU" sz="1400" dirty="0">
                <a:latin typeface="Arial" charset="0"/>
              </a:rPr>
              <a:t>.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0" y="2537117"/>
            <a:ext cx="42687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Arial" charset="0"/>
              </a:rPr>
              <a:t>На поздних стадиях эволюции звёзд, после выгорания </a:t>
            </a:r>
            <a:r>
              <a:rPr lang="ru-RU" sz="1400" dirty="0">
                <a:latin typeface="Arial" charset="0"/>
                <a:hlinkClick r:id="rId11" tooltip="Водород"/>
              </a:rPr>
              <a:t>водорода</a:t>
            </a:r>
            <a:r>
              <a:rPr lang="ru-RU" sz="1400" dirty="0">
                <a:latin typeface="Arial" charset="0"/>
              </a:rPr>
              <a:t> в их недрах, звёзды сходят с </a:t>
            </a:r>
            <a:r>
              <a:rPr lang="ru-RU" sz="1400" dirty="0">
                <a:latin typeface="Arial" charset="0"/>
                <a:hlinkClick r:id="rId12" tooltip="Главная последовательность"/>
              </a:rPr>
              <a:t>главной последовательности</a:t>
            </a:r>
            <a:r>
              <a:rPr lang="ru-RU" sz="1400" dirty="0">
                <a:latin typeface="Arial" charset="0"/>
              </a:rPr>
              <a:t> и перемещаются в область красных гигантов и </a:t>
            </a:r>
            <a:r>
              <a:rPr lang="ru-RU" sz="1400" dirty="0" err="1">
                <a:latin typeface="Arial" charset="0"/>
              </a:rPr>
              <a:t>сверхгигантов</a:t>
            </a:r>
            <a:r>
              <a:rPr lang="ru-RU" sz="1400" dirty="0" err="1">
                <a:latin typeface="Arial" charset="0"/>
                <a:hlinkClick r:id="rId13" tooltip="Диаграмма Герцшпрунга — Рассела"/>
              </a:rPr>
              <a:t>диаграммы</a:t>
            </a:r>
            <a:r>
              <a:rPr lang="ru-RU" sz="1400" dirty="0">
                <a:latin typeface="Arial" charset="0"/>
                <a:hlinkClick r:id="rId13" tooltip="Диаграмма Герцшпрунга — Рассела"/>
              </a:rPr>
              <a:t> </a:t>
            </a:r>
            <a:r>
              <a:rPr lang="ru-RU" sz="1400" dirty="0" err="1">
                <a:latin typeface="Arial" charset="0"/>
                <a:hlinkClick r:id="rId13" tooltip="Диаграмма Герцшпрунга — Рассела"/>
              </a:rPr>
              <a:t>Герцшпрунга</a:t>
            </a:r>
            <a:r>
              <a:rPr lang="ru-RU" sz="1400" dirty="0">
                <a:latin typeface="Arial" charset="0"/>
                <a:hlinkClick r:id="rId13" tooltip="Диаграмма Герцшпрунга — Рассела"/>
              </a:rPr>
              <a:t> — Рассела</a:t>
            </a:r>
            <a:r>
              <a:rPr lang="ru-RU" sz="1400" dirty="0">
                <a:latin typeface="Arial" charset="0"/>
              </a:rPr>
              <a:t>: этот этап длится ~ 10 % от времени «активной» жизни звёзд, то есть этапов их эволюции, в ходе которых в звёздных недрах идут </a:t>
            </a:r>
            <a:r>
              <a:rPr lang="ru-RU" sz="1400" dirty="0" err="1">
                <a:latin typeface="Arial" charset="0"/>
              </a:rPr>
              <a:t>реакции</a:t>
            </a:r>
            <a:r>
              <a:rPr lang="ru-RU" sz="1400" dirty="0" err="1">
                <a:latin typeface="Arial" charset="0"/>
                <a:hlinkClick r:id="rId9" tooltip="Нуклеосинтез"/>
              </a:rPr>
              <a:t>нуклеосинтеза</a:t>
            </a:r>
            <a:r>
              <a:rPr lang="ru-RU" sz="1400" dirty="0">
                <a:latin typeface="Arial" charset="0"/>
              </a:rPr>
              <a:t>. Звёзды </a:t>
            </a:r>
            <a:r>
              <a:rPr lang="ru-RU" sz="1400" dirty="0">
                <a:latin typeface="Arial" charset="0"/>
                <a:hlinkClick r:id="rId12" tooltip="Главная последовательность"/>
              </a:rPr>
              <a:t>главной последовательности</a:t>
            </a:r>
            <a:r>
              <a:rPr lang="ru-RU" sz="1400" dirty="0">
                <a:latin typeface="Arial" charset="0"/>
              </a:rPr>
              <a:t>  превращаются сначала в красные гиганты, а затем — в красные сверхгиганты; звёзды с   — непосредственно в красные сверхгиганты. Перед тем, как перейти в стадию красного гиганта, звезда проходит промежуточную стадию — стадию субгиганта. </a:t>
            </a:r>
            <a:r>
              <a:rPr lang="ru-RU" sz="1400" dirty="0">
                <a:latin typeface="Arial" charset="0"/>
                <a:hlinkClick r:id="rId14" tooltip="Субгигант"/>
              </a:rPr>
              <a:t>Субгигант</a:t>
            </a:r>
            <a:r>
              <a:rPr lang="ru-RU" sz="1400" dirty="0">
                <a:latin typeface="Arial" charset="0"/>
              </a:rPr>
              <a:t> — это звезда, в ядре которой уже прекратились термоядерные реакции с участием водорода, но горение гелия ещё не началось, так как ядро недостаточно разогрето.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26457" y="3749457"/>
            <a:ext cx="856895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Arial" charset="0"/>
              </a:rPr>
              <a:t>Солнце как красный гигант</a:t>
            </a:r>
            <a:r>
              <a:rPr lang="ru-RU" sz="1400" dirty="0">
                <a:latin typeface="Arial" charset="0"/>
                <a:hlinkClick r:id="rId2" tooltip="Увеличить"/>
              </a:rPr>
              <a:t> </a:t>
            </a:r>
            <a:endParaRPr lang="ru-RU" sz="1400" dirty="0">
              <a:latin typeface="Arial" charset="0"/>
            </a:endParaRPr>
          </a:p>
          <a:p>
            <a:pPr eaLnBrk="1" hangingPunct="1"/>
            <a:r>
              <a:rPr lang="ru-RU" sz="1400" dirty="0">
                <a:latin typeface="Arial" charset="0"/>
              </a:rPr>
              <a:t>В настоящее время </a:t>
            </a:r>
            <a:r>
              <a:rPr lang="ru-RU" sz="1400" dirty="0">
                <a:latin typeface="Arial" charset="0"/>
                <a:hlinkClick r:id="rId3" tooltip="Солнце"/>
              </a:rPr>
              <a:t>Солнце</a:t>
            </a:r>
            <a:r>
              <a:rPr lang="ru-RU" sz="1400" dirty="0">
                <a:latin typeface="Arial" charset="0"/>
              </a:rPr>
              <a:t> является звездой среднего возраста, и возраст Солнца оценивается приблизительно в 4,57 миллиарда лет. Солнце будет оставаться на Главной последовательности ещё приблизительно 5 миллиардов лет, постепенно увеличивая свою яркость на 10% каждый миллиард лет, после чего </a:t>
            </a:r>
            <a:r>
              <a:rPr lang="ru-RU" sz="1400" dirty="0">
                <a:latin typeface="Arial" charset="0"/>
                <a:hlinkClick r:id="rId4" tooltip="Водород"/>
              </a:rPr>
              <a:t>водород</a:t>
            </a:r>
            <a:r>
              <a:rPr lang="ru-RU" sz="1400" dirty="0">
                <a:latin typeface="Arial" charset="0"/>
              </a:rPr>
              <a:t> в ядре будет исчерпан. После этого температура и плотность в солнечном ядре повысятся настолько, что начнётся горение гелия, и гелий начнёт превращаться в углерод. Размеры Солнца вырастут как минимум в 200 раз, то есть почти до современной земной орбиты (0,93 </a:t>
            </a:r>
            <a:r>
              <a:rPr lang="ru-RU" sz="1400" dirty="0" err="1">
                <a:latin typeface="Arial" charset="0"/>
                <a:hlinkClick r:id="rId5" tooltip="А.е"/>
              </a:rPr>
              <a:t>а.е</a:t>
            </a:r>
            <a:r>
              <a:rPr lang="ru-RU" sz="1400" dirty="0">
                <a:latin typeface="Arial" charset="0"/>
              </a:rPr>
              <a:t>). </a:t>
            </a:r>
            <a:r>
              <a:rPr lang="ru-RU" sz="1400" dirty="0">
                <a:latin typeface="Arial" charset="0"/>
                <a:hlinkClick r:id="rId6" tooltip="Меркурий"/>
              </a:rPr>
              <a:t>Меркурий</a:t>
            </a:r>
            <a:r>
              <a:rPr lang="ru-RU" sz="1400" dirty="0">
                <a:latin typeface="Arial" charset="0"/>
              </a:rPr>
              <a:t> и </a:t>
            </a:r>
            <a:r>
              <a:rPr lang="ru-RU" sz="1400" dirty="0">
                <a:latin typeface="Arial" charset="0"/>
                <a:hlinkClick r:id="rId7" tooltip="Венера"/>
              </a:rPr>
              <a:t>Венера</a:t>
            </a:r>
            <a:r>
              <a:rPr lang="ru-RU" sz="1400" dirty="0">
                <a:latin typeface="Arial" charset="0"/>
              </a:rPr>
              <a:t>, несмотря на сильную потерю массы Солнца к моменту перехода им на стадию красного гиганта, будут им поглощены и полностью испарятся. Земля, если не разделит их судьбу, будет разогрета настолько, что шансов на сохранение жизни не будет никаких. . Океаны же испарятся задолго до перехода Солнца на стадию красного гиганта, приблизительно через 1,1 миллиарда лет.</a:t>
            </a:r>
          </a:p>
          <a:p>
            <a:pPr eaLnBrk="1" hangingPunct="1"/>
            <a:r>
              <a:rPr lang="ru-RU" sz="1400" dirty="0">
                <a:latin typeface="Arial" charset="0"/>
              </a:rPr>
              <a:t>На стадии красного гиганта Солнце будет находиться приблизительно 100 миллионов лет, после чего превратится в </a:t>
            </a:r>
            <a:r>
              <a:rPr lang="ru-RU" sz="1400" dirty="0">
                <a:latin typeface="Arial" charset="0"/>
                <a:hlinkClick r:id="rId8" tooltip="Планетарная туманность"/>
              </a:rPr>
              <a:t>планетарную туманность</a:t>
            </a:r>
            <a:r>
              <a:rPr lang="ru-RU" sz="1400" dirty="0">
                <a:latin typeface="Arial" charset="0"/>
              </a:rPr>
              <a:t>, и далее станет </a:t>
            </a:r>
            <a:r>
              <a:rPr lang="ru-RU" sz="1400" dirty="0">
                <a:latin typeface="Arial" charset="0"/>
                <a:hlinkClick r:id="rId9" tooltip="Белый карлик"/>
              </a:rPr>
              <a:t>белым карликом</a:t>
            </a:r>
            <a:r>
              <a:rPr lang="ru-RU" sz="1400" dirty="0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568953" cy="363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Немного фактов о Солнце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56325" cy="4651375"/>
          </a:xfrm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6227763" y="0"/>
            <a:ext cx="29162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dirty="0" err="1"/>
              <a:t>Со́лнце</a:t>
            </a:r>
            <a:r>
              <a:rPr lang="ru-RU" dirty="0"/>
              <a:t> — единственная звезда Солнечной системы, вокруг которой обращаются другие объекты этой системы: планеты и их спутники, карликовые планеты и их спутники, астероиды, </a:t>
            </a:r>
            <a:r>
              <a:rPr lang="ru-RU" dirty="0" err="1"/>
              <a:t>метеороиды</a:t>
            </a:r>
            <a:r>
              <a:rPr lang="ru-RU" dirty="0"/>
              <a:t>, кометы и космическая пыль. Масса Солнца составляет 99,866 % от суммарной массы всей Солнечной системы[5]. Солнечное излучение поддерживает жизнь на Земле[6] (фотоны необходимы для начальных </a:t>
            </a:r>
            <a:r>
              <a:rPr lang="ru-RU" dirty="0" smtClean="0"/>
              <a:t>стадий</a:t>
            </a:r>
            <a:endParaRPr lang="ru-RU" dirty="0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0" y="5392738"/>
            <a:ext cx="89646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процесса фотосинтеза), определяет климат. Солнце состоит из водорода (~73 % от массы и ~92 % от объёма), гелия (~25 % от массы и ~7 % от объёма[7]) и других элементов с меньшей концентрацией: железа, никеля, кислорода, азота, кремния, серы, магния, углерода, неона, кальция и хрома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88913"/>
            <a:ext cx="4894263" cy="5111750"/>
          </a:xfr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1775" y="228600"/>
            <a:ext cx="390842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Солнце-расколенное тело,все вещества на нем могут существовать только в виде сильно сжатых паров и газов.</a:t>
            </a:r>
          </a:p>
          <a:p>
            <a:pPr eaLnBrk="1" hangingPunct="1"/>
            <a:r>
              <a:rPr lang="ru-RU" sz="1600"/>
              <a:t> Температура Солнца очень высока. На его повехности 6000 градусов по Цельсию.А на Земле самые тугоплавкие вещества плавятся при </a:t>
            </a:r>
          </a:p>
          <a:p>
            <a:pPr eaLnBrk="1" hangingPunct="1"/>
            <a:r>
              <a:rPr lang="ru-RU" sz="1600"/>
              <a:t>температурах от 3000 до 4000 градусов.Металл вольфрам ,употребляемый для нитей электрических лампочек ,плавится при температуре в 3400 </a:t>
            </a:r>
          </a:p>
          <a:p>
            <a:pPr eaLnBrk="1" hangingPunct="1"/>
            <a:r>
              <a:rPr lang="ru-RU" sz="1600"/>
              <a:t>градусов.</a:t>
            </a:r>
          </a:p>
          <a:p>
            <a:pPr eaLnBrk="1" hangingPunct="1"/>
            <a:r>
              <a:rPr lang="ru-RU" sz="1600"/>
              <a:t> Поверхность Солнца очень горяча ,а внутренность его во много раз горячее.По вычислениям астрономов,температура внутри Солнца чудовищна-</a:t>
            </a:r>
          </a:p>
          <a:p>
            <a:pPr eaLnBrk="1" hangingPunct="1"/>
            <a:r>
              <a:rPr lang="ru-RU" sz="1600"/>
              <a:t>15 миллионов градусов!В каком состачнии находится вещество при такой температуре,можно только предполагать.</a:t>
            </a:r>
          </a:p>
          <a:p>
            <a:pPr eaLnBrk="1" hangingPunct="1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0"/>
            <a:ext cx="4680520" cy="3456385"/>
          </a:xfrm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31184" y="3516197"/>
            <a:ext cx="741662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Солнце-огромнейшее </a:t>
            </a:r>
            <a:r>
              <a:rPr lang="ru-RU" sz="1600" dirty="0" err="1"/>
              <a:t>светило.Если</a:t>
            </a:r>
            <a:r>
              <a:rPr lang="ru-RU" sz="1600" dirty="0"/>
              <a:t> для изображения Земли взять маленькую </a:t>
            </a:r>
            <a:r>
              <a:rPr lang="ru-RU" sz="1600" dirty="0" err="1"/>
              <a:t>горошину,то</a:t>
            </a:r>
            <a:r>
              <a:rPr lang="ru-RU" sz="1600" dirty="0"/>
              <a:t> для модели Солнца понадобится арбуз.</a:t>
            </a:r>
          </a:p>
          <a:p>
            <a:pPr eaLnBrk="1" hangingPunct="1"/>
            <a:r>
              <a:rPr lang="ru-RU" sz="1600" dirty="0"/>
              <a:t>Поперечник Солнца в 109 раз больше поперечника </a:t>
            </a:r>
            <a:r>
              <a:rPr lang="ru-RU" sz="1600" dirty="0" err="1"/>
              <a:t>Земли.Поперечник</a:t>
            </a:r>
            <a:r>
              <a:rPr lang="ru-RU" sz="1600" dirty="0"/>
              <a:t> Солнца равен почти 1400 километров!</a:t>
            </a:r>
          </a:p>
          <a:p>
            <a:pPr eaLnBrk="1" hangingPunct="1"/>
            <a:r>
              <a:rPr lang="ru-RU" sz="1600" dirty="0"/>
              <a:t> </a:t>
            </a:r>
            <a:r>
              <a:rPr lang="ru-RU" sz="1600" dirty="0" smtClean="0"/>
              <a:t>Представьте  </a:t>
            </a:r>
            <a:r>
              <a:rPr lang="ru-RU" sz="1600" dirty="0"/>
              <a:t>себе</a:t>
            </a:r>
            <a:r>
              <a:rPr lang="ru-RU" sz="1600" dirty="0" smtClean="0"/>
              <a:t>, что </a:t>
            </a:r>
            <a:r>
              <a:rPr lang="ru-RU" sz="1600" dirty="0"/>
              <a:t>Солнце пустое внутри и в центре его поместилась </a:t>
            </a:r>
            <a:r>
              <a:rPr lang="ru-RU" sz="1600" dirty="0" err="1"/>
              <a:t>Земля.Тогда</a:t>
            </a:r>
            <a:r>
              <a:rPr lang="ru-RU" sz="1600" dirty="0"/>
              <a:t> в пустом </a:t>
            </a:r>
            <a:r>
              <a:rPr lang="ru-RU" sz="1600" dirty="0" smtClean="0"/>
              <a:t>солнечном </a:t>
            </a:r>
            <a:r>
              <a:rPr lang="ru-RU" sz="1600" dirty="0"/>
              <a:t>шаре хватит места для</a:t>
            </a:r>
          </a:p>
          <a:p>
            <a:pPr eaLnBrk="1" hangingPunct="1"/>
            <a:r>
              <a:rPr lang="ru-RU" sz="1600" dirty="0"/>
              <a:t>Луны, и она будет вращаться вокруг Земли на обычном своем расстоянии</a:t>
            </a:r>
            <a:r>
              <a:rPr lang="ru-RU" sz="1600" dirty="0" smtClean="0"/>
              <a:t>. По </a:t>
            </a:r>
            <a:r>
              <a:rPr lang="ru-RU" sz="1600" dirty="0"/>
              <a:t>объему Солнце в 1300 тысяч раз больше Земли,</a:t>
            </a:r>
          </a:p>
          <a:p>
            <a:pPr eaLnBrk="1" hangingPunct="1"/>
            <a:r>
              <a:rPr lang="ru-RU" sz="1600" dirty="0"/>
              <a:t>то есть из Солнца можно выкроить миллион триста тысяч шаров такой величины</a:t>
            </a:r>
            <a:r>
              <a:rPr lang="ru-RU" sz="1600" dirty="0" smtClean="0"/>
              <a:t>, как </a:t>
            </a:r>
            <a:r>
              <a:rPr lang="ru-RU" sz="1600" dirty="0"/>
              <a:t>Земля.</a:t>
            </a:r>
          </a:p>
          <a:p>
            <a:pPr eaLnBrk="1" hangingPunct="1"/>
            <a:r>
              <a:rPr lang="ru-RU" sz="1600" dirty="0"/>
              <a:t> Но Солнце тяжелее Земли только в 330 </a:t>
            </a:r>
            <a:r>
              <a:rPr lang="ru-RU" sz="1600" dirty="0" err="1"/>
              <a:t>тясяч</a:t>
            </a:r>
            <a:r>
              <a:rPr lang="ru-RU" sz="1600" dirty="0"/>
              <a:t> раз</a:t>
            </a:r>
            <a:r>
              <a:rPr lang="ru-RU" sz="1600" dirty="0" smtClean="0"/>
              <a:t>. Это </a:t>
            </a:r>
            <a:r>
              <a:rPr lang="ru-RU" sz="1600" dirty="0"/>
              <a:t>потому</a:t>
            </a:r>
            <a:r>
              <a:rPr lang="ru-RU" sz="1600" dirty="0" smtClean="0"/>
              <a:t>, что </a:t>
            </a:r>
            <a:r>
              <a:rPr lang="ru-RU" sz="1600" dirty="0"/>
              <a:t>средняя плотность Солнца в четыре раза </a:t>
            </a:r>
            <a:r>
              <a:rPr lang="ru-RU" sz="1600" dirty="0" err="1"/>
              <a:t>мешьше</a:t>
            </a:r>
            <a:r>
              <a:rPr lang="ru-RU" sz="1600" dirty="0" smtClean="0"/>
              <a:t>, чем </a:t>
            </a:r>
            <a:r>
              <a:rPr lang="ru-RU" sz="1600" dirty="0"/>
              <a:t>плотность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332657"/>
            <a:ext cx="3599756" cy="2952328"/>
          </a:xfrm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31775" y="-26427"/>
            <a:ext cx="42682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Все эти перемены окажут огромное воздействие на судьбу планет солнечной </a:t>
            </a:r>
            <a:r>
              <a:rPr lang="ru-RU" sz="1600" dirty="0" err="1"/>
              <a:t>системы.Уже</a:t>
            </a:r>
            <a:r>
              <a:rPr lang="ru-RU" sz="1600" dirty="0"/>
              <a:t> через миллиард </a:t>
            </a:r>
            <a:r>
              <a:rPr lang="ru-RU" sz="1600" dirty="0" err="1"/>
              <a:t>лет,когда</a:t>
            </a:r>
            <a:r>
              <a:rPr lang="ru-RU" sz="1600" dirty="0"/>
              <a:t> Солнце лишь незначительно</a:t>
            </a:r>
          </a:p>
          <a:p>
            <a:pPr eaLnBrk="1" hangingPunct="1"/>
            <a:r>
              <a:rPr lang="ru-RU" sz="1600" dirty="0"/>
              <a:t>(на 30%) увеличится в </a:t>
            </a:r>
            <a:r>
              <a:rPr lang="ru-RU" sz="1600" dirty="0" err="1"/>
              <a:t>объеме,средняя</a:t>
            </a:r>
            <a:r>
              <a:rPr lang="ru-RU" sz="1600" dirty="0"/>
              <a:t> температура на Земле возрастет примерно на 35 </a:t>
            </a:r>
            <a:r>
              <a:rPr lang="ru-RU" sz="1600" dirty="0" err="1"/>
              <a:t>градусов,а</a:t>
            </a:r>
            <a:r>
              <a:rPr lang="ru-RU" sz="1600" dirty="0"/>
              <a:t> это </a:t>
            </a:r>
            <a:r>
              <a:rPr lang="ru-RU" sz="1600" dirty="0" err="1"/>
              <a:t>значит,что</a:t>
            </a:r>
            <a:r>
              <a:rPr lang="ru-RU" sz="1600" dirty="0"/>
              <a:t> растительный и животный мир </a:t>
            </a:r>
          </a:p>
          <a:p>
            <a:pPr eaLnBrk="1" hangingPunct="1"/>
            <a:r>
              <a:rPr lang="ru-RU" sz="1600" dirty="0"/>
              <a:t>отступят к </a:t>
            </a:r>
            <a:r>
              <a:rPr lang="ru-RU" sz="1600" dirty="0" err="1"/>
              <a:t>полюсам,покинут</a:t>
            </a:r>
            <a:r>
              <a:rPr lang="ru-RU" sz="1600" dirty="0"/>
              <a:t> навсегда </a:t>
            </a:r>
            <a:r>
              <a:rPr lang="ru-RU" sz="1600" dirty="0" smtClean="0"/>
              <a:t>экваториальную </a:t>
            </a:r>
            <a:r>
              <a:rPr lang="ru-RU" sz="1600" dirty="0" err="1"/>
              <a:t>зону,где</a:t>
            </a:r>
            <a:r>
              <a:rPr lang="ru-RU" sz="1600" dirty="0"/>
              <a:t> температура будет достигать +170 градусов</a:t>
            </a:r>
            <a:r>
              <a:rPr lang="ru-RU" sz="1600" dirty="0" smtClean="0"/>
              <a:t>! В </a:t>
            </a:r>
            <a:r>
              <a:rPr lang="ru-RU" sz="1600" dirty="0"/>
              <a:t>это время же время суровый климат Марса </a:t>
            </a:r>
          </a:p>
          <a:p>
            <a:pPr eaLnBrk="1" hangingPunct="1"/>
            <a:r>
              <a:rPr lang="ru-RU" sz="1600" dirty="0" smtClean="0"/>
              <a:t>подвергнется </a:t>
            </a:r>
            <a:r>
              <a:rPr lang="ru-RU" sz="1600" dirty="0"/>
              <a:t>значительному смягчению до -20 градусов.</a:t>
            </a:r>
          </a:p>
          <a:p>
            <a:pPr eaLnBrk="1" hangingPunct="1"/>
            <a:r>
              <a:rPr lang="ru-RU" sz="1600" dirty="0"/>
              <a:t> Пройдет еще 1 миллиард лет и Земля станет совершенно необитаемой</a:t>
            </a:r>
            <a:r>
              <a:rPr lang="ru-RU" sz="1600" dirty="0" smtClean="0"/>
              <a:t>, так </a:t>
            </a:r>
            <a:r>
              <a:rPr lang="ru-RU" sz="1600" dirty="0"/>
              <a:t>как ее </a:t>
            </a:r>
            <a:r>
              <a:rPr lang="ru-RU" sz="1600" dirty="0" smtClean="0"/>
              <a:t>средняя </a:t>
            </a:r>
            <a:r>
              <a:rPr lang="ru-RU" sz="1600" dirty="0"/>
              <a:t>температура </a:t>
            </a:r>
            <a:r>
              <a:rPr lang="ru-RU" sz="1600" dirty="0" smtClean="0"/>
              <a:t>превысит </a:t>
            </a:r>
            <a:r>
              <a:rPr lang="ru-RU" sz="1600" dirty="0"/>
              <a:t>+120 </a:t>
            </a:r>
            <a:r>
              <a:rPr lang="ru-RU" sz="1600" dirty="0" err="1"/>
              <a:t>градусов,а</a:t>
            </a:r>
            <a:r>
              <a:rPr lang="ru-RU" sz="1600" dirty="0"/>
              <a:t> в тропических районах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31775" y="4437063"/>
            <a:ext cx="822801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в полдень будет доходить до 550 </a:t>
            </a:r>
            <a:r>
              <a:rPr lang="ru-RU" sz="1600" dirty="0" err="1"/>
              <a:t>грудусов!Это</a:t>
            </a:r>
            <a:r>
              <a:rPr lang="ru-RU" sz="1600" dirty="0"/>
              <a:t> быстро приведет к испарению морей и океанов и к обугливанию белка.</a:t>
            </a:r>
          </a:p>
          <a:p>
            <a:pPr eaLnBrk="1" hangingPunct="1"/>
            <a:r>
              <a:rPr lang="ru-RU" sz="1600" dirty="0"/>
              <a:t> Зато Марс достигнет полного расцвета, и там создадутся условия, благоприятствующие возникновению </a:t>
            </a:r>
            <a:r>
              <a:rPr lang="ru-RU" sz="1600" dirty="0" err="1"/>
              <a:t>жизни.Средняя</a:t>
            </a:r>
            <a:r>
              <a:rPr lang="ru-RU" sz="1600" dirty="0"/>
              <a:t> температура на </a:t>
            </a:r>
            <a:r>
              <a:rPr lang="ru-RU" sz="1600" dirty="0" err="1"/>
              <a:t>поверности</a:t>
            </a:r>
            <a:r>
              <a:rPr lang="ru-RU" sz="1600" dirty="0"/>
              <a:t> Марса </a:t>
            </a:r>
          </a:p>
          <a:p>
            <a:pPr eaLnBrk="1" hangingPunct="1"/>
            <a:r>
              <a:rPr lang="ru-RU" sz="1600" dirty="0"/>
              <a:t>дойдет до 40 </a:t>
            </a:r>
            <a:r>
              <a:rPr lang="ru-RU" sz="1600" dirty="0" err="1"/>
              <a:t>грагусов</a:t>
            </a:r>
            <a:r>
              <a:rPr lang="ru-RU" sz="1600" dirty="0"/>
              <a:t> </a:t>
            </a:r>
            <a:r>
              <a:rPr lang="ru-RU" sz="1600" dirty="0" err="1"/>
              <a:t>цельсия.Растают</a:t>
            </a:r>
            <a:r>
              <a:rPr lang="ru-RU" sz="1600" dirty="0"/>
              <a:t> </a:t>
            </a:r>
            <a:r>
              <a:rPr lang="ru-RU" sz="1600" dirty="0" err="1"/>
              <a:t>льды,образуются</a:t>
            </a:r>
            <a:r>
              <a:rPr lang="ru-RU" sz="1600" dirty="0"/>
              <a:t> водные </a:t>
            </a:r>
            <a:r>
              <a:rPr lang="ru-RU" sz="1600" dirty="0" err="1"/>
              <a:t>бассейны,в</a:t>
            </a:r>
            <a:r>
              <a:rPr lang="ru-RU" sz="1600" dirty="0"/>
              <a:t> которых появится органическая жизнь.</a:t>
            </a:r>
          </a:p>
          <a:p>
            <a:pPr eaLnBrk="1" hangingPunct="1"/>
            <a:r>
              <a:rPr lang="ru-RU" sz="1600" dirty="0"/>
              <a:t> Большие планеты Юпитер и Сатурн в это время по-прежнему остаются безжизненными и </a:t>
            </a:r>
            <a:r>
              <a:rPr lang="ru-RU" sz="1600" dirty="0" err="1"/>
              <a:t>холодными.Только</a:t>
            </a:r>
            <a:r>
              <a:rPr lang="ru-RU" sz="1600" dirty="0"/>
              <a:t> спустя еще 3 миллиарда лет они начнут оживать.</a:t>
            </a:r>
          </a:p>
          <a:p>
            <a:pPr eaLnBrk="1" hangingPunct="1">
              <a:spcBef>
                <a:spcPct val="50000"/>
              </a:spcBef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194</TotalTime>
  <Words>842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Океан</vt:lpstr>
      <vt:lpstr>Красные гиганты и Двойные звезды</vt:lpstr>
      <vt:lpstr>Презентация PowerPoint</vt:lpstr>
      <vt:lpstr>Презентация PowerPoint</vt:lpstr>
      <vt:lpstr>Презентация PowerPoint</vt:lpstr>
      <vt:lpstr>Немного фактов о Солнце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Мю Цефе́я, также известная как «гранатовая звезда Гершеля» является красным сверхгигантом и находится в созвездии Цефея. Она является одной из самых больших и самых мощных (полная светимость в 350 000 раз выше солнечной) звёзд в нашей Галактике и принадлежит к спектральному классу M2Ia.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Красные гиганты и Двойные звезды</dc:title>
  <dc:creator>Смирнова О.А</dc:creator>
  <cp:lastModifiedBy>User</cp:lastModifiedBy>
  <cp:revision>18</cp:revision>
  <dcterms:created xsi:type="dcterms:W3CDTF">2012-01-12T17:49:09Z</dcterms:created>
  <dcterms:modified xsi:type="dcterms:W3CDTF">2012-06-26T18:43:05Z</dcterms:modified>
</cp:coreProperties>
</file>