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6D17D-1939-4D0C-9EB3-249943BDFB2D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58AE3-B2E0-4664-9369-CE78548AFE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58AE3-B2E0-4664-9369-CE78548AFEA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F43EA-CEA0-4AEB-B32F-7929899F3116}" type="datetime1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0D7B-E899-4680-95BC-AC925E7EB8F0}" type="datetime1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F962-0E03-4DF1-B4A1-2CA84AC02C8F}" type="datetime1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7C5B-5CA9-45BB-86B4-18859453C651}" type="datetime1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170A-5898-4459-ABFD-54A238697951}" type="datetime1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2666-1079-429C-A0F0-830F1D432FBD}" type="datetime1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B184-A03F-4488-98D2-B5F3618320FA}" type="datetime1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E110-0282-4A07-9066-09F5384D2785}" type="datetime1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FD27-AAEB-4DCA-86C9-8AC69D711915}" type="datetime1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FC69-9874-42E7-9845-3B0B1E46FE3B}" type="datetime1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6956-593E-401C-B5D4-CBD9B4EA96D7}" type="datetime1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834A0-56A7-49E6-9E40-70C0FF0353D9}" type="datetime1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52F8B-08F3-4F3F-8D32-FA2D51F30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8573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МК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 ДЗМ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407196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« Молодежные субкультуры.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Youth subcultures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дисциплине иностранный язык (английский)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Пчёлина Л.Г.</a:t>
            </a:r>
          </a:p>
          <a:p>
            <a:pPr algn="l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14884"/>
            <a:ext cx="1500198" cy="164307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What do you know about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Punks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As far as I know, Punks appeared in Britain in the </a:t>
            </a:r>
          </a:p>
          <a:p>
            <a:pPr>
              <a:buNone/>
            </a:pPr>
            <a:r>
              <a:rPr lang="en-US" dirty="0" smtClean="0"/>
              <a:t>1970 as a reaction to the glamour of the pop </a:t>
            </a:r>
          </a:p>
          <a:p>
            <a:pPr>
              <a:buNone/>
            </a:pPr>
            <a:r>
              <a:rPr lang="en-US" dirty="0" smtClean="0"/>
              <a:t>star world of the 1960. Punks, like the Skinheads</a:t>
            </a:r>
          </a:p>
          <a:p>
            <a:pPr>
              <a:buNone/>
            </a:pPr>
            <a:r>
              <a:rPr lang="en-US" dirty="0" smtClean="0"/>
              <a:t>are regressive, but inactive and politically </a:t>
            </a:r>
            <a:r>
              <a:rPr lang="en-US" dirty="0" err="1" smtClean="0"/>
              <a:t>indif</a:t>
            </a: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err="1" smtClean="0"/>
              <a:t>ferent</a:t>
            </a:r>
            <a:r>
              <a:rPr lang="en-US" dirty="0" smtClean="0"/>
              <a:t>. Their real attraction to the young has</a:t>
            </a:r>
          </a:p>
          <a:p>
            <a:pPr>
              <a:buNone/>
            </a:pPr>
            <a:r>
              <a:rPr lang="en-US" dirty="0" smtClean="0"/>
              <a:t>Been their ability to insult middle aged opinion</a:t>
            </a:r>
          </a:p>
          <a:p>
            <a:pPr>
              <a:buNone/>
            </a:pPr>
            <a:r>
              <a:rPr lang="en-US" dirty="0" smtClean="0"/>
              <a:t>especially among the guardians of social values.</a:t>
            </a:r>
          </a:p>
          <a:p>
            <a:pPr>
              <a:buNone/>
            </a:pPr>
            <a:r>
              <a:rPr lang="en-US" dirty="0" smtClean="0"/>
              <a:t>They have done it by using vulgar language,</a:t>
            </a:r>
          </a:p>
          <a:p>
            <a:pPr>
              <a:buNone/>
            </a:pPr>
            <a:r>
              <a:rPr lang="en-US" dirty="0" smtClean="0"/>
              <a:t> wearying green and pink hair, dressing in torn</a:t>
            </a:r>
          </a:p>
          <a:p>
            <a:pPr>
              <a:buNone/>
            </a:pPr>
            <a:r>
              <a:rPr lang="en-US" dirty="0" smtClean="0"/>
              <a:t>clothes, mutilating their bodies with safety pins. Now </a:t>
            </a:r>
          </a:p>
          <a:p>
            <a:pPr>
              <a:buNone/>
            </a:pPr>
            <a:r>
              <a:rPr lang="en-US" dirty="0" smtClean="0"/>
              <a:t>Punks are in decline in Britain but are popular in our country.</a:t>
            </a:r>
          </a:p>
          <a:p>
            <a:pPr>
              <a:buNone/>
            </a:pPr>
            <a:r>
              <a:rPr lang="en-US" dirty="0" smtClean="0"/>
              <a:t>Punks, Skinheads and </a:t>
            </a:r>
            <a:r>
              <a:rPr lang="en-US" dirty="0" err="1" smtClean="0"/>
              <a:t>Rastafairians</a:t>
            </a:r>
            <a:r>
              <a:rPr lang="en-US" dirty="0" smtClean="0"/>
              <a:t>, each in their own way asserted</a:t>
            </a:r>
          </a:p>
          <a:p>
            <a:pPr>
              <a:buNone/>
            </a:pPr>
            <a:r>
              <a:rPr lang="en-US" dirty="0" smtClean="0"/>
              <a:t>that they resided in a world, as they understood it, alienated by class</a:t>
            </a:r>
          </a:p>
          <a:p>
            <a:pPr>
              <a:buNone/>
            </a:pPr>
            <a:r>
              <a:rPr lang="en-US" dirty="0" smtClean="0"/>
              <a:t>and race. Generally they were young people with low self respect, who did</a:t>
            </a:r>
          </a:p>
          <a:p>
            <a:pPr>
              <a:buNone/>
            </a:pPr>
            <a:r>
              <a:rPr lang="en-US" dirty="0" smtClean="0"/>
              <a:t>poorly at school.  Joining  a gang was a means of finding a status. They opposed the </a:t>
            </a:r>
          </a:p>
          <a:p>
            <a:pPr>
              <a:buNone/>
            </a:pPr>
            <a:r>
              <a:rPr lang="en-US" dirty="0" smtClean="0"/>
              <a:t>traditional  world in which they were settled as fiasco elements.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C:\Documents and Settings\User\Local Settings\Temporary Internet Files\Content.IE5\TIGAI86K\MC90043243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928670"/>
            <a:ext cx="3357586" cy="378621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Are there other cults within urban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subculture?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845" y="159542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dirty="0" smtClean="0"/>
              <a:t>Yes, there are. “Heavy metal” is one of them. </a:t>
            </a:r>
          </a:p>
          <a:p>
            <a:pPr algn="just">
              <a:buNone/>
            </a:pPr>
            <a:r>
              <a:rPr lang="en-US" dirty="0" smtClean="0"/>
              <a:t>This music of failure is widely despised by those </a:t>
            </a:r>
          </a:p>
          <a:p>
            <a:pPr algn="just">
              <a:buNone/>
            </a:pPr>
            <a:r>
              <a:rPr lang="en-US" dirty="0" smtClean="0"/>
              <a:t>who enjoy pop, reggae or soul. Unlike other</a:t>
            </a:r>
          </a:p>
          <a:p>
            <a:pPr algn="just">
              <a:buNone/>
            </a:pPr>
            <a:r>
              <a:rPr lang="en-US" dirty="0" smtClean="0"/>
              <a:t>rebel cults the followers of heavy metal behave</a:t>
            </a:r>
          </a:p>
          <a:p>
            <a:pPr algn="just">
              <a:buNone/>
            </a:pPr>
            <a:r>
              <a:rPr lang="en-US" dirty="0" smtClean="0"/>
              <a:t>them selves as victims. They wear gothic script</a:t>
            </a:r>
          </a:p>
          <a:p>
            <a:pPr algn="just">
              <a:buNone/>
            </a:pPr>
            <a:r>
              <a:rPr lang="en-US" dirty="0" smtClean="0"/>
              <a:t>and grinning sculls, expression of disheartened</a:t>
            </a:r>
          </a:p>
          <a:p>
            <a:pPr algn="just">
              <a:buNone/>
            </a:pPr>
            <a:r>
              <a:rPr lang="en-US" dirty="0" smtClean="0"/>
              <a:t>interests. It is known that cults arise and</a:t>
            </a:r>
          </a:p>
          <a:p>
            <a:pPr algn="just">
              <a:buNone/>
            </a:pPr>
            <a:r>
              <a:rPr lang="en-US" dirty="0" smtClean="0"/>
              <a:t>disappear over periods of a decade or two. </a:t>
            </a:r>
            <a:r>
              <a:rPr lang="en-US" dirty="0" err="1" smtClean="0"/>
              <a:t>Ragga</a:t>
            </a:r>
            <a:r>
              <a:rPr lang="en-US" dirty="0" smtClean="0"/>
              <a:t> </a:t>
            </a:r>
          </a:p>
          <a:p>
            <a:pPr algn="just">
              <a:buNone/>
            </a:pPr>
            <a:r>
              <a:rPr lang="en-US" dirty="0" smtClean="0"/>
              <a:t>Gothic arose in the 1980. </a:t>
            </a:r>
            <a:r>
              <a:rPr lang="en-US" dirty="0" err="1" smtClean="0"/>
              <a:t>Raggas</a:t>
            </a:r>
            <a:r>
              <a:rPr lang="en-US" dirty="0" smtClean="0"/>
              <a:t> are American </a:t>
            </a:r>
          </a:p>
          <a:p>
            <a:pPr algn="just">
              <a:buNone/>
            </a:pPr>
            <a:r>
              <a:rPr lang="en-US" dirty="0" smtClean="0"/>
              <a:t>inspired. They are clothed in baseball caps, tracksuits</a:t>
            </a:r>
          </a:p>
          <a:p>
            <a:pPr algn="just">
              <a:buNone/>
            </a:pPr>
            <a:r>
              <a:rPr lang="en-US" dirty="0" smtClean="0"/>
              <a:t>trousers and chunky trainers. Gothic is a blend of 1970</a:t>
            </a:r>
          </a:p>
          <a:p>
            <a:pPr algn="just">
              <a:buNone/>
            </a:pPr>
            <a:r>
              <a:rPr lang="en-US" dirty="0" smtClean="0"/>
              <a:t> Punk and 1960 Hippies. “Goths” wear their hair very long</a:t>
            </a:r>
          </a:p>
          <a:p>
            <a:pPr algn="just">
              <a:buNone/>
            </a:pPr>
            <a:r>
              <a:rPr lang="en-US" dirty="0" smtClean="0"/>
              <a:t>and dyed black, and dress in cheap, loose clothes. They put on </a:t>
            </a:r>
          </a:p>
          <a:p>
            <a:pPr algn="just">
              <a:buNone/>
            </a:pPr>
            <a:r>
              <a:rPr lang="en-US" dirty="0" smtClean="0"/>
              <a:t>make up, looking very pale with cosmetics around the eyes. They are not</a:t>
            </a:r>
          </a:p>
          <a:p>
            <a:pPr algn="just">
              <a:buNone/>
            </a:pPr>
            <a:r>
              <a:rPr lang="en-US" dirty="0" smtClean="0"/>
              <a:t>aggressive and seem to feel nostalgia for the youth culture and music of the 1960.</a:t>
            </a: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1026" name="Picture 2" descr="C:\Documents and Settings\User\Local Settings\Temporary Internet Files\Content.IE5\N0VZACTA\MC90033553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714488"/>
            <a:ext cx="2857520" cy="276224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Are there other cults within urban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subculture?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At the end of the 1980 Acid House was a </a:t>
            </a:r>
          </a:p>
          <a:p>
            <a:pPr>
              <a:buNone/>
            </a:pPr>
            <a:r>
              <a:rPr lang="en-US" dirty="0" smtClean="0"/>
              <a:t>fashionable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subculture. It fascinated thousands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juveniles who had not earlier belonged to a cult.</a:t>
            </a:r>
          </a:p>
          <a:p>
            <a:pPr>
              <a:buNone/>
            </a:pPr>
            <a:r>
              <a:rPr lang="en-US" dirty="0" smtClean="0"/>
              <a:t>Acid House guaranteed fun and all night dancing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had its own music which was another variation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black music from America (“House Music”).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the 1990 this movement was also in decline.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interesting to note that </a:t>
            </a:r>
            <a:r>
              <a:rPr lang="en-US" dirty="0" smtClean="0"/>
              <a:t>subcultures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follow 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cycle. At first they shock then provoke a strong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response. As soon as the </a:t>
            </a:r>
            <a:r>
              <a:rPr lang="en-US" dirty="0" smtClean="0"/>
              <a:t>subculture gains momentum</a:t>
            </a:r>
          </a:p>
          <a:p>
            <a:pPr>
              <a:buNone/>
            </a:pPr>
            <a:r>
              <a:rPr lang="en-US" dirty="0" smtClean="0"/>
              <a:t>it magnetizes youth  in search of rebel unity. Many adopt</a:t>
            </a:r>
          </a:p>
          <a:p>
            <a:pPr>
              <a:buNone/>
            </a:pPr>
            <a:r>
              <a:rPr lang="en-US" dirty="0" smtClean="0"/>
              <a:t>it for fun and play at rebellion in their leisure time. </a:t>
            </a:r>
          </a:p>
          <a:p>
            <a:pPr>
              <a:buNone/>
            </a:pPr>
            <a:r>
              <a:rPr lang="en-US" dirty="0" smtClean="0"/>
              <a:t>The subculture rapidly ceases to express serious dissent.</a:t>
            </a:r>
          </a:p>
          <a:p>
            <a:pPr>
              <a:buNone/>
            </a:pPr>
            <a:r>
              <a:rPr lang="en-US" dirty="0" smtClean="0"/>
              <a:t>In the end it becomes another recognized and </a:t>
            </a:r>
            <a:r>
              <a:rPr lang="en-US" dirty="0" err="1" smtClean="0"/>
              <a:t>colourful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part  of urban culture</a:t>
            </a:r>
            <a:endParaRPr lang="ru-RU" dirty="0"/>
          </a:p>
        </p:txBody>
      </p:sp>
      <p:pic>
        <p:nvPicPr>
          <p:cNvPr id="2050" name="Picture 2" descr="C:\Documents and Settings\User\Local Settings\Temporary Internet Files\Content.IE5\Z7RCAPU9\MC90033553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643050"/>
            <a:ext cx="2857520" cy="428628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What can you say about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Goths</a:t>
            </a:r>
            <a:r>
              <a:rPr lang="en-US" dirty="0" smtClean="0">
                <a:solidFill>
                  <a:srgbClr val="002060"/>
                </a:solidFill>
              </a:rPr>
              <a:t> 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As punk faded, they became a culture in their </a:t>
            </a:r>
          </a:p>
          <a:p>
            <a:pPr>
              <a:buNone/>
            </a:pPr>
            <a:r>
              <a:rPr lang="en-US" dirty="0" smtClean="0"/>
              <a:t>own right. With startling white make-up, black</a:t>
            </a:r>
          </a:p>
          <a:p>
            <a:pPr>
              <a:buNone/>
            </a:pPr>
            <a:r>
              <a:rPr lang="en-US" dirty="0" smtClean="0"/>
              <a:t>or  purple hair, black lipstick and fingernails, </a:t>
            </a:r>
          </a:p>
          <a:p>
            <a:pPr>
              <a:buNone/>
            </a:pPr>
            <a:r>
              <a:rPr lang="en-US" dirty="0" smtClean="0"/>
              <a:t>these people certainly stand out in the crowd.</a:t>
            </a:r>
          </a:p>
          <a:p>
            <a:pPr>
              <a:buNone/>
            </a:pPr>
            <a:r>
              <a:rPr lang="en-US" dirty="0" smtClean="0"/>
              <a:t>They see the world as a dark place and like it</a:t>
            </a:r>
          </a:p>
          <a:p>
            <a:pPr>
              <a:buNone/>
            </a:pPr>
            <a:r>
              <a:rPr lang="en-US" dirty="0" smtClean="0"/>
              <a:t>that  way.</a:t>
            </a:r>
            <a:endParaRPr lang="ru-RU" dirty="0"/>
          </a:p>
        </p:txBody>
      </p:sp>
      <p:pic>
        <p:nvPicPr>
          <p:cNvPr id="3074" name="Picture 2" descr="C:\Documents and Settings\User\Local Settings\Temporary Internet Files\Content.IE5\TIGAI86K\MC9000788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643446"/>
            <a:ext cx="3571900" cy="171926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Fill in the blanks with missing letters and read the words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H_pp_es</a:t>
            </a:r>
            <a:r>
              <a:rPr lang="en-US" dirty="0" smtClean="0"/>
              <a:t>                 </a:t>
            </a:r>
            <a:r>
              <a:rPr lang="en-US" dirty="0" err="1" smtClean="0"/>
              <a:t>G_t_s</a:t>
            </a:r>
            <a:r>
              <a:rPr lang="en-US" dirty="0" smtClean="0"/>
              <a:t>                                   </a:t>
            </a:r>
            <a:r>
              <a:rPr lang="en-US" dirty="0" err="1" smtClean="0"/>
              <a:t>P_nks</a:t>
            </a:r>
            <a:endParaRPr lang="ru-RU" dirty="0"/>
          </a:p>
        </p:txBody>
      </p:sp>
      <p:pic>
        <p:nvPicPr>
          <p:cNvPr id="6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803269" cy="714380"/>
          </a:xfrm>
          <a:prstGeom prst="rect">
            <a:avLst/>
          </a:prstGeom>
          <a:noFill/>
        </p:spPr>
      </p:pic>
      <p:pic>
        <p:nvPicPr>
          <p:cNvPr id="7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803269" cy="714380"/>
          </a:xfrm>
          <a:prstGeom prst="rect">
            <a:avLst/>
          </a:prstGeom>
          <a:noFill/>
        </p:spPr>
      </p:pic>
      <p:pic>
        <p:nvPicPr>
          <p:cNvPr id="8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71744"/>
            <a:ext cx="803269" cy="714380"/>
          </a:xfrm>
          <a:prstGeom prst="rect">
            <a:avLst/>
          </a:prstGeom>
          <a:noFill/>
        </p:spPr>
      </p:pic>
      <p:pic>
        <p:nvPicPr>
          <p:cNvPr id="9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357562"/>
            <a:ext cx="803269" cy="714380"/>
          </a:xfrm>
          <a:prstGeom prst="rect">
            <a:avLst/>
          </a:prstGeom>
          <a:noFill/>
        </p:spPr>
      </p:pic>
      <p:pic>
        <p:nvPicPr>
          <p:cNvPr id="10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803269" cy="714380"/>
          </a:xfrm>
          <a:prstGeom prst="rect">
            <a:avLst/>
          </a:prstGeom>
          <a:noFill/>
        </p:spPr>
      </p:pic>
      <p:pic>
        <p:nvPicPr>
          <p:cNvPr id="11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143380"/>
            <a:ext cx="803269" cy="714380"/>
          </a:xfrm>
          <a:prstGeom prst="rect">
            <a:avLst/>
          </a:prstGeom>
          <a:noFill/>
        </p:spPr>
      </p:pic>
      <p:pic>
        <p:nvPicPr>
          <p:cNvPr id="12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803269" cy="714380"/>
          </a:xfrm>
          <a:prstGeom prst="rect">
            <a:avLst/>
          </a:prstGeom>
          <a:noFill/>
        </p:spPr>
      </p:pic>
      <p:pic>
        <p:nvPicPr>
          <p:cNvPr id="13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714884"/>
            <a:ext cx="803269" cy="714380"/>
          </a:xfrm>
          <a:prstGeom prst="rect">
            <a:avLst/>
          </a:prstGeom>
          <a:noFill/>
        </p:spPr>
      </p:pic>
      <p:pic>
        <p:nvPicPr>
          <p:cNvPr id="14" name="Picture 4" descr="C:\Documents and Settings\User\Local Settings\Temporary Internet Files\Content.IE5\TIGAI86K\MC90043243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357694"/>
            <a:ext cx="760407" cy="912806"/>
          </a:xfrm>
          <a:prstGeom prst="rect">
            <a:avLst/>
          </a:prstGeom>
          <a:noFill/>
        </p:spPr>
      </p:pic>
      <p:pic>
        <p:nvPicPr>
          <p:cNvPr id="15" name="Picture 4" descr="C:\Documents and Settings\User\Local Settings\Temporary Internet Files\Content.IE5\TIGAI86K\MC90043243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3714752"/>
            <a:ext cx="760407" cy="912806"/>
          </a:xfrm>
          <a:prstGeom prst="rect">
            <a:avLst/>
          </a:prstGeom>
          <a:noFill/>
        </p:spPr>
      </p:pic>
      <p:pic>
        <p:nvPicPr>
          <p:cNvPr id="16" name="Picture 4" descr="C:\Documents and Settings\User\Local Settings\Temporary Internet Files\Content.IE5\TIGAI86K\MC90043243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214686"/>
            <a:ext cx="760407" cy="912806"/>
          </a:xfrm>
          <a:prstGeom prst="rect">
            <a:avLst/>
          </a:prstGeom>
          <a:noFill/>
        </p:spPr>
      </p:pic>
      <p:pic>
        <p:nvPicPr>
          <p:cNvPr id="17" name="Picture 4" descr="C:\Documents and Settings\User\Local Settings\Temporary Internet Files\Content.IE5\TIGAI86K\MC90043243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1714488"/>
            <a:ext cx="760407" cy="912806"/>
          </a:xfrm>
          <a:prstGeom prst="rect">
            <a:avLst/>
          </a:prstGeom>
          <a:noFill/>
        </p:spPr>
      </p:pic>
      <p:pic>
        <p:nvPicPr>
          <p:cNvPr id="18" name="Picture 4" descr="C:\Documents and Settings\User\Local Settings\Temporary Internet Files\Content.IE5\TIGAI86K\MC90043243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2786058"/>
            <a:ext cx="760407" cy="912806"/>
          </a:xfrm>
          <a:prstGeom prst="rect">
            <a:avLst/>
          </a:prstGeom>
          <a:noFill/>
        </p:spPr>
      </p:pic>
      <p:pic>
        <p:nvPicPr>
          <p:cNvPr id="19" name="Picture 4" descr="C:\Documents and Settings\User\Local Settings\Temporary Internet Files\Content.IE5\TIGAI86K\MC90043243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285992"/>
            <a:ext cx="760407" cy="912806"/>
          </a:xfrm>
          <a:prstGeom prst="rect">
            <a:avLst/>
          </a:prstGeom>
          <a:noFill/>
        </p:spPr>
      </p:pic>
      <p:pic>
        <p:nvPicPr>
          <p:cNvPr id="20" name="Picture 2" descr="C:\Documents and Settings\User\Local Settings\Temporary Internet Files\Content.IE5\TIGAI86K\MC90007881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928802"/>
            <a:ext cx="3429024" cy="3500462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Copy the words and match them with the translation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Goths</a:t>
            </a:r>
            <a:endParaRPr lang="ru-RU" dirty="0" smtClean="0"/>
          </a:p>
          <a:p>
            <a:r>
              <a:rPr lang="en-US" dirty="0" smtClean="0"/>
              <a:t>Punks</a:t>
            </a:r>
            <a:endParaRPr lang="ru-RU" dirty="0" smtClean="0"/>
          </a:p>
          <a:p>
            <a:r>
              <a:rPr lang="en-US" dirty="0" smtClean="0"/>
              <a:t>Hippies</a:t>
            </a:r>
            <a:endParaRPr lang="ru-RU" dirty="0" smtClean="0"/>
          </a:p>
          <a:p>
            <a:r>
              <a:rPr lang="en-US" dirty="0" smtClean="0"/>
              <a:t>Skinheads</a:t>
            </a:r>
            <a:endParaRPr lang="ru-RU" dirty="0" smtClean="0"/>
          </a:p>
          <a:p>
            <a:r>
              <a:rPr lang="en-US" dirty="0" smtClean="0"/>
              <a:t>“Heavy metal”</a:t>
            </a:r>
            <a:endParaRPr lang="ru-RU" dirty="0" smtClean="0"/>
          </a:p>
          <a:p>
            <a:r>
              <a:rPr lang="en-US" dirty="0" smtClean="0"/>
              <a:t>sub</a:t>
            </a:r>
            <a:r>
              <a:rPr lang="ru-RU" dirty="0" smtClean="0"/>
              <a:t>с</a:t>
            </a:r>
            <a:r>
              <a:rPr lang="en-US" dirty="0" err="1" smtClean="0"/>
              <a:t>ulture</a:t>
            </a:r>
            <a:endParaRPr lang="ru-RU" dirty="0" smtClean="0"/>
          </a:p>
          <a:p>
            <a:r>
              <a:rPr lang="en-US" dirty="0" smtClean="0"/>
              <a:t>recent</a:t>
            </a:r>
            <a:endParaRPr lang="ru-RU" dirty="0" smtClean="0"/>
          </a:p>
          <a:p>
            <a:r>
              <a:rPr lang="en-US" dirty="0" smtClean="0"/>
              <a:t>fashion</a:t>
            </a:r>
            <a:endParaRPr lang="ru-RU" dirty="0" smtClean="0"/>
          </a:p>
          <a:p>
            <a:r>
              <a:rPr lang="en-US" dirty="0" smtClean="0"/>
              <a:t>to accept</a:t>
            </a:r>
            <a:endParaRPr lang="ru-RU" dirty="0" smtClean="0"/>
          </a:p>
          <a:p>
            <a:r>
              <a:rPr lang="en-US" dirty="0" smtClean="0"/>
              <a:t>views</a:t>
            </a:r>
            <a:endParaRPr lang="ru-RU" dirty="0" smtClean="0"/>
          </a:p>
          <a:p>
            <a:r>
              <a:rPr lang="en-US" dirty="0" smtClean="0"/>
              <a:t>clothes</a:t>
            </a:r>
            <a:endParaRPr lang="ru-RU" dirty="0" smtClean="0"/>
          </a:p>
          <a:p>
            <a:r>
              <a:rPr lang="en-US" dirty="0" smtClean="0"/>
              <a:t>to express</a:t>
            </a:r>
          </a:p>
          <a:p>
            <a:r>
              <a:rPr lang="en-US" dirty="0" smtClean="0"/>
              <a:t>urban</a:t>
            </a:r>
          </a:p>
          <a:p>
            <a:r>
              <a:rPr lang="en-US" dirty="0" smtClean="0"/>
              <a:t>youth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субкультура</a:t>
            </a:r>
          </a:p>
          <a:p>
            <a:r>
              <a:rPr lang="ru-RU" dirty="0" smtClean="0"/>
              <a:t>готы</a:t>
            </a:r>
          </a:p>
          <a:p>
            <a:r>
              <a:rPr lang="ru-RU" dirty="0" smtClean="0"/>
              <a:t>скинхеды</a:t>
            </a:r>
          </a:p>
          <a:p>
            <a:r>
              <a:rPr lang="ru-RU" dirty="0" smtClean="0"/>
              <a:t>панки</a:t>
            </a:r>
          </a:p>
          <a:p>
            <a:r>
              <a:rPr lang="ru-RU" dirty="0" smtClean="0"/>
              <a:t>хиппи</a:t>
            </a:r>
          </a:p>
          <a:p>
            <a:r>
              <a:rPr lang="ru-RU" dirty="0" smtClean="0"/>
              <a:t>мода</a:t>
            </a:r>
          </a:p>
          <a:p>
            <a:r>
              <a:rPr lang="ru-RU" dirty="0" smtClean="0"/>
              <a:t>современный, последний </a:t>
            </a:r>
          </a:p>
          <a:p>
            <a:r>
              <a:rPr lang="ru-RU" dirty="0" smtClean="0"/>
              <a:t>металлисты</a:t>
            </a:r>
          </a:p>
          <a:p>
            <a:r>
              <a:rPr lang="ru-RU" dirty="0" smtClean="0"/>
              <a:t>молодежь</a:t>
            </a:r>
          </a:p>
          <a:p>
            <a:r>
              <a:rPr lang="ru-RU" dirty="0" smtClean="0"/>
              <a:t>городской</a:t>
            </a:r>
          </a:p>
          <a:p>
            <a:r>
              <a:rPr lang="ru-RU" dirty="0" smtClean="0"/>
              <a:t>одежда</a:t>
            </a:r>
          </a:p>
          <a:p>
            <a:r>
              <a:rPr lang="ru-RU" dirty="0" smtClean="0"/>
              <a:t>принимать</a:t>
            </a:r>
          </a:p>
          <a:p>
            <a:r>
              <a:rPr lang="ru-RU" dirty="0" smtClean="0"/>
              <a:t>выражать </a:t>
            </a:r>
          </a:p>
          <a:p>
            <a:r>
              <a:rPr lang="ru-RU" dirty="0" smtClean="0"/>
              <a:t>взгляды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Documents and Settings\User\Local Settings\Temporary Internet Files\Content.IE5\TIGAI86K\MP9003997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929066"/>
            <a:ext cx="2071702" cy="2714644"/>
          </a:xfrm>
          <a:prstGeom prst="rect">
            <a:avLst/>
          </a:prstGeom>
          <a:noFill/>
        </p:spPr>
      </p:pic>
      <p:pic>
        <p:nvPicPr>
          <p:cNvPr id="5123" name="Picture 3" descr="C:\Documents and Settings\User\Local Settings\Temporary Internet Files\Content.IE5\N0VZACTA\MP9004036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000108"/>
            <a:ext cx="1643075" cy="228601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Check yourself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Goths</a:t>
            </a:r>
            <a:endParaRPr lang="ru-RU" dirty="0" smtClean="0"/>
          </a:p>
          <a:p>
            <a:r>
              <a:rPr lang="en-US" dirty="0" smtClean="0"/>
              <a:t>Punks</a:t>
            </a:r>
            <a:endParaRPr lang="ru-RU" dirty="0" smtClean="0"/>
          </a:p>
          <a:p>
            <a:r>
              <a:rPr lang="en-US" dirty="0" smtClean="0"/>
              <a:t>Hippies</a:t>
            </a:r>
            <a:endParaRPr lang="ru-RU" dirty="0" smtClean="0"/>
          </a:p>
          <a:p>
            <a:r>
              <a:rPr lang="en-US" dirty="0" smtClean="0"/>
              <a:t>Skinheads</a:t>
            </a:r>
            <a:endParaRPr lang="ru-RU" dirty="0" smtClean="0"/>
          </a:p>
          <a:p>
            <a:r>
              <a:rPr lang="en-US" dirty="0" smtClean="0"/>
              <a:t>“Heavy metal”</a:t>
            </a:r>
            <a:endParaRPr lang="ru-RU" dirty="0" smtClean="0"/>
          </a:p>
          <a:p>
            <a:r>
              <a:rPr lang="en-US" dirty="0" smtClean="0"/>
              <a:t>sub</a:t>
            </a:r>
            <a:r>
              <a:rPr lang="ru-RU" dirty="0" smtClean="0"/>
              <a:t>с</a:t>
            </a:r>
            <a:r>
              <a:rPr lang="en-US" dirty="0" err="1" smtClean="0"/>
              <a:t>ulture</a:t>
            </a:r>
            <a:endParaRPr lang="ru-RU" dirty="0" smtClean="0"/>
          </a:p>
          <a:p>
            <a:r>
              <a:rPr lang="en-US" dirty="0" smtClean="0"/>
              <a:t>recent</a:t>
            </a:r>
            <a:endParaRPr lang="ru-RU" dirty="0" smtClean="0"/>
          </a:p>
          <a:p>
            <a:r>
              <a:rPr lang="en-US" dirty="0" smtClean="0"/>
              <a:t>fashion</a:t>
            </a:r>
            <a:endParaRPr lang="ru-RU" dirty="0" smtClean="0"/>
          </a:p>
          <a:p>
            <a:r>
              <a:rPr lang="en-US" dirty="0" smtClean="0"/>
              <a:t>to accept</a:t>
            </a:r>
            <a:endParaRPr lang="ru-RU" dirty="0" smtClean="0"/>
          </a:p>
          <a:p>
            <a:r>
              <a:rPr lang="en-US" dirty="0" smtClean="0"/>
              <a:t>views</a:t>
            </a:r>
            <a:endParaRPr lang="ru-RU" dirty="0" smtClean="0"/>
          </a:p>
          <a:p>
            <a:r>
              <a:rPr lang="en-US" dirty="0" smtClean="0"/>
              <a:t>clothes</a:t>
            </a:r>
            <a:endParaRPr lang="ru-RU" dirty="0" smtClean="0"/>
          </a:p>
          <a:p>
            <a:r>
              <a:rPr lang="en-US" dirty="0" smtClean="0"/>
              <a:t>to express</a:t>
            </a:r>
          </a:p>
          <a:p>
            <a:r>
              <a:rPr lang="en-US" dirty="0" smtClean="0"/>
              <a:t>urban</a:t>
            </a:r>
          </a:p>
          <a:p>
            <a:r>
              <a:rPr lang="en-US" dirty="0" smtClean="0"/>
              <a:t>youth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готы</a:t>
            </a:r>
          </a:p>
          <a:p>
            <a:r>
              <a:rPr lang="ru-RU" dirty="0" smtClean="0"/>
              <a:t>панки</a:t>
            </a:r>
          </a:p>
          <a:p>
            <a:r>
              <a:rPr lang="ru-RU" dirty="0" smtClean="0"/>
              <a:t>хиппи</a:t>
            </a:r>
          </a:p>
          <a:p>
            <a:r>
              <a:rPr lang="ru-RU" dirty="0" smtClean="0"/>
              <a:t>скинхеды</a:t>
            </a:r>
          </a:p>
          <a:p>
            <a:r>
              <a:rPr lang="ru-RU" dirty="0" smtClean="0"/>
              <a:t>металлисты</a:t>
            </a:r>
          </a:p>
          <a:p>
            <a:r>
              <a:rPr lang="ru-RU" dirty="0" smtClean="0"/>
              <a:t>субкультура</a:t>
            </a:r>
          </a:p>
          <a:p>
            <a:r>
              <a:rPr lang="ru-RU" dirty="0" smtClean="0"/>
              <a:t>последний, современный</a:t>
            </a:r>
          </a:p>
          <a:p>
            <a:r>
              <a:rPr lang="ru-RU" dirty="0" smtClean="0"/>
              <a:t>мода</a:t>
            </a:r>
          </a:p>
          <a:p>
            <a:r>
              <a:rPr lang="ru-RU" dirty="0" smtClean="0"/>
              <a:t>принимать</a:t>
            </a:r>
          </a:p>
          <a:p>
            <a:r>
              <a:rPr lang="ru-RU" dirty="0" smtClean="0"/>
              <a:t>взгляды</a:t>
            </a:r>
          </a:p>
          <a:p>
            <a:r>
              <a:rPr lang="ru-RU" dirty="0" smtClean="0"/>
              <a:t>одежда</a:t>
            </a:r>
          </a:p>
          <a:p>
            <a:r>
              <a:rPr lang="ru-RU" dirty="0" smtClean="0"/>
              <a:t>выражать</a:t>
            </a:r>
          </a:p>
          <a:p>
            <a:r>
              <a:rPr lang="ru-RU" dirty="0" smtClean="0"/>
              <a:t>городской</a:t>
            </a:r>
          </a:p>
          <a:p>
            <a:r>
              <a:rPr lang="ru-RU" dirty="0" smtClean="0"/>
              <a:t>молодежь</a:t>
            </a:r>
            <a:endParaRPr lang="ru-RU" dirty="0"/>
          </a:p>
        </p:txBody>
      </p:sp>
      <p:pic>
        <p:nvPicPr>
          <p:cNvPr id="4098" name="Picture 2" descr="C:\Documents and Settings\User\Local Settings\Temporary Internet Files\Content.IE5\J931BNUQ\MC90034347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7225" y="4449763"/>
            <a:ext cx="1147763" cy="1806575"/>
          </a:xfrm>
          <a:prstGeom prst="rect">
            <a:avLst/>
          </a:prstGeom>
          <a:noFill/>
        </p:spPr>
      </p:pic>
      <p:pic>
        <p:nvPicPr>
          <p:cNvPr id="4099" name="Picture 3" descr="C:\Documents and Settings\User\Local Settings\Temporary Internet Files\Content.IE5\Z7RCAPU9\MP90039976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1785950" cy="114300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 the texts find a title to each text among the names of groups in: Goths,  Punks, Hippies, “Heavy metal”, Skinheads.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1. They are opposed to the values, norms and materialism in the society.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They express this in loud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and violent music, lyrics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which frequently contain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oppositional themes (anti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-romantic love songs, anti-parents, anti-police, etc.), strange clothing and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hair of unusual </a:t>
            </a:r>
            <a:r>
              <a:rPr lang="en-US" dirty="0" err="1" smtClean="0">
                <a:solidFill>
                  <a:srgbClr val="7030A0"/>
                </a:solidFill>
              </a:rPr>
              <a:t>colours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2.  As punk faded, they became a culture in their 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own right. With startling white make-up, black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or  purple hair, black lipstick and fingernails, 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these people certainly stand out in the crowd.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They see the world as a dark place and like it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that  way.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Check yourself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1.  Punks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2.  Goths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4" descr="C:\Documents and Settings\User\Local Settings\Temporary Internet Files\Content.IE5\TIGAI86K\MC90043243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00240"/>
            <a:ext cx="760407" cy="912806"/>
          </a:xfrm>
          <a:prstGeom prst="rect">
            <a:avLst/>
          </a:prstGeom>
          <a:noFill/>
        </p:spPr>
      </p:pic>
      <p:pic>
        <p:nvPicPr>
          <p:cNvPr id="7" name="Picture 2" descr="C:\Documents and Settings\User\Local Settings\Temporary Internet Files\Content.IE5\TIGAI86K\MC90007881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857628"/>
            <a:ext cx="2500330" cy="1219194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Share your opinions on the following questions.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Would you be interested in joining any of these groups? Why / why not?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What is easier: to join a group or to leave it? Why?</a:t>
            </a:r>
          </a:p>
          <a:p>
            <a:pPr marL="514350" indent="-514350">
              <a:buNone/>
            </a:pPr>
            <a:r>
              <a:rPr lang="en-US" dirty="0" smtClean="0"/>
              <a:t>3.  Do you become  different  or stay the same when you join a group?</a:t>
            </a:r>
            <a:endParaRPr lang="ru-RU" dirty="0"/>
          </a:p>
        </p:txBody>
      </p:sp>
      <p:pic>
        <p:nvPicPr>
          <p:cNvPr id="3074" name="Picture 2" descr="C:\Documents and Settings\User\Local Settings\Temporary Internet Files\Content.IE5\J931BNUQ\MC90019871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354717"/>
            <a:ext cx="2204519" cy="2503283"/>
          </a:xfrm>
          <a:prstGeom prst="rect">
            <a:avLst/>
          </a:prstGeom>
          <a:noFill/>
        </p:spPr>
      </p:pic>
      <p:pic>
        <p:nvPicPr>
          <p:cNvPr id="3075" name="Picture 3" descr="C:\Documents and Settings\User\Local Settings\Temporary Internet Files\Content.IE5\N0VZACTA\MC90029010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5072074"/>
            <a:ext cx="2071701" cy="1598601"/>
          </a:xfrm>
          <a:prstGeom prst="rect">
            <a:avLst/>
          </a:prstGeom>
          <a:noFill/>
        </p:spPr>
      </p:pic>
      <p:pic>
        <p:nvPicPr>
          <p:cNvPr id="3076" name="Picture 4" descr="C:\Documents and Settings\User\Local Settings\Temporary Internet Files\Content.IE5\Z7RCAPU9\MC90030008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5513" y="5081588"/>
            <a:ext cx="1800225" cy="1195387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FF"/>
                </a:solidFill>
                <a:latin typeface="Tahoma" pitchFamily="34" charset="0"/>
              </a:rPr>
              <a:t>Why this presentation is useful for you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You’ll  learn some new English words and word combinations on the theme “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Youth subcultures</a:t>
            </a:r>
            <a:r>
              <a:rPr lang="en-US" dirty="0" smtClean="0"/>
              <a:t>“ for their further use in speaking, reading,  and writing.</a:t>
            </a:r>
          </a:p>
          <a:p>
            <a:r>
              <a:rPr lang="en-US" dirty="0" smtClean="0"/>
              <a:t>You’ll</a:t>
            </a:r>
            <a:r>
              <a:rPr lang="ru-RU" dirty="0" smtClean="0"/>
              <a:t> </a:t>
            </a:r>
            <a:r>
              <a:rPr lang="en-US" dirty="0" smtClean="0"/>
              <a:t>read the text and you will be able to use the new material  in your practice.</a:t>
            </a:r>
          </a:p>
          <a:p>
            <a:endParaRPr lang="ru-RU" dirty="0"/>
          </a:p>
        </p:txBody>
      </p:sp>
      <p:pic>
        <p:nvPicPr>
          <p:cNvPr id="2051" name="Picture 3" descr="C:\Documents and Settings\User\Local Settings\Temporary Internet Files\Content.IE5\Z7RCAPU9\MP9003997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643446"/>
            <a:ext cx="4429157" cy="197801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Words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youth</a:t>
            </a:r>
            <a:r>
              <a:rPr lang="ru-RU" dirty="0" smtClean="0"/>
              <a:t> – молодежь, молодежный</a:t>
            </a:r>
          </a:p>
          <a:p>
            <a:r>
              <a:rPr lang="en-US" dirty="0" smtClean="0"/>
              <a:t>sub</a:t>
            </a:r>
            <a:r>
              <a:rPr lang="ru-RU" dirty="0" smtClean="0"/>
              <a:t>с</a:t>
            </a:r>
            <a:r>
              <a:rPr lang="en-US" dirty="0" err="1" smtClean="0"/>
              <a:t>ulture</a:t>
            </a:r>
            <a:r>
              <a:rPr lang="en-US" dirty="0" smtClean="0"/>
              <a:t> - </a:t>
            </a:r>
            <a:r>
              <a:rPr lang="ru-RU" dirty="0" smtClean="0"/>
              <a:t>субкультур</a:t>
            </a:r>
            <a:r>
              <a:rPr lang="en-US" dirty="0" smtClean="0"/>
              <a:t>a     </a:t>
            </a:r>
            <a:endParaRPr lang="ru-RU" dirty="0" smtClean="0"/>
          </a:p>
          <a:p>
            <a:r>
              <a:rPr lang="en-US" dirty="0" smtClean="0"/>
              <a:t>recent – </a:t>
            </a:r>
            <a:r>
              <a:rPr lang="ru-RU" dirty="0" smtClean="0"/>
              <a:t>современный, последний</a:t>
            </a:r>
          </a:p>
          <a:p>
            <a:r>
              <a:rPr lang="en-US" dirty="0" smtClean="0"/>
              <a:t>fashion – </a:t>
            </a:r>
            <a:r>
              <a:rPr lang="ru-RU" dirty="0" smtClean="0"/>
              <a:t>мода</a:t>
            </a:r>
          </a:p>
          <a:p>
            <a:r>
              <a:rPr lang="en-US" dirty="0" smtClean="0"/>
              <a:t>mainstream -  </a:t>
            </a:r>
            <a:r>
              <a:rPr lang="ru-RU" dirty="0" smtClean="0"/>
              <a:t>общепринятый</a:t>
            </a:r>
          </a:p>
          <a:p>
            <a:r>
              <a:rPr lang="en-US" dirty="0" smtClean="0"/>
              <a:t>to accept -  </a:t>
            </a:r>
            <a:r>
              <a:rPr lang="ru-RU" dirty="0" smtClean="0"/>
              <a:t>принимать</a:t>
            </a:r>
          </a:p>
          <a:p>
            <a:r>
              <a:rPr lang="en-US" dirty="0" smtClean="0"/>
              <a:t>views – </a:t>
            </a:r>
            <a:r>
              <a:rPr lang="ru-RU" dirty="0" smtClean="0"/>
              <a:t>взгляды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clothes – </a:t>
            </a:r>
            <a:r>
              <a:rPr lang="ru-RU" dirty="0" smtClean="0"/>
              <a:t>одежда</a:t>
            </a:r>
          </a:p>
          <a:p>
            <a:r>
              <a:rPr lang="en-US" dirty="0" smtClean="0"/>
              <a:t>to express – </a:t>
            </a:r>
            <a:r>
              <a:rPr lang="ru-RU" dirty="0" err="1" smtClean="0"/>
              <a:t>выраж</a:t>
            </a:r>
            <a:r>
              <a:rPr lang="en-US" dirty="0" smtClean="0"/>
              <a:t>a</a:t>
            </a:r>
            <a:r>
              <a:rPr lang="ru-RU" dirty="0" err="1" smtClean="0"/>
              <a:t>ть</a:t>
            </a:r>
            <a:endParaRPr lang="ru-RU" dirty="0" smtClean="0"/>
          </a:p>
          <a:p>
            <a:r>
              <a:rPr lang="en-US" dirty="0" smtClean="0"/>
              <a:t>impolite -  </a:t>
            </a:r>
            <a:r>
              <a:rPr lang="ru-RU" dirty="0" smtClean="0"/>
              <a:t>невежливый</a:t>
            </a:r>
          </a:p>
          <a:p>
            <a:r>
              <a:rPr lang="en-US" dirty="0" smtClean="0"/>
              <a:t>to realize – </a:t>
            </a:r>
            <a:r>
              <a:rPr lang="ru-RU" dirty="0" smtClean="0"/>
              <a:t>осознать</a:t>
            </a:r>
            <a:r>
              <a:rPr lang="en-US" dirty="0" smtClean="0"/>
              <a:t> </a:t>
            </a:r>
          </a:p>
          <a:p>
            <a:r>
              <a:rPr lang="en-US" dirty="0" smtClean="0"/>
              <a:t>urban - </a:t>
            </a:r>
            <a:r>
              <a:rPr lang="ru-RU" dirty="0" smtClean="0"/>
              <a:t>городской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b="1" dirty="0" smtClean="0"/>
              <a:t>                                 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Goths – </a:t>
            </a:r>
            <a:r>
              <a:rPr lang="ru-RU" dirty="0" smtClean="0"/>
              <a:t>готы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Punks </a:t>
            </a:r>
            <a:r>
              <a:rPr lang="ru-RU" dirty="0" smtClean="0"/>
              <a:t>-  панки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Hippies - </a:t>
            </a:r>
            <a:r>
              <a:rPr lang="ru-RU" dirty="0" smtClean="0"/>
              <a:t> хиппи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Skinheads – </a:t>
            </a:r>
            <a:r>
              <a:rPr lang="ru-RU" dirty="0" smtClean="0"/>
              <a:t>скинхеды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“Heavy metal” - </a:t>
            </a:r>
            <a:r>
              <a:rPr lang="ru-RU" dirty="0" smtClean="0"/>
              <a:t>металлисты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User\Local Settings\Temporary Internet Files\Content.IE5\TIGAI86K\MC9000788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643050"/>
            <a:ext cx="571504" cy="679438"/>
          </a:xfrm>
          <a:prstGeom prst="rect">
            <a:avLst/>
          </a:prstGeom>
          <a:noFill/>
        </p:spPr>
      </p:pic>
      <p:pic>
        <p:nvPicPr>
          <p:cNvPr id="6" name="Picture 4" descr="C:\Documents and Settings\User\Local Settings\Temporary Internet Files\Content.IE5\TIGAI86K\MC90043243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428868"/>
            <a:ext cx="760407" cy="912806"/>
          </a:xfrm>
          <a:prstGeom prst="rect">
            <a:avLst/>
          </a:prstGeom>
          <a:noFill/>
        </p:spPr>
      </p:pic>
      <p:pic>
        <p:nvPicPr>
          <p:cNvPr id="7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429000"/>
            <a:ext cx="803269" cy="71438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Do you know anything about urban sub</a:t>
            </a:r>
            <a:r>
              <a:rPr lang="ru-RU" dirty="0" smtClean="0">
                <a:solidFill>
                  <a:srgbClr val="002060"/>
                </a:solidFill>
              </a:rPr>
              <a:t>с</a:t>
            </a:r>
            <a:r>
              <a:rPr lang="en-US" dirty="0" err="1" smtClean="0">
                <a:solidFill>
                  <a:srgbClr val="002060"/>
                </a:solidFill>
              </a:rPr>
              <a:t>ultures</a:t>
            </a:r>
            <a:r>
              <a:rPr lang="en-US" dirty="0" smtClean="0">
                <a:solidFill>
                  <a:srgbClr val="002060"/>
                </a:solidFill>
              </a:rPr>
              <a:t> of the youth?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3" descr="C:\Documents and Settings\User\Local Settings\Temporary Internet Files\Content.IE5\Z7RCAPU9\MP9004222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429000"/>
            <a:ext cx="2428892" cy="278608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It is generally held that sub</a:t>
            </a:r>
            <a:r>
              <a:rPr lang="ru-RU" dirty="0" smtClean="0"/>
              <a:t>с</a:t>
            </a:r>
            <a:r>
              <a:rPr lang="en-US" dirty="0" err="1" smtClean="0"/>
              <a:t>ulture</a:t>
            </a:r>
            <a:r>
              <a:rPr lang="en-US" dirty="0" smtClean="0"/>
              <a:t> is the </a:t>
            </a:r>
            <a:r>
              <a:rPr lang="ru-RU" dirty="0" smtClean="0"/>
              <a:t>с</a:t>
            </a:r>
            <a:r>
              <a:rPr lang="en-US" dirty="0" err="1" smtClean="0"/>
              <a:t>ulture</a:t>
            </a:r>
            <a:r>
              <a:rPr lang="en-US" dirty="0" smtClean="0"/>
              <a:t> of those who are dissatisfied with their place in society. On the whole Teds, </a:t>
            </a:r>
            <a:r>
              <a:rPr lang="en-US" dirty="0" err="1" smtClean="0"/>
              <a:t>Mods</a:t>
            </a:r>
            <a:r>
              <a:rPr lang="en-US" dirty="0" smtClean="0"/>
              <a:t>, Ro-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ckers</a:t>
            </a:r>
            <a:r>
              <a:rPr lang="en-US" dirty="0" smtClean="0"/>
              <a:t>, Bikers, Skinheads and </a:t>
            </a:r>
          </a:p>
          <a:p>
            <a:pPr>
              <a:buNone/>
            </a:pPr>
            <a:r>
              <a:rPr lang="en-US" dirty="0" smtClean="0"/>
              <a:t>    Punks are the sub</a:t>
            </a:r>
            <a:r>
              <a:rPr lang="ru-RU" dirty="0" smtClean="0"/>
              <a:t>с</a:t>
            </a:r>
            <a:r>
              <a:rPr lang="en-US" dirty="0" err="1" smtClean="0"/>
              <a:t>ultures</a:t>
            </a:r>
            <a:r>
              <a:rPr lang="en-US" dirty="0" smtClean="0"/>
              <a:t> of </a:t>
            </a:r>
          </a:p>
          <a:p>
            <a:pPr>
              <a:buNone/>
            </a:pPr>
            <a:r>
              <a:rPr lang="en-US" dirty="0" smtClean="0"/>
              <a:t>    the politically or economically </a:t>
            </a:r>
          </a:p>
          <a:p>
            <a:pPr>
              <a:buNone/>
            </a:pPr>
            <a:r>
              <a:rPr lang="en-US" dirty="0" smtClean="0"/>
              <a:t>    weak segments of the society.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What do recent sub</a:t>
            </a:r>
            <a:r>
              <a:rPr lang="ru-RU" dirty="0" smtClean="0">
                <a:solidFill>
                  <a:srgbClr val="002060"/>
                </a:solidFill>
              </a:rPr>
              <a:t>с</a:t>
            </a:r>
            <a:r>
              <a:rPr lang="en-US" dirty="0" err="1" smtClean="0">
                <a:solidFill>
                  <a:srgbClr val="002060"/>
                </a:solidFill>
              </a:rPr>
              <a:t>ultures</a:t>
            </a:r>
            <a:r>
              <a:rPr lang="en-US" dirty="0" smtClean="0">
                <a:solidFill>
                  <a:srgbClr val="002060"/>
                </a:solidFill>
              </a:rPr>
              <a:t> protest against?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As it known, recent sub</a:t>
            </a:r>
            <a:r>
              <a:rPr lang="ru-RU" dirty="0" smtClean="0"/>
              <a:t>с</a:t>
            </a:r>
            <a:r>
              <a:rPr lang="en-US" dirty="0" err="1" smtClean="0"/>
              <a:t>ultures</a:t>
            </a:r>
            <a:r>
              <a:rPr lang="en-US" dirty="0" smtClean="0"/>
              <a:t> reflect a refusal </a:t>
            </a:r>
          </a:p>
          <a:p>
            <a:pPr>
              <a:buNone/>
            </a:pPr>
            <a:r>
              <a:rPr lang="en-US" dirty="0" smtClean="0"/>
              <a:t>to conform in post-1945 society. For example, </a:t>
            </a:r>
          </a:p>
          <a:p>
            <a:pPr>
              <a:buNone/>
            </a:pPr>
            <a:r>
              <a:rPr lang="en-US" dirty="0" smtClean="0"/>
              <a:t>the sub</a:t>
            </a:r>
            <a:r>
              <a:rPr lang="ru-RU" dirty="0" smtClean="0"/>
              <a:t>с</a:t>
            </a:r>
            <a:r>
              <a:rPr lang="en-US" dirty="0" err="1" smtClean="0"/>
              <a:t>ulture</a:t>
            </a:r>
            <a:r>
              <a:rPr lang="en-US" dirty="0" smtClean="0"/>
              <a:t> of </a:t>
            </a:r>
            <a:r>
              <a:rPr lang="en-US" dirty="0" err="1" smtClean="0"/>
              <a:t>Rastafairians</a:t>
            </a:r>
            <a:r>
              <a:rPr lang="en-US" dirty="0" smtClean="0"/>
              <a:t> was based on </a:t>
            </a:r>
          </a:p>
          <a:p>
            <a:pPr>
              <a:buNone/>
            </a:pPr>
            <a:r>
              <a:rPr lang="en-US" dirty="0" smtClean="0"/>
              <a:t>nostalgia for a lost world. They idealized Africa.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User\Local Settings\Temporary Internet Files\Content.IE5\N0VZACTA\MC90035994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429132"/>
            <a:ext cx="1758391" cy="1794053"/>
          </a:xfrm>
          <a:prstGeom prst="rect">
            <a:avLst/>
          </a:prstGeom>
          <a:noFill/>
        </p:spPr>
      </p:pic>
      <p:pic>
        <p:nvPicPr>
          <p:cNvPr id="1027" name="Picture 3" descr="C:\Documents and Settings\User\Local Settings\Temporary Internet Files\Content.IE5\Z7RCAPU9\MP90036274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143380"/>
            <a:ext cx="3657600" cy="243205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Who were 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Rastafairians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/>
              <a:t>Rastafairians</a:t>
            </a:r>
            <a:r>
              <a:rPr lang="en-US" dirty="0" smtClean="0"/>
              <a:t> were Afro-Caribbean  immigrants </a:t>
            </a:r>
          </a:p>
          <a:p>
            <a:pPr>
              <a:buNone/>
            </a:pPr>
            <a:r>
              <a:rPr lang="en-US" dirty="0" smtClean="0"/>
              <a:t>in Britain. They dreamed of golden age in Africa</a:t>
            </a:r>
          </a:p>
          <a:p>
            <a:pPr>
              <a:buNone/>
            </a:pPr>
            <a:r>
              <a:rPr lang="en-US" dirty="0" smtClean="0"/>
              <a:t>before  the slave traders came. They viewed</a:t>
            </a:r>
          </a:p>
          <a:p>
            <a:pPr>
              <a:buNone/>
            </a:pPr>
            <a:r>
              <a:rPr lang="en-US" dirty="0" smtClean="0"/>
              <a:t>Britain as part of the Biblical “Babylon”, the land</a:t>
            </a:r>
          </a:p>
          <a:p>
            <a:pPr>
              <a:buNone/>
            </a:pPr>
            <a:r>
              <a:rPr lang="en-US" dirty="0" smtClean="0"/>
              <a:t>of slavery, and Africa especially Ethiopia as the </a:t>
            </a:r>
          </a:p>
          <a:p>
            <a:pPr>
              <a:buNone/>
            </a:pPr>
            <a:r>
              <a:rPr lang="en-US" dirty="0" smtClean="0"/>
              <a:t>“Promised Land”. These </a:t>
            </a:r>
            <a:r>
              <a:rPr lang="en-US" dirty="0" err="1" smtClean="0"/>
              <a:t>Rastafairians</a:t>
            </a:r>
            <a:r>
              <a:rPr lang="en-US" dirty="0" smtClean="0"/>
              <a:t> began to</a:t>
            </a:r>
          </a:p>
          <a:p>
            <a:pPr>
              <a:buNone/>
            </a:pPr>
            <a:r>
              <a:rPr lang="en-US" dirty="0" smtClean="0"/>
              <a:t>wear distinctive clothes, camouflage jackets, </a:t>
            </a:r>
          </a:p>
          <a:p>
            <a:pPr>
              <a:buNone/>
            </a:pPr>
            <a:r>
              <a:rPr lang="en-US" dirty="0" smtClean="0"/>
              <a:t>large hats in the red, gold and green </a:t>
            </a:r>
            <a:r>
              <a:rPr lang="en-US" dirty="0" err="1" smtClean="0"/>
              <a:t>colours</a:t>
            </a:r>
            <a:r>
              <a:rPr lang="en-US" dirty="0" smtClean="0"/>
              <a:t> of </a:t>
            </a:r>
          </a:p>
          <a:p>
            <a:pPr>
              <a:buNone/>
            </a:pPr>
            <a:r>
              <a:rPr lang="en-US" dirty="0" smtClean="0"/>
              <a:t>Ethiopia and put their long, uncut hair in “dread-</a:t>
            </a:r>
          </a:p>
          <a:p>
            <a:pPr>
              <a:buNone/>
            </a:pPr>
            <a:r>
              <a:rPr lang="en-US" dirty="0" smtClean="0"/>
              <a:t>locks”. They took to speaking in a special “patois” or</a:t>
            </a:r>
          </a:p>
          <a:p>
            <a:pPr>
              <a:buNone/>
            </a:pPr>
            <a:r>
              <a:rPr lang="en-US" dirty="0" smtClean="0"/>
              <a:t>dialect. </a:t>
            </a:r>
            <a:r>
              <a:rPr lang="en-US" dirty="0" err="1" smtClean="0"/>
              <a:t>Rastafairians</a:t>
            </a:r>
            <a:r>
              <a:rPr lang="en-US" dirty="0" smtClean="0"/>
              <a:t>  were defiant until they became a</a:t>
            </a:r>
          </a:p>
          <a:p>
            <a:pPr>
              <a:buNone/>
            </a:pPr>
            <a:r>
              <a:rPr lang="en-US" dirty="0" smtClean="0"/>
              <a:t>recognized and legitimate minority group in Great Britain at the end of</a:t>
            </a:r>
          </a:p>
          <a:p>
            <a:pPr>
              <a:buNone/>
            </a:pPr>
            <a:r>
              <a:rPr lang="en-US" dirty="0" smtClean="0"/>
              <a:t>the 1980.</a:t>
            </a:r>
            <a:endParaRPr lang="ru-RU" dirty="0"/>
          </a:p>
        </p:txBody>
      </p:sp>
      <p:pic>
        <p:nvPicPr>
          <p:cNvPr id="2050" name="Picture 2" descr="C:\Documents and Settings\User\Local Settings\Temporary Internet Files\Content.IE5\J931BNUQ\MP90036264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714488"/>
            <a:ext cx="2357454" cy="290284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What made the greatest impact on the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development of urban sub</a:t>
            </a:r>
            <a:r>
              <a:rPr lang="ru-RU" dirty="0" smtClean="0">
                <a:solidFill>
                  <a:srgbClr val="002060"/>
                </a:solidFill>
              </a:rPr>
              <a:t>с</a:t>
            </a:r>
            <a:r>
              <a:rPr lang="en-US" dirty="0" err="1" smtClean="0">
                <a:solidFill>
                  <a:srgbClr val="002060"/>
                </a:solidFill>
              </a:rPr>
              <a:t>ultures</a:t>
            </a:r>
            <a:r>
              <a:rPr lang="en-US" dirty="0" smtClean="0">
                <a:solidFill>
                  <a:srgbClr val="002060"/>
                </a:solidFill>
              </a:rPr>
              <a:t> 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52548"/>
            <a:ext cx="814393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Black music which came to Britain through the</a:t>
            </a:r>
          </a:p>
          <a:p>
            <a:pPr>
              <a:buNone/>
            </a:pPr>
            <a:r>
              <a:rPr lang="en-US" dirty="0" err="1" smtClean="0"/>
              <a:t>Rastafairians</a:t>
            </a:r>
            <a:r>
              <a:rPr lang="en-US" dirty="0" smtClean="0"/>
              <a:t> made its impact on urban sub-</a:t>
            </a:r>
          </a:p>
          <a:p>
            <a:pPr>
              <a:buNone/>
            </a:pPr>
            <a:r>
              <a:rPr lang="en-US" dirty="0" smtClean="0"/>
              <a:t>cultures. Such types as </a:t>
            </a:r>
            <a:r>
              <a:rPr lang="en-US" dirty="0" err="1" smtClean="0"/>
              <a:t>ska</a:t>
            </a:r>
            <a:r>
              <a:rPr lang="en-US" dirty="0" smtClean="0"/>
              <a:t>, reggae and “Hip-</a:t>
            </a:r>
          </a:p>
          <a:p>
            <a:pPr>
              <a:buNone/>
            </a:pPr>
            <a:r>
              <a:rPr lang="en-US" dirty="0" smtClean="0"/>
              <a:t>hop” evolved in the Caribbean and the United</a:t>
            </a:r>
          </a:p>
          <a:p>
            <a:pPr>
              <a:buNone/>
            </a:pPr>
            <a:r>
              <a:rPr lang="en-US" dirty="0" smtClean="0"/>
              <a:t>States, developed in Britain during the 1970,</a:t>
            </a:r>
          </a:p>
          <a:p>
            <a:pPr>
              <a:buNone/>
            </a:pPr>
            <a:r>
              <a:rPr lang="en-US" dirty="0" smtClean="0"/>
              <a:t>came to Russia in the 1990. In Britain reggae</a:t>
            </a:r>
          </a:p>
          <a:p>
            <a:pPr>
              <a:buNone/>
            </a:pPr>
            <a:r>
              <a:rPr lang="en-US" dirty="0" smtClean="0"/>
              <a:t>music is held as powerful expression of </a:t>
            </a:r>
          </a:p>
          <a:p>
            <a:pPr>
              <a:buNone/>
            </a:pPr>
            <a:r>
              <a:rPr lang="en-US" dirty="0" smtClean="0"/>
              <a:t>dissidents. In our country reggae is the music of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b="1" dirty="0" smtClean="0"/>
              <a:t>teenagers</a:t>
            </a:r>
            <a:r>
              <a:rPr lang="en-US" dirty="0" smtClean="0"/>
              <a:t>. Many sub</a:t>
            </a:r>
            <a:r>
              <a:rPr lang="ru-RU" dirty="0" smtClean="0"/>
              <a:t>с</a:t>
            </a:r>
            <a:r>
              <a:rPr lang="en-US" dirty="0" err="1" smtClean="0"/>
              <a:t>ultures</a:t>
            </a:r>
            <a:r>
              <a:rPr lang="en-US" dirty="0" smtClean="0"/>
              <a:t> developed as a </a:t>
            </a:r>
          </a:p>
          <a:p>
            <a:pPr>
              <a:buNone/>
            </a:pPr>
            <a:r>
              <a:rPr lang="en-US" dirty="0" smtClean="0"/>
              <a:t>result  of music fusion of black and white cultures.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Documents and Settings\User\Local Settings\Temporary Internet Files\Content.IE5\N0VZACTA\MP9004092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714488"/>
            <a:ext cx="1857356" cy="328614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Can you give an example of such fusion?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Skinheads</a:t>
            </a:r>
            <a:r>
              <a:rPr lang="en-US" b="1" dirty="0" smtClean="0"/>
              <a:t> </a:t>
            </a:r>
            <a:r>
              <a:rPr lang="en-US" dirty="0" smtClean="0"/>
              <a:t>developed in the 1970 in England </a:t>
            </a:r>
          </a:p>
          <a:p>
            <a:pPr algn="just">
              <a:buNone/>
            </a:pPr>
            <a:r>
              <a:rPr lang="en-US" dirty="0" smtClean="0"/>
              <a:t>out of an older cult, the </a:t>
            </a:r>
            <a:r>
              <a:rPr lang="en-US" dirty="0" err="1" smtClean="0"/>
              <a:t>Mods</a:t>
            </a:r>
            <a:r>
              <a:rPr lang="en-US" dirty="0" smtClean="0"/>
              <a:t>. They imitated</a:t>
            </a:r>
          </a:p>
          <a:p>
            <a:pPr algn="just">
              <a:buNone/>
            </a:pPr>
            <a:r>
              <a:rPr lang="en-US" dirty="0" smtClean="0"/>
              <a:t>black mannerism and fashion and danced to </a:t>
            </a:r>
          </a:p>
          <a:p>
            <a:pPr algn="just">
              <a:buNone/>
            </a:pPr>
            <a:r>
              <a:rPr lang="en-US" dirty="0" smtClean="0"/>
              <a:t>reggae. At the same time the white teenagers </a:t>
            </a:r>
          </a:p>
          <a:p>
            <a:pPr algn="just">
              <a:buNone/>
            </a:pPr>
            <a:r>
              <a:rPr lang="en-US" dirty="0" smtClean="0"/>
              <a:t>who loved the music and copied the clothes of </a:t>
            </a:r>
          </a:p>
          <a:p>
            <a:pPr algn="just">
              <a:buNone/>
            </a:pPr>
            <a:r>
              <a:rPr lang="en-US" dirty="0" smtClean="0"/>
              <a:t>the Afro-Asian immigrants were violent to them.</a:t>
            </a:r>
          </a:p>
          <a:p>
            <a:pPr algn="just">
              <a:buNone/>
            </a:pPr>
            <a:r>
              <a:rPr lang="en-US" dirty="0" smtClean="0"/>
              <a:t>They wore heavy boots, jeans and braces, and</a:t>
            </a:r>
          </a:p>
          <a:p>
            <a:pPr algn="just">
              <a:buNone/>
            </a:pPr>
            <a:r>
              <a:rPr lang="en-US" dirty="0" smtClean="0"/>
              <a:t>shave their hair or cut it very short. They </a:t>
            </a:r>
          </a:p>
          <a:p>
            <a:pPr algn="just">
              <a:buNone/>
            </a:pPr>
            <a:r>
              <a:rPr lang="en-US" dirty="0" smtClean="0"/>
              <a:t>aggressively  sought to recover a crude working</a:t>
            </a:r>
          </a:p>
          <a:p>
            <a:pPr algn="just">
              <a:buNone/>
            </a:pPr>
            <a:r>
              <a:rPr lang="en-US" dirty="0" smtClean="0"/>
              <a:t>class identity which their parents’ generation had largely</a:t>
            </a:r>
          </a:p>
          <a:p>
            <a:pPr algn="just">
              <a:buNone/>
            </a:pPr>
            <a:r>
              <a:rPr lang="en-US" dirty="0" smtClean="0"/>
              <a:t>abandoned. In the main, Skinheads dreamed about the revival</a:t>
            </a:r>
          </a:p>
          <a:p>
            <a:pPr algn="just">
              <a:buNone/>
            </a:pPr>
            <a:r>
              <a:rPr lang="en-US" dirty="0" smtClean="0"/>
              <a:t>of the traditional working class culture. Now this movement is in </a:t>
            </a:r>
          </a:p>
          <a:p>
            <a:pPr algn="just">
              <a:buNone/>
            </a:pPr>
            <a:r>
              <a:rPr lang="en-US" dirty="0" smtClean="0"/>
              <a:t>decline in Britain but it flourishes in East European countries and</a:t>
            </a:r>
          </a:p>
          <a:p>
            <a:pPr algn="just">
              <a:buNone/>
            </a:pPr>
            <a:r>
              <a:rPr lang="en-US" dirty="0" smtClean="0"/>
              <a:t>Russia. The Skinheads in Great Britain were identified with extreme right</a:t>
            </a:r>
          </a:p>
          <a:p>
            <a:pPr algn="just">
              <a:buNone/>
            </a:pPr>
            <a:r>
              <a:rPr lang="en-US" dirty="0" smtClean="0"/>
              <a:t>wing views.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Documents and Settings\User\Local Settings\Temporary Internet Files\Content.IE5\TIGAI86K\MP90040017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85926"/>
            <a:ext cx="2714612" cy="214314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What can you say about Hippies?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1537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Hippies</a:t>
            </a:r>
            <a:r>
              <a:rPr lang="en-US" dirty="0" smtClean="0"/>
              <a:t> belonged to the opposing young people</a:t>
            </a:r>
          </a:p>
          <a:p>
            <a:pPr>
              <a:buNone/>
            </a:pPr>
            <a:r>
              <a:rPr lang="en-US" dirty="0" smtClean="0"/>
              <a:t>of the late 1960. Their forms of protest</a:t>
            </a:r>
          </a:p>
          <a:p>
            <a:pPr>
              <a:buNone/>
            </a:pPr>
            <a:r>
              <a:rPr lang="en-US" dirty="0" smtClean="0"/>
              <a:t>corresponded to the standards of their </a:t>
            </a:r>
            <a:r>
              <a:rPr lang="en-US" dirty="0" err="1" smtClean="0"/>
              <a:t>contem</a:t>
            </a: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err="1" smtClean="0"/>
              <a:t>poraneous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society. Coming against the war in </a:t>
            </a:r>
          </a:p>
          <a:p>
            <a:pPr>
              <a:buNone/>
            </a:pPr>
            <a:r>
              <a:rPr lang="en-US" dirty="0" smtClean="0"/>
              <a:t>Vietnam</a:t>
            </a:r>
            <a:r>
              <a:rPr lang="ru-RU" dirty="0" smtClean="0"/>
              <a:t> </a:t>
            </a:r>
            <a:r>
              <a:rPr lang="en-US" dirty="0" smtClean="0"/>
              <a:t> the young Americans, who associated</a:t>
            </a:r>
          </a:p>
          <a:p>
            <a:pPr>
              <a:buNone/>
            </a:pPr>
            <a:r>
              <a:rPr lang="en-US" dirty="0" smtClean="0"/>
              <a:t>themselves with Hippies, established their com-</a:t>
            </a:r>
          </a:p>
          <a:p>
            <a:pPr>
              <a:buNone/>
            </a:pPr>
            <a:r>
              <a:rPr lang="en-US" dirty="0" err="1" smtClean="0"/>
              <a:t>munes</a:t>
            </a:r>
            <a:r>
              <a:rPr lang="en-US" dirty="0" smtClean="0"/>
              <a:t>. The movement spread throughout</a:t>
            </a:r>
          </a:p>
          <a:p>
            <a:pPr>
              <a:buNone/>
            </a:pPr>
            <a:r>
              <a:rPr lang="en-US" dirty="0" smtClean="0"/>
              <a:t>Europe. Hippies led a primitive life in their own</a:t>
            </a:r>
          </a:p>
          <a:p>
            <a:pPr>
              <a:buNone/>
            </a:pPr>
            <a:r>
              <a:rPr lang="en-US" dirty="0" smtClean="0"/>
              <a:t>countries and then moved to the East. They</a:t>
            </a:r>
          </a:p>
          <a:p>
            <a:pPr>
              <a:buNone/>
            </a:pPr>
            <a:r>
              <a:rPr lang="en-US" dirty="0" smtClean="0"/>
              <a:t>rebelled against the values of their society. Their idol was</a:t>
            </a:r>
          </a:p>
          <a:p>
            <a:pPr>
              <a:buNone/>
            </a:pPr>
            <a:r>
              <a:rPr lang="en-US" dirty="0" smtClean="0"/>
              <a:t>J.R.R. Tolkien, who created the fairy tale of the 20-th century.</a:t>
            </a:r>
          </a:p>
          <a:p>
            <a:pPr>
              <a:buNone/>
            </a:pPr>
            <a:r>
              <a:rPr lang="en-US" dirty="0" smtClean="0"/>
              <a:t>His epic trilogy “The Lord of the Rings” became the guidelines for</a:t>
            </a:r>
          </a:p>
          <a:p>
            <a:pPr>
              <a:buNone/>
            </a:pPr>
            <a:r>
              <a:rPr lang="en-US" dirty="0" smtClean="0"/>
              <a:t>Hippies.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User\Local Settings\Temporary Internet Files\Content.IE5\J931BNUQ\MC90008365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428736"/>
            <a:ext cx="3071834" cy="328614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2F8B-08F3-4F3F-8D32-FA2D51F3006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1629</Words>
  <Application>Microsoft Office PowerPoint</Application>
  <PresentationFormat>Экран (4:3)</PresentationFormat>
  <Paragraphs>274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ГБОУ СПО МК №6 ДЗМ </vt:lpstr>
      <vt:lpstr>Why this presentation is useful for you</vt:lpstr>
      <vt:lpstr>Words</vt:lpstr>
      <vt:lpstr>Do you know anything about urban subсultures of the youth?</vt:lpstr>
      <vt:lpstr>What do recent subсultures protest against? </vt:lpstr>
      <vt:lpstr>Who were  Rastafairians?</vt:lpstr>
      <vt:lpstr>What made the greatest impact on the  development of urban subсultures ?</vt:lpstr>
      <vt:lpstr>Can you give an example of such fusion?</vt:lpstr>
      <vt:lpstr>What can you say about Hippies?  </vt:lpstr>
      <vt:lpstr>What do you know about Punks?</vt:lpstr>
      <vt:lpstr>Are there other cults within urban subculture? </vt:lpstr>
      <vt:lpstr>Are there other cults within urban subculture? </vt:lpstr>
      <vt:lpstr>What can you say about Goths ?</vt:lpstr>
      <vt:lpstr>Fill in the blanks with missing letters and read the words </vt:lpstr>
      <vt:lpstr>Copy the words and match them with the translation</vt:lpstr>
      <vt:lpstr>Check yourself</vt:lpstr>
      <vt:lpstr>Read the texts find a title to each text among the names of groups in: Goths,  Punks, Hippies, “Heavy metal”, Skinheads. </vt:lpstr>
      <vt:lpstr>Check yourself</vt:lpstr>
      <vt:lpstr>Share your opinions on the following questions.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ГОУ СПО Медицинский колледж №6 Департамента Здравоохранения города Москвы </dc:title>
  <dc:creator>User</dc:creator>
  <cp:lastModifiedBy>User</cp:lastModifiedBy>
  <cp:revision>70</cp:revision>
  <dcterms:created xsi:type="dcterms:W3CDTF">2010-10-04T19:08:18Z</dcterms:created>
  <dcterms:modified xsi:type="dcterms:W3CDTF">2013-11-15T09:51:30Z</dcterms:modified>
</cp:coreProperties>
</file>