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84" r:id="rId4"/>
    <p:sldId id="283" r:id="rId5"/>
    <p:sldId id="281" r:id="rId6"/>
    <p:sldId id="280" r:id="rId7"/>
    <p:sldId id="279" r:id="rId8"/>
    <p:sldId id="278" r:id="rId9"/>
    <p:sldId id="277" r:id="rId10"/>
    <p:sldId id="276" r:id="rId11"/>
    <p:sldId id="275" r:id="rId12"/>
    <p:sldId id="274" r:id="rId13"/>
    <p:sldId id="273" r:id="rId14"/>
    <p:sldId id="272" r:id="rId15"/>
    <p:sldId id="271" r:id="rId16"/>
    <p:sldId id="270" r:id="rId17"/>
    <p:sldId id="269" r:id="rId18"/>
    <p:sldId id="268" r:id="rId19"/>
    <p:sldId id="267" r:id="rId20"/>
    <p:sldId id="265" r:id="rId21"/>
    <p:sldId id="264" r:id="rId22"/>
    <p:sldId id="263" r:id="rId23"/>
    <p:sldId id="262" r:id="rId24"/>
    <p:sldId id="261" r:id="rId25"/>
    <p:sldId id="301" r:id="rId26"/>
    <p:sldId id="300" r:id="rId27"/>
    <p:sldId id="299" r:id="rId28"/>
    <p:sldId id="298" r:id="rId29"/>
    <p:sldId id="297" r:id="rId30"/>
    <p:sldId id="306" r:id="rId31"/>
    <p:sldId id="305" r:id="rId32"/>
    <p:sldId id="296" r:id="rId33"/>
    <p:sldId id="295" r:id="rId34"/>
    <p:sldId id="294" r:id="rId35"/>
    <p:sldId id="292" r:id="rId36"/>
    <p:sldId id="291" r:id="rId37"/>
    <p:sldId id="290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A07A-0F6F-4272-9B72-92EF9E025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15E4-C281-45D6-8D63-CB42F2662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85FB-0930-4F86-9AA6-46A023C8A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E062-03F4-4363-92A4-4DB48CBC6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38DA1-B1CF-4D95-B698-04863E03D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04045-4DC2-4DAB-9AED-0465F8AD96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86856-4FCE-4345-B579-F1EA001AD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B85D-0305-42A5-BB0F-1932E6B5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491B-C29E-4B1C-A092-E441ED0C7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39D8A-A943-4D0B-B727-18AFCC184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6330-FED5-4ED8-9496-CA2A1B4B9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4EB743-33A7-4EFC-B052-C8DF1706FF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scholar.urc.ac.ru/courses/English/gref/numeral/numeral.html.ru" TargetMode="External"/><Relationship Id="rId3" Type="http://schemas.openxmlformats.org/officeDocument/2006/relationships/hyperlink" Target="http://www.homeenglish.ru/index.htm" TargetMode="External"/><Relationship Id="rId7" Type="http://schemas.openxmlformats.org/officeDocument/2006/relationships/hyperlink" Target="http://www.study-english.info/numeral.php" TargetMode="External"/><Relationship Id="rId2" Type="http://schemas.openxmlformats.org/officeDocument/2006/relationships/hyperlink" Target="http://www.alleng.ru/mybook/3gram/4num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ksike.net/docs/5klass/russkij/5-5-4-1.htm" TargetMode="External"/><Relationship Id="rId5" Type="http://schemas.openxmlformats.org/officeDocument/2006/relationships/hyperlink" Target="http://www.english-german.ru/?p=1145" TargetMode="External"/><Relationship Id="rId4" Type="http://schemas.openxmlformats.org/officeDocument/2006/relationships/hyperlink" Target="http://engmaster.ru/rule/701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allforchildren.ru/pictures/mult.php?page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rgbClr val="FFFF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«Интерактивная мозаика</a:t>
            </a:r>
            <a:r>
              <a:rPr lang="ru-RU" b="1" dirty="0" smtClean="0">
                <a:ln w="19050">
                  <a:solidFill>
                    <a:srgbClr val="FFFF0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»</a:t>
            </a:r>
            <a:r>
              <a:rPr lang="ru-RU" b="1" smtClean="0">
                <a:ln w="19050">
                  <a:solidFill>
                    <a:srgbClr val="FFFF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ru-RU" b="1" smtClean="0">
                <a:ln w="19050">
                  <a:solidFill>
                    <a:srgbClr val="FFFF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200928" cy="4500594"/>
          </a:xfrm>
        </p:spPr>
        <p:txBody>
          <a:bodyPr/>
          <a:lstStyle/>
          <a:p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Суркова </a:t>
            </a:r>
          </a:p>
          <a:p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Ольга Степановна</a:t>
            </a:r>
          </a:p>
          <a:p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ГАОУ СПО   «</a:t>
            </a:r>
            <a:r>
              <a:rPr lang="ru-RU" b="1" dirty="0" err="1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Набережночелнинский</a:t>
            </a:r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   медицинский колледж»</a:t>
            </a:r>
          </a:p>
          <a:p>
            <a:r>
              <a:rPr lang="ru-RU" sz="28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Преподаватель высшей квалификационной категории</a:t>
            </a:r>
          </a:p>
          <a:p>
            <a:endParaRPr lang="ru-RU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14412" y="1571612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СОСТАВНЫЕ ЧИСЛИТЕЛЬНЫЕ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обозначают десятки с единицами и числа более сотни</a:t>
            </a:r>
          </a:p>
          <a:p>
            <a:pPr>
              <a:buNone/>
            </a:pPr>
            <a:r>
              <a:rPr lang="en-US" sz="4000" b="1" dirty="0" smtClean="0"/>
              <a:t>            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21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twenty one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35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thirty five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247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two hundred forty seven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7715272" y="2786058"/>
            <a:ext cx="928694" cy="2214578"/>
          </a:xfrm>
          <a:prstGeom prst="up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hlinkClick r:id="rId2" action="ppaction://hlinksldjump"/>
              </a:rPr>
              <a:t>BACK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Порядковые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образуются прибавлением суффикса -</a:t>
            </a:r>
            <a:r>
              <a:rPr lang="ru-RU" sz="36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к соответствующим количественным числительным</a:t>
            </a:r>
          </a:p>
          <a:p>
            <a:pPr>
              <a:buNone/>
            </a:pPr>
            <a:r>
              <a:rPr lang="en-US" sz="4400" b="1" dirty="0" smtClean="0"/>
              <a:t>  </a:t>
            </a:r>
            <a:r>
              <a:rPr lang="ru-RU" sz="4400" b="1" dirty="0" smtClean="0"/>
              <a:t>  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 -(the) four</a:t>
            </a:r>
            <a:r>
              <a:rPr lang="en-US" sz="4400" b="1" u="sng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-(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u="sng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786578" y="5214950"/>
            <a:ext cx="1214446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Исключение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числительные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two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three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-(the) first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 1</a:t>
            </a:r>
            <a:r>
              <a:rPr lang="en-US" sz="48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st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 -(the) second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2nd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-(the) third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3d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143372" y="5214950"/>
            <a:ext cx="1285884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ЗАПОМНИТЕ:</a:t>
            </a:r>
            <a:endParaRPr lang="ru-RU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-(the) fifth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 -(the) eighth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 -(the) ninth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twelve -(the) twelfth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357950" y="5357826"/>
            <a:ext cx="1285884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У ПОРЯДКОВЫХ ЧИСЛИТЕЛЬНЫХ</a:t>
            </a:r>
            <a:endParaRPr lang="ru-RU" sz="3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 суффиксом -</a:t>
            </a:r>
            <a:r>
              <a:rPr lang="ru-RU" sz="44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конечное –у              -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twenty -(the) twentieth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forty -(the) fortieth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876" y="278605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2857496"/>
            <a:ext cx="1357322" cy="1588"/>
          </a:xfrm>
          <a:prstGeom prst="straightConnector1">
            <a:avLst/>
          </a:prstGeom>
          <a:ln w="76200"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00760" y="5000636"/>
            <a:ext cx="1500198" cy="142876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У СОСТАВНЫХ ПОРЯДКОВЫХ ЧИСЛИТЕЛЬНЫХ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только последний разряд приобретает форму порядкового числительного: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forty-eighth 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fifty-third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215074" y="5000636"/>
            <a:ext cx="1143008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ВНИМАНИЕ!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Существительные, определяемые порядковыми числительными, употребляются с определенным артиклем: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first mention of Moscow was in 1147.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357950" y="5357826"/>
            <a:ext cx="1214446" cy="107157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При обозначении номеров комнат, домов, трамваев, автобусов, размеров одежды и обуви вместо порядковых числительных могут употребляться количественные числительные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 live in room 28.</a:t>
            </a:r>
            <a:endParaRPr lang="ru-RU" sz="48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143768" y="4500570"/>
            <a:ext cx="857256" cy="1785950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b="1" dirty="0" smtClean="0">
                <a:solidFill>
                  <a:srgbClr val="92D050"/>
                </a:solidFill>
                <a:hlinkClick r:id="rId2" action="ppaction://hlinksldjump"/>
              </a:rPr>
              <a:t>BACK</a:t>
            </a:r>
            <a:endParaRPr lang="ru-RU" sz="2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42910" y="1643050"/>
            <a:ext cx="3857652" cy="4429156"/>
          </a:xfrm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ПРОСТЫЕ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1/3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(one) third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ДЕСЯТИЧНЫЕ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3,4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Three </a:t>
            </a:r>
            <a:r>
              <a:rPr lang="ru-RU" b="1" dirty="0" err="1" smtClean="0">
                <a:solidFill>
                  <a:srgbClr val="C00000"/>
                </a:solidFill>
              </a:rPr>
              <a:t>ро</a:t>
            </a:r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 four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57290" y="3857628"/>
            <a:ext cx="2428892" cy="1643074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357818" y="3929066"/>
            <a:ext cx="2714644" cy="1643074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90" y="5929330"/>
            <a:ext cx="642910" cy="71438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ВЕЛИЧИНЫ 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1/2 и 1/4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передаются особыми словами: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/2)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quarter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(1/4)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000892" y="5643578"/>
            <a:ext cx="1214446" cy="92869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2286016"/>
          </a:xfrm>
        </p:spPr>
        <p:txBody>
          <a:bodyPr/>
          <a:lstStyle/>
          <a:p>
            <a:r>
              <a:rPr lang="en-US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 Numerals</a:t>
            </a:r>
            <a: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000" dirty="0" smtClean="0"/>
              <a:t>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обозначает количество или порядок предметов при счете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87511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072074"/>
            <a:ext cx="714377" cy="9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86256"/>
            <a:ext cx="857256" cy="11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357826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CFB"/>
              </a:clrFrom>
              <a:clrTo>
                <a:srgbClr val="FFFC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143380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58082" y="5643578"/>
            <a:ext cx="1071570" cy="92869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Если существительному предшествует слово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, то артикль ставится непосредственно перед существительным: </a:t>
            </a:r>
          </a:p>
          <a:p>
            <a:pPr lvl="0" algn="ctr"/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hour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полчаса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an hour and a half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полтора часа</a:t>
            </a:r>
            <a:r>
              <a:rPr lang="en-US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57224" y="4143380"/>
            <a:ext cx="6500858" cy="250033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ИСКЛЮЧЕНИЕ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572140"/>
            <a:ext cx="1000132" cy="1000132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В ЧИСЛИТЕЛЕ  ЧИСЛО БОЛЕЕ ЕДИНИЦЫ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в знаменателе прибавляется окончание -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 </a:t>
            </a:r>
          </a:p>
          <a:p>
            <a:pPr lvl="0" algn="ctr"/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2/3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thirds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 algn="ctr"/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4/9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3/5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fifths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4810" y="4000504"/>
            <a:ext cx="4143404" cy="2214578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click</a:t>
            </a:r>
            <a:endParaRPr lang="ru-RU" sz="4400" b="1" dirty="0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29586" y="5929330"/>
            <a:ext cx="857256" cy="57150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ГОДА И ДАТЫ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1812-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 twelve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1900-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nineteen hundred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2007-two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seven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2014-twenty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25 </a:t>
            </a:r>
            <a:r>
              <a:rPr lang="en-US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July, 1976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twenty-fifth of July, nineteen seventy-six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7143768" y="4572008"/>
            <a:ext cx="928694" cy="1785950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hlinkClick r:id="rId2" action="ppaction://hlinksldjump"/>
              </a:rPr>
              <a:t>BACK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РОЛЬ В ПРЕДЛОЖЕНИИ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Подлежащее-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were absent from the le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</a:t>
            </a:r>
            <a:r>
              <a:rPr lang="en-US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ture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Дополнение- I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took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apples.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Определение-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second lesson begins at eleven o’clock.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Именная часть составного сказуемого-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times five is twenty-five.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7429520" y="3929066"/>
            <a:ext cx="928694" cy="1857388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hlinkClick r:id="rId2" action="ppaction://hlinksldjump"/>
              </a:rPr>
              <a:t>BACK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LET` S DO SOME EXERCISES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i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Напишите словами: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9.02.1997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22.06.1941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121600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square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miles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ninth of February nineteen ninety seven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 second of June nineteen forty one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hundred twenty one thousand six hundred square miles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143372" y="1428736"/>
            <a:ext cx="5000628" cy="4714908"/>
          </a:xfrm>
          <a:prstGeom prst="vertic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CHECK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YOURSELVES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928694" cy="92867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836 0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ВСТАВЬТЕ ПОРЯДКОВОЕ ИЛИ КОЛИЧЕСТВЕННОЕ ЧИСЛИТЕЛЬНЫЕ</a:t>
            </a:r>
            <a:endParaRPr lang="ru-RU" sz="2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twelve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a year.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January is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first</a:t>
            </a:r>
            <a:r>
              <a:rPr lang="en-US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year. </a:t>
            </a:r>
          </a:p>
          <a:p>
            <a:pPr algn="just">
              <a:buNone/>
            </a:pPr>
            <a:r>
              <a:rPr lang="en-US" b="1" i="1" dirty="0" smtClean="0"/>
              <a:t>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May is</a:t>
            </a:r>
            <a:r>
              <a:rPr lang="en-US" b="1" dirty="0" smtClean="0"/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fifth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</a:t>
            </a:r>
            <a:r>
              <a:rPr lang="en-US" b="1" dirty="0" smtClean="0"/>
              <a:t>. </a:t>
            </a:r>
          </a:p>
          <a:p>
            <a:pPr algn="just">
              <a:buNone/>
            </a:pPr>
            <a:r>
              <a:rPr lang="en-US" b="1" i="1" dirty="0" smtClean="0"/>
              <a:t>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three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winter.</a:t>
            </a:r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 algn="just">
              <a:buNone/>
            </a:pPr>
            <a:r>
              <a:rPr lang="en-US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                         </a:t>
            </a:r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643050"/>
            <a:ext cx="1357322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64" y="2786058"/>
            <a:ext cx="1500198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4000504"/>
            <a:ext cx="1571636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5143512"/>
            <a:ext cx="1285884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000892" y="5857892"/>
            <a:ext cx="928694" cy="857256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ПРОЧИТАЙТЕ: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My room number is 308. 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number of the Clinton Hotel is 279-4017.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She works 42 hours a week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Mrs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Turner is 37 years old and a freelance photographer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2,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583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homes were destroyed by the bushfires. 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6-конечная звезда 3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7072298" y="2857496"/>
            <a:ext cx="2071702" cy="2357454"/>
          </a:xfrm>
          <a:prstGeom prst="star6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CLICK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143768" y="5715016"/>
            <a:ext cx="1000132" cy="92869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ЗАПИШИ ПОСЛОВИЦЫ СЛОВАМИ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24" cy="78579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34372" y="1428736"/>
            <a:ext cx="4390947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800" b="1" kern="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14311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kern="0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4357694"/>
            <a:ext cx="3647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6500" y="3244334"/>
            <a:ext cx="271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524000" y="1357298"/>
          <a:ext cx="6096000" cy="452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62"/>
                <a:gridCol w="3119438"/>
              </a:tblGrid>
              <a:tr h="2357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Rain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seven, fine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 eleven.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A bird in the hand is worth two</a:t>
                      </a:r>
                      <a:b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in the bush. 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2163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4 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eyes see more than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 2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T w="38100" cmpd="sng">
                      <a:noFill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Two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heads are better than  one.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 descr="disneywallpaper0121024-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000924" cy="4714908"/>
          </a:xfrm>
          <a:prstGeom prst="rect">
            <a:avLst/>
          </a:prstGeom>
          <a:noFill/>
        </p:spPr>
      </p:pic>
      <p:sp>
        <p:nvSpPr>
          <p:cNvPr id="16" name="Содержимое 3"/>
          <p:cNvSpPr txBox="1">
            <a:spLocks/>
          </p:cNvSpPr>
          <p:nvPr/>
        </p:nvSpPr>
        <p:spPr>
          <a:xfrm>
            <a:off x="4214810" y="1214422"/>
            <a:ext cx="3857653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bird in the hand is worth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bush.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3"/>
          <p:cNvSpPr txBox="1">
            <a:spLocks/>
          </p:cNvSpPr>
          <p:nvPr/>
        </p:nvSpPr>
        <p:spPr>
          <a:xfrm>
            <a:off x="357158" y="1214422"/>
            <a:ext cx="3929090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Rain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fine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>
          <a:xfrm>
            <a:off x="357158" y="3929066"/>
            <a:ext cx="3857652" cy="2500306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heads are better than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4810" y="3929066"/>
            <a:ext cx="4000528" cy="2500330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C00000"/>
                </a:solidFill>
              </a:rPr>
              <a:t>eyes see more than</a:t>
            </a:r>
            <a:r>
              <a:rPr lang="ru-RU" sz="3600" b="1" dirty="0" smtClean="0">
                <a:solidFill>
                  <a:srgbClr val="C00000"/>
                </a:solidFill>
              </a:rPr>
              <a:t> 2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DO YOU KNOW?</a:t>
            </a:r>
            <a:endParaRPr lang="ru-RU" b="1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inch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 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2.54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centimetres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foot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30.4799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centimetres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yard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0.914399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metre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mile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1.609344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kilometres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ounce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28.35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grams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pound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     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453.59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grams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 </a:t>
            </a:r>
          </a:p>
          <a:p>
            <a:endParaRPr lang="ru-RU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   </a:t>
            </a:r>
          </a:p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285984" y="642918"/>
            <a:ext cx="6643702" cy="5572164"/>
          </a:xfrm>
          <a:prstGeom prst="horizont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CLICK</a:t>
            </a:r>
            <a:endParaRPr lang="ru-RU" sz="3600" b="1" i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00958" y="6000768"/>
            <a:ext cx="928694" cy="857232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ВСТАВЬТЕ ПОДХОДЯЩИЕ СЛОВА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just">
              <a:buNone/>
            </a:pPr>
            <a:endParaRPr lang="en-US" sz="4000" b="1" dirty="0" smtClean="0">
              <a:ln>
                <a:solidFill>
                  <a:srgbClr val="00B0F0"/>
                </a:solidFill>
              </a:ln>
              <a:solidFill>
                <a:srgbClr val="7030A0"/>
              </a:solidFill>
            </a:endParaRPr>
          </a:p>
          <a:p>
            <a:pPr algn="just">
              <a:buNone/>
            </a:pPr>
            <a:endParaRPr lang="en-US" sz="4000" b="1" dirty="0" smtClean="0">
              <a:ln>
                <a:solidFill>
                  <a:srgbClr val="00B0F0"/>
                </a:solidFill>
              </a:ln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1. A ruler is twelve ___  long.</a:t>
            </a:r>
          </a:p>
          <a:p>
            <a:pPr algn="just">
              <a:buNone/>
            </a:pP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2. It`s three hundred ___ from New York to Washington.</a:t>
            </a:r>
          </a:p>
          <a:p>
            <a:pPr algn="just">
              <a:buNone/>
            </a:pP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3.My living room is two hundred ______.</a:t>
            </a:r>
            <a:endParaRPr lang="ru-RU" sz="4000" b="1" dirty="0">
              <a:ln>
                <a:solidFill>
                  <a:srgbClr val="00B0F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58082" y="5715016"/>
            <a:ext cx="928694" cy="71438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SQUARE     FEET     </a:t>
                      </a:r>
                      <a:r>
                        <a:rPr lang="en-US" sz="4400" b="1" i="1" dirty="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ru-RU" sz="4400" dirty="0">
                        <a:solidFill>
                          <a:srgbClr val="C00000"/>
                        </a:solidFill>
                        <a:cs typeface="Aharoni" pitchFamily="2" charset="-79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INCHES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/>
                      </a:r>
                      <a:br>
                        <a:rPr lang="ru-RU" sz="28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</a:br>
                      <a:r>
                        <a:rPr lang="en-US" sz="28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            </a:t>
                      </a:r>
                      <a:r>
                        <a:rPr lang="en-US" sz="40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  <a:cs typeface="Aharoni" pitchFamily="2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MILES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/>
                      </a:r>
                      <a:br>
                        <a:rPr lang="ru-RU" sz="28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</a:br>
                      <a:r>
                        <a:rPr lang="en-US" sz="3200" b="1" i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              2</a:t>
                      </a:r>
                      <a:endParaRPr lang="ru-RU" sz="3200" dirty="0">
                        <a:solidFill>
                          <a:srgbClr val="C00000"/>
                        </a:solidFill>
                        <a:cs typeface="Aharoni" pitchFamily="2" charset="-79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Блок-схема: узел 8"/>
          <p:cNvSpPr/>
          <p:nvPr/>
        </p:nvSpPr>
        <p:spPr>
          <a:xfrm>
            <a:off x="2643174" y="1928802"/>
            <a:ext cx="714380" cy="714380"/>
          </a:xfrm>
          <a:prstGeom prst="flowChartConnector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643438" y="1857364"/>
            <a:ext cx="785818" cy="785818"/>
          </a:xfrm>
          <a:prstGeom prst="flowChartConnector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858016" y="1714488"/>
            <a:ext cx="857256" cy="785818"/>
          </a:xfrm>
          <a:prstGeom prst="flowChartConnector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ru-RU" b="1" dirty="0" smtClean="0">
                <a:ln w="28575">
                  <a:solidFill>
                    <a:srgbClr val="00B050"/>
                  </a:solidFill>
                </a:ln>
                <a:solidFill>
                  <a:srgbClr val="C00000"/>
                </a:solidFill>
              </a:rPr>
              <a:t>СОДЕРЖАНИЕ:</a:t>
            </a:r>
            <a:endParaRPr lang="ru-RU" b="1" dirty="0">
              <a:ln w="28575">
                <a:solidFill>
                  <a:srgbClr val="00B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714348" y="2714620"/>
            <a:ext cx="2500330" cy="1571636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Количественные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714744" y="2714620"/>
            <a:ext cx="2071702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hlinkClick r:id="rId3" action="ppaction://hlinksldjump"/>
              </a:rPr>
              <a:t>Порядковые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57290" y="4643446"/>
            <a:ext cx="2500330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Роль в </a:t>
            </a:r>
            <a:r>
              <a:rPr lang="ru-RU" sz="2000" b="1" dirty="0" smtClean="0">
                <a:solidFill>
                  <a:srgbClr val="92D050"/>
                </a:solidFill>
                <a:hlinkClick r:id="rId4" action="ppaction://hlinksldjump"/>
              </a:rPr>
              <a:t>предложении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4500562" y="4572008"/>
            <a:ext cx="2714644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5" action="ppaction://hlinksldjump"/>
              </a:rPr>
              <a:t>Упражнения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12" y="2714620"/>
            <a:ext cx="2143140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6" action="ppaction://hlinksldjump"/>
              </a:rPr>
              <a:t>Дроби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86116" y="3429000"/>
            <a:ext cx="428628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57884" y="3571876"/>
            <a:ext cx="357190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29058" y="5357826"/>
            <a:ext cx="500066" cy="428628"/>
          </a:xfrm>
          <a:prstGeom prst="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DO YOU KNOW?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b="1" dirty="0" smtClean="0"/>
              <a:t>  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4"/>
          <a:ext cx="7929618" cy="50123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964809"/>
                <a:gridCol w="3964809"/>
              </a:tblGrid>
              <a:tr h="8130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Денежная единица 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041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Великобритании </a:t>
                      </a:r>
                      <a:endParaRPr lang="ru-RU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сша</a:t>
                      </a:r>
                      <a:endParaRPr lang="ru-RU" sz="3200" b="1" i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573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фунт </a:t>
                      </a:r>
                      <a:r>
                        <a:rPr lang="en-US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(pound) </a:t>
                      </a:r>
                      <a:r>
                        <a:rPr lang="ru-RU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равен 100 пенсам</a:t>
                      </a:r>
                      <a:r>
                        <a:rPr lang="en-US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(penny, pence)</a:t>
                      </a:r>
                      <a:endParaRPr lang="ru-RU" sz="3600" b="1" i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доллар (</a:t>
                      </a:r>
                      <a:r>
                        <a:rPr lang="en-US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dollar)</a:t>
                      </a:r>
                      <a:r>
                        <a:rPr lang="ru-RU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равен 100 центам(</a:t>
                      </a:r>
                      <a:r>
                        <a:rPr lang="en-US" sz="36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cent)</a:t>
                      </a:r>
                      <a:endParaRPr lang="ru-RU" sz="3600" b="1" i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13041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 1=100р</a:t>
                      </a:r>
                      <a:endParaRPr lang="ru-RU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$ 1=100</a:t>
                      </a:r>
                      <a:r>
                        <a:rPr lang="ru-RU" sz="40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¢</a:t>
                      </a:r>
                      <a:endParaRPr lang="ru-RU" sz="40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01024" y="5929330"/>
            <a:ext cx="928694" cy="71438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2285984" y="1785926"/>
            <a:ext cx="3929090" cy="3643338"/>
          </a:xfrm>
          <a:prstGeom prst="star5">
            <a:avLst/>
          </a:prstGeom>
          <a:solidFill>
            <a:srgbClr val="FFC000"/>
          </a:solidFill>
          <a:ln w="444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hlinkClick r:id="" action="ppaction://noaction">
                  <a:snd r:embed="rId3" name="laser.wav"/>
                </a:hlinkClick>
              </a:rPr>
              <a:t>click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1357298"/>
            <a:ext cx="6929454" cy="514351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17+3=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15*5=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250/50=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13*3=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100/5=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b="1" dirty="0" smtClean="0"/>
              <a:t>  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214422"/>
          <a:ext cx="7358114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678793"/>
              </a:tblGrid>
              <a:tr h="2750351"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145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₤6.04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i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¢ 57</a:t>
                      </a:r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50351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5,275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₤71.30</a:t>
                      </a:r>
                      <a:endParaRPr lang="ru-RU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10 </a:t>
                      </a:r>
                      <a:r>
                        <a:rPr lang="ru-RU" sz="3600" b="1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3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06" y="5929330"/>
            <a:ext cx="928694" cy="71438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FIRST FLOOR</a:t>
            </a:r>
            <a:endParaRPr lang="ru-RU" sz="5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ru-RU" sz="4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соответствует второму этажу в Англии,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первый этаж называется 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 GROUND FLOOR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715140" y="5429264"/>
            <a:ext cx="1143008" cy="1000132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АНГЛИЙСКИЙ ЯЗЫК СОДЕРЖИТ</a:t>
            </a:r>
            <a:endParaRPr lang="ru-RU" sz="3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>
              <a:buNone/>
            </a:pPr>
            <a:r>
              <a:rPr lang="en-US" sz="4400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примерно 490 тысяч слов и еще 300 тысяч технических терминов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.</a:t>
            </a:r>
          </a:p>
          <a:p>
            <a:pPr algn="just">
              <a:buNone/>
            </a:pP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поэт и драматург Уильям Шекспир использовал в своих произведениях более 33 тысяч слов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72396" y="5786454"/>
            <a:ext cx="857256" cy="78581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САМОЕ СТАРОЕ СЛОВО "TOWN"</a:t>
            </a: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</a:br>
            <a:endParaRPr lang="ru-RU" sz="3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В английском языке существует только одно 15-буквенное слово, буквы в котором ни разу не повторяются 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54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uncopyrightable</a:t>
            </a:r>
            <a:endParaRPr lang="ru-RU" sz="5400" b="1" dirty="0" smtClean="0"/>
          </a:p>
          <a:p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1714480" y="4357694"/>
            <a:ext cx="5786478" cy="1500198"/>
          </a:xfrm>
          <a:prstGeom prst="foldedCorner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29586" y="5643578"/>
            <a:ext cx="928694" cy="857256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643182"/>
            <a:ext cx="4643450" cy="323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THANK YOU FOR </a:t>
            </a: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ATTENTION</a:t>
            </a:r>
            <a:endParaRPr lang="ru-RU" sz="4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-142908" y="0"/>
            <a:ext cx="8858280" cy="6500834"/>
          </a:xfrm>
          <a:prstGeom prst="star16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CLICK HERE</a:t>
            </a:r>
            <a:endParaRPr lang="ru-RU" sz="5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72396" y="5286388"/>
            <a:ext cx="1000132" cy="1214446"/>
          </a:xfrm>
          <a:prstGeom prst="actionButtonHom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>Использованные материалы:</a:t>
            </a:r>
            <a:endParaRPr lang="ru-RU" sz="3600" b="1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2"/>
              </a:rPr>
              <a:t>http://www.alleng.ru/mybook/3gram/4num1.htm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3"/>
              </a:rPr>
              <a:t>http://www.homeenglish.ru/index.htm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4"/>
              </a:rPr>
              <a:t>http://engmaster.ru/rule/701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5"/>
              </a:rPr>
              <a:t>http://www.english-german.ru/?p=1145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6"/>
              </a:rPr>
              <a:t>http://www.miksike.net/docs/5klass/russkij/5-5-4-1.htm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7"/>
              </a:rPr>
              <a:t>http://www.study-english.info/numeral.php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http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://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scholar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.</a:t>
            </a:r>
            <a:r>
              <a:rPr lang="en-US" sz="2800" b="1" u="sng" dirty="0" err="1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urc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.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ac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.</a:t>
            </a:r>
            <a:r>
              <a:rPr lang="en-US" sz="2800" b="1" u="sng" dirty="0" err="1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ru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/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courses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/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English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/</a:t>
            </a:r>
            <a:r>
              <a:rPr lang="en-US" sz="2800" b="1" u="sng" dirty="0" err="1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gref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/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numeral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/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numeral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.</a:t>
            </a:r>
            <a:r>
              <a:rPr lang="en-US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html</a:t>
            </a:r>
            <a:r>
              <a:rPr lang="ru-RU" sz="2800" b="1" u="sng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.</a:t>
            </a:r>
            <a:r>
              <a:rPr lang="en-US" sz="2800" b="1" u="sng" dirty="0" err="1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hlinkClick r:id="rId8"/>
              </a:rPr>
              <a:t>ru</a:t>
            </a:r>
            <a:endParaRPr lang="ru-RU" sz="2800" b="1" dirty="0" smtClean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sz="3600" b="1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>Использованные материалы для иллюстраций</a:t>
            </a:r>
            <a:endParaRPr lang="ru-RU" sz="3600" b="1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allforchildren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pictures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mult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php</a:t>
            </a:r>
            <a:r>
              <a:rPr lang="ru-RU" u="sng" dirty="0" smtClean="0">
                <a:hlinkClick r:id="rId2"/>
              </a:rPr>
              <a:t>?</a:t>
            </a:r>
            <a:r>
              <a:rPr lang="en-US" u="sng" dirty="0" smtClean="0">
                <a:hlinkClick r:id="rId2"/>
              </a:rPr>
              <a:t>page</a:t>
            </a:r>
            <a:r>
              <a:rPr lang="ru-RU" u="sng" dirty="0" smtClean="0">
                <a:hlinkClick r:id="rId2"/>
              </a:rPr>
              <a:t>=3</a:t>
            </a:r>
            <a:endParaRPr lang="ru-RU" u="sng" dirty="0" smtClean="0"/>
          </a:p>
          <a:p>
            <a:r>
              <a:rPr lang="ru-RU" dirty="0" smtClean="0"/>
              <a:t>http://mult-pict.narod.ru/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Количественные </a:t>
            </a:r>
            <a:b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Cardinal</a:t>
            </a:r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Numerals</a:t>
            </a:r>
            <a: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en-US" dirty="0" smtClean="0"/>
              <a:t> 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ru-RU" b="1" dirty="0" smtClean="0"/>
              <a:t>обозначают количество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отвечают на вопрос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how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many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?</a:t>
            </a:r>
            <a:endParaRPr lang="en-US" sz="4000" b="1" i="1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smtClean="0"/>
              <a:t> 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two books</a:t>
            </a:r>
            <a:endParaRPr lang="ru-RU" sz="4400" dirty="0" smtClean="0">
              <a:ln>
                <a:solidFill>
                  <a:srgbClr val="002060"/>
                </a:solidFill>
              </a:ln>
            </a:endParaRP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357290" y="3786190"/>
            <a:ext cx="3700472" cy="2290764"/>
            <a:chOff x="2500298" y="2428868"/>
            <a:chExt cx="3700472" cy="229076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1026" name="Рисунок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428868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2643182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58082" y="5715016"/>
            <a:ext cx="1214446" cy="928694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По своей структуре числительные делятся на:</a:t>
            </a:r>
            <a:b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endParaRPr lang="ru-RU" b="1" i="1" dirty="0"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простые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–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от 1 до 12 </a:t>
            </a:r>
            <a:endParaRPr lang="en-US" sz="4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производные – от 13 до 19 и десятки </a:t>
            </a:r>
            <a:endParaRPr lang="en-US" sz="4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составные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- десятки с единицами и числа более сотни </a:t>
            </a:r>
            <a:endParaRPr lang="ru-RU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6500826" y="1643050"/>
            <a:ext cx="1143008" cy="78581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hlinkClick r:id="rId2" action="ppaction://hlinksldjump"/>
              </a:rPr>
              <a:t>NEXT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357554" y="3000372"/>
            <a:ext cx="1214446" cy="857256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hlinkClick r:id="rId3" action="ppaction://hlinksldjump"/>
              </a:rPr>
              <a:t>NEXT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928926" y="5000636"/>
            <a:ext cx="1214446" cy="857256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hlinkClick r:id="rId4" action="ppaction://hlinksldjump"/>
              </a:rPr>
              <a:t>NEXT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Стрелка вверх 7">
            <a:hlinkClick r:id="rId5" action="ppaction://hlinksldjump"/>
          </p:cNvPr>
          <p:cNvSpPr/>
          <p:nvPr/>
        </p:nvSpPr>
        <p:spPr>
          <a:xfrm>
            <a:off x="7572396" y="4143380"/>
            <a:ext cx="928694" cy="1928826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hlinkClick r:id="rId5" action="ppaction://hlinksldjump"/>
              </a:rPr>
              <a:t>BACK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</a:rPr>
              <a:t>ПРОСТЫЕ ЧИСЛИТЕЛЬНЫЕ</a:t>
            </a:r>
            <a:endParaRPr lang="ru-RU" sz="3200" b="1" i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1     one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2     two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3     three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4     four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5     five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6     six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7     seven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8     eight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     nine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10    ten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11    eleven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    twelve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7786710" y="3857628"/>
            <a:ext cx="1143008" cy="2071702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2" action="ppaction://hlinksldjump"/>
              </a:rPr>
              <a:t>ВАС</a:t>
            </a:r>
            <a:r>
              <a:rPr lang="en-US" sz="2400" b="1" dirty="0" smtClean="0">
                <a:solidFill>
                  <a:srgbClr val="92D050"/>
                </a:solidFill>
                <a:hlinkClick r:id="rId3" action="ppaction://hlinksldjump"/>
              </a:rPr>
              <a:t>K</a:t>
            </a:r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86172" cy="785818"/>
          </a:xfrm>
        </p:spPr>
        <p:txBody>
          <a:bodyPr/>
          <a:lstStyle/>
          <a:p>
            <a:pPr algn="ctr"/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</a:rPr>
              <a:t>ПРОИЗВОДНЫЕ</a:t>
            </a:r>
            <a:endParaRPr lang="ru-RU" sz="32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13    thirteen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14    fourteen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15    fifteen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16    sixteen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17    seventeen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18    eighteen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19    nineteen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911741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образуются при помощи суффикса -  </a:t>
            </a:r>
            <a:r>
              <a:rPr lang="en-GB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teen</a:t>
            </a:r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 от соответствующих чисел первого десятка</a:t>
            </a:r>
            <a:endParaRPr lang="ru-RU" sz="32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072330" y="5143512"/>
            <a:ext cx="1143008" cy="1071570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ДЕСЯТКИ ОБРАЗУЮТСЯ ПРИ ПОМОЩИ СУФФИКСА -</a:t>
            </a:r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endParaRPr lang="ru-RU" sz="32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20    twenty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30    thirty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40    forty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50     fifty 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60    sixty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70    seventy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80    eighty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90    ninety</a:t>
            </a:r>
            <a:r>
              <a:rPr lang="en-US" dirty="0" smtClean="0"/>
              <a:t> </a:t>
            </a:r>
            <a:endParaRPr lang="ru-RU" dirty="0" smtClean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3786182" y="5143512"/>
            <a:ext cx="1214446" cy="1214446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1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В АНГЛИЙСКОМ ЯЗЫКЕ СЛОВА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hundred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сто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тысяча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million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миллион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они используются в ед. числе перед ними обязательно ставится неопределенный артикль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или числительное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  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 hundred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/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 hundred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6500826" y="4572008"/>
            <a:ext cx="1000132" cy="1928826"/>
          </a:xfrm>
          <a:prstGeom prst="up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hlinkClick r:id="rId2" action="ppaction://hlinksldjump"/>
              </a:rPr>
              <a:t>BACK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94C00"/>
      </a:hlink>
      <a:folHlink>
        <a:srgbClr val="C000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954</Words>
  <Application>Microsoft Office PowerPoint</Application>
  <PresentationFormat>Экран (4:3)</PresentationFormat>
  <Paragraphs>277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Оформление по умолчанию</vt:lpstr>
      <vt:lpstr>«Интерактивная мозаика» </vt:lpstr>
      <vt:lpstr>The Numerals  обозначает количество или порядок предметов при счете </vt:lpstr>
      <vt:lpstr>СОДЕРЖАНИЕ:</vt:lpstr>
      <vt:lpstr>Количественные  Cardinal Numerals    </vt:lpstr>
      <vt:lpstr>По своей структуре числительные делятся на: </vt:lpstr>
      <vt:lpstr>ПРОСТЫЕ ЧИСЛИТЕЛЬНЫЕ</vt:lpstr>
      <vt:lpstr>ПРОИЗВОДНЫЕ</vt:lpstr>
      <vt:lpstr>ДЕСЯТКИ ОБРАЗУЮТСЯ ПРИ ПОМОЩИ СУФФИКСА -TY</vt:lpstr>
      <vt:lpstr>В АНГЛИЙСКОМ ЯЗЫКЕ СЛОВА</vt:lpstr>
      <vt:lpstr>СОСТАВНЫЕ ЧИСЛИТЕЛЬНЫЕ</vt:lpstr>
      <vt:lpstr>Порядковые числительные</vt:lpstr>
      <vt:lpstr>Исключение</vt:lpstr>
      <vt:lpstr>ЗАПОМНИТЕ:</vt:lpstr>
      <vt:lpstr>У ПОРЯДКОВЫХ ЧИСЛИТЕЛЬНЫХ</vt:lpstr>
      <vt:lpstr>У СОСТАВНЫХ ПОРЯДКОВЫХ ЧИСЛИТЕЛЬНЫХ</vt:lpstr>
      <vt:lpstr>ВНИМАНИЕ!</vt:lpstr>
      <vt:lpstr>ЗАПОМНИ!</vt:lpstr>
      <vt:lpstr>ДРОБНЫЕ ЧИСЛИТЕЛЬНЫЕ</vt:lpstr>
      <vt:lpstr>ДРОБНЫЕ ВЕЛИЧИНЫ 1/2 и 1/4</vt:lpstr>
      <vt:lpstr>ЗАПОМНИ!</vt:lpstr>
      <vt:lpstr>ЕСЛИ В ЧИСЛИТЕЛЕ  ЧИСЛО БОЛЕЕ ЕДИНИЦЫ</vt:lpstr>
      <vt:lpstr>ГОДА И ДАТЫ</vt:lpstr>
      <vt:lpstr>РОЛЬ В ПРЕДЛОЖЕНИИ</vt:lpstr>
      <vt:lpstr>LET` S DO SOME EXERCISES</vt:lpstr>
      <vt:lpstr>ВСТАВЬТЕ ПОРЯДКОВОЕ ИЛИ КОЛИЧЕСТВЕННОЕ ЧИСЛИТЕЛЬНЫЕ</vt:lpstr>
      <vt:lpstr>ПРОЧИТАЙТЕ:</vt:lpstr>
      <vt:lpstr>ЗАПИШИ ПОСЛОВИЦЫ СЛОВАМИ</vt:lpstr>
      <vt:lpstr>DO YOU KNOW?</vt:lpstr>
      <vt:lpstr>ВСТАВЬТЕ ПОДХОДЯЩИЕ СЛОВА</vt:lpstr>
      <vt:lpstr>DO YOU KNOW?</vt:lpstr>
      <vt:lpstr>ПРОЧИТАЙТЕ</vt:lpstr>
      <vt:lpstr>THE FIRST FLOOR</vt:lpstr>
      <vt:lpstr>АНГЛИЙСКИЙ ЯЗЫК СОДЕРЖИТ</vt:lpstr>
      <vt:lpstr>САМОЕ СТАРОЕ СЛОВО "TOWN" </vt:lpstr>
      <vt:lpstr>Презентация PowerPoint</vt:lpstr>
      <vt:lpstr>Использованные материалы:</vt:lpstr>
      <vt:lpstr>Использованные материалы для иллюстраций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Admin</cp:lastModifiedBy>
  <cp:revision>197</cp:revision>
  <dcterms:created xsi:type="dcterms:W3CDTF">2010-09-03T14:33:05Z</dcterms:created>
  <dcterms:modified xsi:type="dcterms:W3CDTF">2013-02-03T21:48:10Z</dcterms:modified>
</cp:coreProperties>
</file>