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9" r:id="rId8"/>
    <p:sldId id="270" r:id="rId9"/>
    <p:sldId id="271" r:id="rId10"/>
    <p:sldId id="264" r:id="rId11"/>
    <p:sldId id="265" r:id="rId12"/>
    <p:sldId id="263" r:id="rId13"/>
    <p:sldId id="266" r:id="rId14"/>
    <p:sldId id="267" r:id="rId15"/>
    <p:sldId id="259" r:id="rId16"/>
    <p:sldId id="272" r:id="rId17"/>
    <p:sldId id="273" r:id="rId18"/>
    <p:sldId id="274" r:id="rId19"/>
    <p:sldId id="275" r:id="rId20"/>
    <p:sldId id="288" r:id="rId21"/>
    <p:sldId id="289" r:id="rId22"/>
    <p:sldId id="290" r:id="rId23"/>
    <p:sldId id="291" r:id="rId24"/>
    <p:sldId id="276" r:id="rId25"/>
    <p:sldId id="27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6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236C-7817-480A-8B29-1F82DCAFA25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84B4-643A-4A07-A085-87FF576C7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2.jp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jp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51.png"/><Relationship Id="rId3" Type="http://schemas.openxmlformats.org/officeDocument/2006/relationships/image" Target="../media/image2.jpg"/><Relationship Id="rId7" Type="http://schemas.openxmlformats.org/officeDocument/2006/relationships/image" Target="../media/image47.wmf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3.png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8.wmf"/><Relationship Id="rId14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emf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2.jp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2.jp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7.png"/><Relationship Id="rId7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slide" Target="slide29.xml"/><Relationship Id="rId5" Type="http://schemas.openxmlformats.org/officeDocument/2006/relationships/image" Target="../media/image79.png"/><Relationship Id="rId10" Type="http://schemas.openxmlformats.org/officeDocument/2006/relationships/slide" Target="slide28.xml"/><Relationship Id="rId4" Type="http://schemas.openxmlformats.org/officeDocument/2006/relationships/image" Target="../media/image78.png"/><Relationship Id="rId9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81.png"/><Relationship Id="rId7" Type="http://schemas.openxmlformats.org/officeDocument/2006/relationships/slide" Target="slide3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10.xml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slide" Target="slide2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.jp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jp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763" y="1844824"/>
            <a:ext cx="7729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  рационализации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1718" y="3933056"/>
            <a:ext cx="485838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u="sng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Работу выполнили:</a:t>
            </a:r>
            <a:r>
              <a:rPr lang="ru-RU" sz="2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2000" b="1" i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Белозерова О.М.</a:t>
            </a:r>
          </a:p>
          <a:p>
            <a:r>
              <a:rPr lang="ru-RU" sz="2000" b="1" i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i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</a:t>
            </a:r>
            <a:r>
              <a:rPr lang="ru-RU" sz="2000" b="1" i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i="1" cap="none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Шарикова</a:t>
            </a:r>
            <a:r>
              <a:rPr lang="ru-RU" sz="2000" b="1" i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И.Е.</a:t>
            </a: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г.Георгиевск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74" y="33800"/>
            <a:ext cx="9144000" cy="6840168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3829" y="3755536"/>
            <a:ext cx="171450" cy="3490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13334" y="2168765"/>
            <a:ext cx="62921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Выделим некоторые выражения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соответствующие им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ационализирующие выражения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где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q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выражения с  переменной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&gt; 0,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</a:t>
            </a: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480670" y="3258727"/>
            <a:ext cx="284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1,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&gt; 0,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&gt; 0),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49865" y="3650849"/>
            <a:ext cx="928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1).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5058" y="3673968"/>
            <a:ext cx="5877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ea typeface="Calibri" pitchFamily="34" charset="0"/>
                <a:cs typeface="Times New Roman" pitchFamily="18" charset="0"/>
              </a:rPr>
              <a:t>а – фиксированное число (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</a:rPr>
              <a:t>a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&gt; 0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b="1" dirty="0">
                <a:ea typeface="Calibri" pitchFamily="34" charset="0"/>
                <a:cs typeface="Times New Roman" pitchFamily="18" charset="0"/>
              </a:rPr>
              <a:t>a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4489" y="3368141"/>
            <a:ext cx="209819" cy="3327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6743"/>
              </p:ext>
            </p:extLst>
          </p:nvPr>
        </p:nvGraphicFramePr>
        <p:xfrm>
          <a:off x="1763687" y="571481"/>
          <a:ext cx="6665963" cy="5404201"/>
        </p:xfrm>
        <a:graphic>
          <a:graphicData uri="http://schemas.openxmlformats.org/drawingml/2006/table">
            <a:tbl>
              <a:tblPr/>
              <a:tblGrid>
                <a:gridCol w="576063"/>
                <a:gridCol w="2520280"/>
                <a:gridCol w="3569620"/>
              </a:tblGrid>
              <a:tr h="440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Выражение </a:t>
                      </a:r>
                      <a:r>
                        <a:rPr lang="en-US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F</a:t>
                      </a: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Выражение </a:t>
                      </a:r>
                      <a:r>
                        <a:rPr lang="en-US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G</a:t>
                      </a: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1а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1б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2а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2б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4а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1267" y="987330"/>
            <a:ext cx="1752600" cy="381000"/>
          </a:xfrm>
          <a:prstGeom prst="rect">
            <a:avLst/>
          </a:prstGeom>
          <a:noFill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2254" y="1317662"/>
            <a:ext cx="1190625" cy="381000"/>
          </a:xfrm>
          <a:prstGeom prst="rect">
            <a:avLst/>
          </a:prstGeom>
          <a:noFill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04" y="1714488"/>
            <a:ext cx="704850" cy="381000"/>
          </a:xfrm>
          <a:prstGeom prst="rect">
            <a:avLst/>
          </a:prstGeom>
          <a:noFill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071546"/>
            <a:ext cx="1781175" cy="381000"/>
          </a:xfrm>
          <a:prstGeom prst="rect">
            <a:avLst/>
          </a:prstGeom>
          <a:noFill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428736"/>
            <a:ext cx="1771650" cy="381000"/>
          </a:xfrm>
          <a:prstGeom prst="rect">
            <a:avLst/>
          </a:prstGeom>
          <a:noFill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785926"/>
            <a:ext cx="1762125" cy="381000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0304" y="2372472"/>
            <a:ext cx="1752600" cy="381000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3216" y="2689852"/>
            <a:ext cx="1028700" cy="381000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04" y="3029328"/>
            <a:ext cx="704850" cy="381000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357430"/>
            <a:ext cx="1781175" cy="381000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714620"/>
            <a:ext cx="1762125" cy="381000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071810"/>
            <a:ext cx="1762125" cy="381000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6103" y="3410328"/>
            <a:ext cx="1800225" cy="409575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6724" y="3762376"/>
            <a:ext cx="1714500" cy="3810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571876"/>
            <a:ext cx="2919412" cy="38100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8952" y="4071942"/>
            <a:ext cx="1914525" cy="390525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2278" y="4462467"/>
            <a:ext cx="790575" cy="39052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143380"/>
            <a:ext cx="1781175" cy="381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500570"/>
            <a:ext cx="1038225" cy="381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03" y="4852992"/>
            <a:ext cx="1009650" cy="3905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000636"/>
            <a:ext cx="1066800" cy="381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2254" y="5617694"/>
            <a:ext cx="1028700" cy="3810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643578"/>
            <a:ext cx="1800225" cy="381000"/>
          </a:xfrm>
          <a:prstGeom prst="rect">
            <a:avLst/>
          </a:prstGeom>
          <a:noFill/>
        </p:spPr>
      </p:pic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3378" y="5190768"/>
            <a:ext cx="171450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072230" cy="1225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u="sng" dirty="0"/>
              <a:t>Доказательство</a:t>
            </a:r>
          </a:p>
          <a:p>
            <a:pPr lvl="0" algn="just">
              <a:buNone/>
            </a:pPr>
            <a:r>
              <a:rPr lang="ru-RU" dirty="0" smtClean="0"/>
              <a:t>    </a:t>
            </a:r>
            <a:r>
              <a:rPr lang="en-US" dirty="0" smtClean="0"/>
              <a:t> </a:t>
            </a:r>
            <a:r>
              <a:rPr lang="ru-RU" dirty="0" smtClean="0"/>
              <a:t>	</a:t>
            </a:r>
            <a:r>
              <a:rPr lang="ru-RU" b="1" dirty="0" smtClean="0"/>
              <a:t>Пусть </a:t>
            </a:r>
            <a:r>
              <a:rPr lang="ru-RU" b="1" i="1" dirty="0" smtClean="0"/>
              <a:t> </a:t>
            </a:r>
            <a:r>
              <a:rPr lang="en-US" b="1" i="1" dirty="0" err="1" smtClean="0"/>
              <a:t>log</a:t>
            </a:r>
            <a:r>
              <a:rPr lang="en-US" b="1" i="1" baseline="-25000" dirty="0" err="1" smtClean="0"/>
              <a:t>a</a:t>
            </a:r>
            <a:r>
              <a:rPr lang="en-US" b="1" i="1" dirty="0" smtClean="0"/>
              <a:t> f- </a:t>
            </a:r>
            <a:r>
              <a:rPr lang="en-US" b="1" i="1" dirty="0" err="1" smtClean="0"/>
              <a:t>log</a:t>
            </a:r>
            <a:r>
              <a:rPr lang="en-US" b="1" i="1" baseline="-25000" dirty="0" err="1" smtClean="0"/>
              <a:t>a</a:t>
            </a:r>
            <a:r>
              <a:rPr lang="en-US" b="1" i="1" dirty="0" smtClean="0"/>
              <a:t> g&gt; </a:t>
            </a:r>
            <a:r>
              <a:rPr lang="en-US" b="1" i="1" dirty="0"/>
              <a:t>0</a:t>
            </a:r>
            <a:r>
              <a:rPr lang="en-US" b="1" dirty="0"/>
              <a:t>, </a:t>
            </a:r>
            <a:r>
              <a:rPr lang="ru-RU" b="1" dirty="0"/>
              <a:t>то есть  </a:t>
            </a:r>
            <a:r>
              <a:rPr lang="ru-RU" b="1" i="1" dirty="0"/>
              <a:t> </a:t>
            </a:r>
            <a:r>
              <a:rPr lang="en-US" b="1" i="1" dirty="0" err="1" smtClean="0"/>
              <a:t>log</a:t>
            </a:r>
            <a:r>
              <a:rPr lang="en-US" b="1" i="1" baseline="-25000" dirty="0" err="1" smtClean="0"/>
              <a:t>a</a:t>
            </a:r>
            <a:r>
              <a:rPr lang="en-US" b="1" i="1" dirty="0" smtClean="0"/>
              <a:t> f&gt; </a:t>
            </a:r>
            <a:r>
              <a:rPr lang="en-US" b="1" i="1" dirty="0" err="1" smtClean="0"/>
              <a:t>log</a:t>
            </a:r>
            <a:r>
              <a:rPr lang="en-US" b="1" i="1" baseline="-25000" dirty="0" err="1" smtClean="0"/>
              <a:t>a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g</a:t>
            </a:r>
            <a:r>
              <a:rPr lang="ru-RU" b="1" i="1" dirty="0" smtClean="0"/>
              <a:t>,</a:t>
            </a:r>
            <a:r>
              <a:rPr lang="en-US" b="1" i="1" dirty="0" smtClean="0"/>
              <a:t> </a:t>
            </a:r>
            <a:r>
              <a:rPr lang="ru-RU" b="1" dirty="0"/>
              <a:t>причём </a:t>
            </a:r>
            <a:r>
              <a:rPr lang="en-US" b="1" i="1" dirty="0"/>
              <a:t>a &gt; 0, a ≠ 1, </a:t>
            </a:r>
            <a:r>
              <a:rPr lang="en-US" b="1" i="1" dirty="0" smtClean="0"/>
              <a:t>f </a:t>
            </a:r>
            <a:r>
              <a:rPr lang="en-US" b="1" i="1" dirty="0"/>
              <a:t>&gt; 0</a:t>
            </a:r>
            <a:r>
              <a:rPr lang="en-US" b="1" i="1" dirty="0" smtClean="0"/>
              <a:t>,</a:t>
            </a:r>
            <a:r>
              <a:rPr lang="ru-RU" b="1" i="1" dirty="0" smtClean="0"/>
              <a:t>  </a:t>
            </a:r>
            <a:r>
              <a:rPr lang="en-US" b="1" i="1" dirty="0" smtClean="0"/>
              <a:t>g</a:t>
            </a:r>
            <a:r>
              <a:rPr lang="ru-RU" b="1" i="1" dirty="0" smtClean="0"/>
              <a:t> </a:t>
            </a:r>
            <a:r>
              <a:rPr lang="ru-RU" b="1" i="1" dirty="0"/>
              <a:t>&gt; 0.</a:t>
            </a:r>
            <a:endParaRPr lang="ru-RU" b="1" dirty="0"/>
          </a:p>
          <a:p>
            <a:pPr algn="just">
              <a:buNone/>
            </a:pPr>
            <a:r>
              <a:rPr lang="ru-RU" b="1" dirty="0" smtClean="0"/>
              <a:t>      Если </a:t>
            </a:r>
            <a:r>
              <a:rPr lang="ru-RU" b="1" dirty="0"/>
              <a:t>0 &lt; </a:t>
            </a:r>
            <a:r>
              <a:rPr lang="en-US" b="1" i="1" dirty="0"/>
              <a:t>a </a:t>
            </a:r>
            <a:r>
              <a:rPr lang="ru-RU" b="1" dirty="0"/>
              <a:t>&lt; 1, то по свойству убывающей логарифмической функции имеем  </a:t>
            </a:r>
            <a:r>
              <a:rPr lang="en-US" b="1" dirty="0" smtClean="0"/>
              <a:t>    f</a:t>
            </a:r>
            <a:r>
              <a:rPr lang="ru-RU" b="1" i="1" dirty="0" smtClean="0"/>
              <a:t> </a:t>
            </a:r>
            <a:r>
              <a:rPr lang="ru-RU" b="1" i="1" dirty="0"/>
              <a:t>&lt; </a:t>
            </a:r>
            <a:r>
              <a:rPr lang="en-US" b="1" i="1" dirty="0" smtClean="0"/>
              <a:t>g</a:t>
            </a:r>
            <a:r>
              <a:rPr lang="ru-RU" b="1" i="1" dirty="0" smtClean="0"/>
              <a:t>. </a:t>
            </a:r>
            <a:r>
              <a:rPr lang="ru-RU" b="1" dirty="0"/>
              <a:t>Значит, выполняется система неравенств</a:t>
            </a:r>
          </a:p>
          <a:p>
            <a:pPr algn="just">
              <a:buNone/>
            </a:pPr>
            <a:r>
              <a:rPr lang="ru-RU" b="1" i="1" dirty="0" smtClean="0"/>
              <a:t>                      </a:t>
            </a:r>
            <a:r>
              <a:rPr lang="en-US" b="1" i="1" dirty="0" smtClean="0"/>
              <a:t>a</a:t>
            </a:r>
            <a:r>
              <a:rPr lang="ru-RU" b="1" i="1" dirty="0" smtClean="0"/>
              <a:t> </a:t>
            </a:r>
            <a:r>
              <a:rPr lang="ru-RU" b="1" i="1" dirty="0"/>
              <a:t>-1&lt;0  </a:t>
            </a:r>
            <a:endParaRPr lang="ru-RU" b="1" dirty="0"/>
          </a:p>
          <a:p>
            <a:pPr algn="just">
              <a:buNone/>
            </a:pPr>
            <a:r>
              <a:rPr lang="ru-RU" b="1" i="1" dirty="0" smtClean="0"/>
              <a:t>                      </a:t>
            </a:r>
            <a:r>
              <a:rPr lang="en-US" b="1" i="1" dirty="0" smtClean="0"/>
              <a:t>f</a:t>
            </a:r>
            <a:r>
              <a:rPr lang="ru-RU" b="1" i="1" dirty="0" smtClean="0"/>
              <a:t> </a:t>
            </a:r>
            <a:r>
              <a:rPr lang="ru-RU" b="1" i="1" dirty="0"/>
              <a:t>– </a:t>
            </a:r>
            <a:r>
              <a:rPr lang="en-US" b="1" i="1" dirty="0" smtClean="0"/>
              <a:t>g</a:t>
            </a:r>
            <a:r>
              <a:rPr lang="ru-RU" b="1" i="1" dirty="0" smtClean="0"/>
              <a:t> </a:t>
            </a:r>
            <a:r>
              <a:rPr lang="ru-RU" b="1" i="1" dirty="0"/>
              <a:t>&lt; 0</a:t>
            </a:r>
            <a:endParaRPr lang="ru-RU" b="1" dirty="0"/>
          </a:p>
          <a:p>
            <a:pPr algn="just">
              <a:buNone/>
            </a:pPr>
            <a:r>
              <a:rPr lang="ru-RU" b="1" dirty="0" smtClean="0"/>
              <a:t>      Откуда </a:t>
            </a:r>
            <a:r>
              <a:rPr lang="ru-RU" b="1" dirty="0"/>
              <a:t>следует неравенство (</a:t>
            </a:r>
            <a:r>
              <a:rPr lang="en-US" b="1" i="1" dirty="0"/>
              <a:t>a</a:t>
            </a:r>
            <a:r>
              <a:rPr lang="ru-RU" b="1" i="1" dirty="0"/>
              <a:t> – 1</a:t>
            </a:r>
            <a:r>
              <a:rPr lang="ru-RU" b="1" i="1" dirty="0" smtClean="0"/>
              <a:t>)(</a:t>
            </a:r>
            <a:r>
              <a:rPr lang="en-US" b="1" i="1" dirty="0" smtClean="0"/>
              <a:t>f</a:t>
            </a:r>
            <a:r>
              <a:rPr lang="ru-RU" b="1" i="1" dirty="0" smtClean="0"/>
              <a:t> </a:t>
            </a:r>
            <a:r>
              <a:rPr lang="ru-RU" b="1" i="1" dirty="0"/>
              <a:t>– </a:t>
            </a:r>
            <a:r>
              <a:rPr lang="en-US" b="1" i="1" dirty="0" smtClean="0"/>
              <a:t>g</a:t>
            </a:r>
            <a:r>
              <a:rPr lang="ru-RU" b="1" i="1" dirty="0" smtClean="0"/>
              <a:t>) </a:t>
            </a:r>
            <a:r>
              <a:rPr lang="ru-RU" b="1" i="1" dirty="0"/>
              <a:t>&gt; 0  </a:t>
            </a:r>
            <a:r>
              <a:rPr lang="ru-RU" b="1" dirty="0"/>
              <a:t>верное на области определения выражения</a:t>
            </a:r>
            <a:r>
              <a:rPr lang="ru-RU" b="1" i="1" dirty="0"/>
              <a:t>      </a:t>
            </a:r>
            <a:r>
              <a:rPr lang="en-US" b="1" i="1" dirty="0"/>
              <a:t>F</a:t>
            </a:r>
            <a:r>
              <a:rPr lang="ru-RU" b="1" i="1" dirty="0"/>
              <a:t> = </a:t>
            </a:r>
            <a:r>
              <a:rPr lang="en-US" b="1" i="1" dirty="0" err="1" smtClean="0"/>
              <a:t>log</a:t>
            </a:r>
            <a:r>
              <a:rPr lang="en-US" b="1" i="1" baseline="-25000" dirty="0" err="1" smtClean="0"/>
              <a:t>a</a:t>
            </a:r>
            <a:r>
              <a:rPr lang="ru-RU" b="1" i="1" dirty="0" smtClean="0"/>
              <a:t> </a:t>
            </a:r>
            <a:r>
              <a:rPr lang="en-US" b="1" i="1" dirty="0" smtClean="0"/>
              <a:t>f</a:t>
            </a:r>
            <a:r>
              <a:rPr lang="ru-RU" b="1" i="1" dirty="0" smtClean="0"/>
              <a:t>- </a:t>
            </a:r>
            <a:r>
              <a:rPr lang="en-US" b="1" i="1" dirty="0" err="1" smtClean="0"/>
              <a:t>log</a:t>
            </a:r>
            <a:r>
              <a:rPr lang="en-US" b="1" i="1" baseline="-25000" dirty="0" err="1" smtClean="0"/>
              <a:t>a</a:t>
            </a:r>
            <a:r>
              <a:rPr lang="en-US" b="1" i="1" dirty="0" err="1" smtClean="0"/>
              <a:t>g</a:t>
            </a:r>
            <a:r>
              <a:rPr lang="en-US" b="1" i="1" dirty="0" smtClean="0"/>
              <a:t>.</a:t>
            </a:r>
            <a:r>
              <a:rPr lang="ru-RU" b="1" i="1" dirty="0" smtClean="0"/>
              <a:t> </a:t>
            </a:r>
            <a:endParaRPr lang="ru-RU" b="1" dirty="0"/>
          </a:p>
          <a:p>
            <a:pPr algn="just">
              <a:buNone/>
            </a:pPr>
            <a:r>
              <a:rPr lang="ru-RU" b="1" dirty="0" smtClean="0"/>
              <a:t>      Если </a:t>
            </a:r>
            <a:r>
              <a:rPr lang="en-US" b="1" i="1" dirty="0"/>
              <a:t>a</a:t>
            </a:r>
            <a:r>
              <a:rPr lang="ru-RU" b="1" i="1" dirty="0"/>
              <a:t> &gt; 1, </a:t>
            </a:r>
            <a:r>
              <a:rPr lang="ru-RU" b="1" dirty="0"/>
              <a:t>то </a:t>
            </a:r>
            <a:r>
              <a:rPr lang="en-US" b="1" dirty="0" smtClean="0"/>
              <a:t>f</a:t>
            </a:r>
            <a:r>
              <a:rPr lang="ru-RU" b="1" i="1" dirty="0" smtClean="0"/>
              <a:t> </a:t>
            </a:r>
            <a:r>
              <a:rPr lang="ru-RU" b="1" i="1" dirty="0"/>
              <a:t>&gt; </a:t>
            </a:r>
            <a:r>
              <a:rPr lang="en-US" b="1" i="1" dirty="0" smtClean="0"/>
              <a:t>g</a:t>
            </a:r>
            <a:r>
              <a:rPr lang="ru-RU" b="1" i="1" dirty="0" smtClean="0"/>
              <a:t>. </a:t>
            </a:r>
            <a:r>
              <a:rPr lang="ru-RU" b="1" dirty="0"/>
              <a:t>Следовательно, имеет место неравенство</a:t>
            </a:r>
            <a:r>
              <a:rPr lang="ru-RU" b="1" i="1" dirty="0"/>
              <a:t>  (</a:t>
            </a:r>
            <a:r>
              <a:rPr lang="en-US" b="1" i="1" dirty="0"/>
              <a:t>a</a:t>
            </a:r>
            <a:r>
              <a:rPr lang="ru-RU" b="1" i="1" dirty="0"/>
              <a:t> – 1</a:t>
            </a:r>
            <a:r>
              <a:rPr lang="ru-RU" b="1" i="1" dirty="0" smtClean="0"/>
              <a:t>)(</a:t>
            </a:r>
            <a:r>
              <a:rPr lang="en-US" b="1" i="1" dirty="0" smtClean="0"/>
              <a:t>f</a:t>
            </a:r>
            <a:r>
              <a:rPr lang="ru-RU" b="1" i="1" dirty="0" smtClean="0"/>
              <a:t> </a:t>
            </a:r>
            <a:r>
              <a:rPr lang="ru-RU" b="1" i="1" dirty="0"/>
              <a:t>– </a:t>
            </a:r>
            <a:r>
              <a:rPr lang="en-US" b="1" i="1" dirty="0" smtClean="0"/>
              <a:t>g</a:t>
            </a:r>
            <a:r>
              <a:rPr lang="ru-RU" b="1" i="1" dirty="0" smtClean="0"/>
              <a:t>)&gt; </a:t>
            </a:r>
            <a:r>
              <a:rPr lang="ru-RU" b="1" i="1" dirty="0"/>
              <a:t>0. </a:t>
            </a:r>
            <a:r>
              <a:rPr lang="ru-RU" b="1" dirty="0"/>
              <a:t>Обратно, если выполняется неравенство </a:t>
            </a:r>
            <a:r>
              <a:rPr lang="ru-RU" b="1" i="1" dirty="0"/>
              <a:t>(</a:t>
            </a:r>
            <a:r>
              <a:rPr lang="en-US" b="1" i="1" dirty="0"/>
              <a:t>a</a:t>
            </a:r>
            <a:r>
              <a:rPr lang="ru-RU" b="1" i="1" dirty="0"/>
              <a:t> – 1</a:t>
            </a:r>
            <a:r>
              <a:rPr lang="ru-RU" b="1" i="1" dirty="0" smtClean="0"/>
              <a:t>)(</a:t>
            </a:r>
            <a:r>
              <a:rPr lang="en-US" b="1" i="1" dirty="0" smtClean="0"/>
              <a:t>f</a:t>
            </a:r>
            <a:r>
              <a:rPr lang="ru-RU" b="1" i="1" dirty="0" smtClean="0"/>
              <a:t> </a:t>
            </a:r>
            <a:r>
              <a:rPr lang="ru-RU" b="1" i="1" dirty="0"/>
              <a:t>– </a:t>
            </a:r>
            <a:r>
              <a:rPr lang="en-US" b="1" i="1" dirty="0" smtClean="0"/>
              <a:t>g</a:t>
            </a:r>
            <a:r>
              <a:rPr lang="ru-RU" b="1" i="1" dirty="0" smtClean="0"/>
              <a:t>)&gt; </a:t>
            </a:r>
            <a:r>
              <a:rPr lang="ru-RU" b="1" i="1" dirty="0"/>
              <a:t>0 </a:t>
            </a:r>
            <a:r>
              <a:rPr lang="ru-RU" b="1" dirty="0"/>
              <a:t>на области допустимых значений</a:t>
            </a:r>
            <a:r>
              <a:rPr lang="ru-RU" b="1" i="1" dirty="0"/>
              <a:t> (</a:t>
            </a:r>
            <a:r>
              <a:rPr lang="en-US" b="1" i="1" dirty="0"/>
              <a:t>a</a:t>
            </a:r>
            <a:r>
              <a:rPr lang="ru-RU" b="1" i="1" dirty="0"/>
              <a:t> &gt; 0, </a:t>
            </a:r>
            <a:r>
              <a:rPr lang="en-US" b="1" i="1" dirty="0"/>
              <a:t>a</a:t>
            </a:r>
            <a:r>
              <a:rPr lang="ru-RU" b="1" i="1" dirty="0"/>
              <a:t> ≠ 1, </a:t>
            </a:r>
            <a:r>
              <a:rPr lang="en-US" b="1" i="1" dirty="0" smtClean="0"/>
              <a:t>f</a:t>
            </a:r>
            <a:r>
              <a:rPr lang="ru-RU" b="1" i="1" dirty="0" smtClean="0"/>
              <a:t> </a:t>
            </a:r>
            <a:r>
              <a:rPr lang="ru-RU" b="1" i="1" dirty="0"/>
              <a:t>&gt; 0, </a:t>
            </a:r>
            <a:r>
              <a:rPr lang="en-US" b="1" i="1" dirty="0" smtClean="0"/>
              <a:t>g</a:t>
            </a:r>
            <a:r>
              <a:rPr lang="ru-RU" b="1" i="1" dirty="0" smtClean="0"/>
              <a:t> </a:t>
            </a:r>
            <a:r>
              <a:rPr lang="ru-RU" b="1" i="1" dirty="0"/>
              <a:t>&gt; 0), </a:t>
            </a:r>
            <a:r>
              <a:rPr lang="ru-RU" b="1" dirty="0"/>
              <a:t>то оно на этой области равносильно совокупности двух систем.</a:t>
            </a:r>
            <a:r>
              <a:rPr lang="ru-RU" b="1" i="1" dirty="0"/>
              <a:t>  </a:t>
            </a:r>
            <a:endParaRPr lang="ru-RU" b="1" dirty="0"/>
          </a:p>
          <a:p>
            <a:pPr algn="just">
              <a:buNone/>
            </a:pPr>
            <a:r>
              <a:rPr lang="ru-RU" b="1" i="1" dirty="0" smtClean="0"/>
              <a:t>                     </a:t>
            </a:r>
            <a:r>
              <a:rPr lang="en-US" b="1" i="1" dirty="0" smtClean="0"/>
              <a:t>a</a:t>
            </a:r>
            <a:r>
              <a:rPr lang="ru-RU" b="1" i="1" dirty="0" smtClean="0"/>
              <a:t> </a:t>
            </a:r>
            <a:r>
              <a:rPr lang="ru-RU" b="1" i="1" dirty="0"/>
              <a:t>– 1&lt;0              </a:t>
            </a:r>
            <a:r>
              <a:rPr lang="ru-RU" b="1" i="1" dirty="0" smtClean="0"/>
              <a:t>          </a:t>
            </a:r>
            <a:r>
              <a:rPr lang="en-US" b="1" i="1" dirty="0" smtClean="0"/>
              <a:t>a</a:t>
            </a:r>
            <a:r>
              <a:rPr lang="ru-RU" b="1" i="1" dirty="0" smtClean="0"/>
              <a:t> </a:t>
            </a:r>
            <a:r>
              <a:rPr lang="ru-RU" b="1" i="1" dirty="0"/>
              <a:t>– 1 &gt; 0</a:t>
            </a:r>
            <a:endParaRPr lang="ru-RU" b="1" dirty="0"/>
          </a:p>
          <a:p>
            <a:pPr algn="just">
              <a:buNone/>
            </a:pPr>
            <a:r>
              <a:rPr lang="ru-RU" b="1" i="1" dirty="0" smtClean="0"/>
              <a:t>                     </a:t>
            </a:r>
            <a:r>
              <a:rPr lang="en-US" b="1" i="1" dirty="0" smtClean="0"/>
              <a:t>f</a:t>
            </a:r>
            <a:r>
              <a:rPr lang="ru-RU" b="1" i="1" dirty="0" smtClean="0"/>
              <a:t> </a:t>
            </a:r>
            <a:r>
              <a:rPr lang="ru-RU" b="1" i="1" dirty="0"/>
              <a:t>– </a:t>
            </a:r>
            <a:r>
              <a:rPr lang="en-US" b="1" i="1" dirty="0" smtClean="0"/>
              <a:t>g</a:t>
            </a:r>
            <a:r>
              <a:rPr lang="ru-RU" b="1" i="1" dirty="0" smtClean="0"/>
              <a:t> </a:t>
            </a:r>
            <a:r>
              <a:rPr lang="ru-RU" b="1" i="1" dirty="0"/>
              <a:t>&lt; 0            </a:t>
            </a:r>
            <a:r>
              <a:rPr lang="ru-RU" b="1" i="1" dirty="0" smtClean="0"/>
              <a:t>           </a:t>
            </a:r>
            <a:r>
              <a:rPr lang="en-US" b="1" i="1" dirty="0" smtClean="0"/>
              <a:t>f</a:t>
            </a:r>
            <a:r>
              <a:rPr lang="ru-RU" b="1" i="1" dirty="0" smtClean="0"/>
              <a:t> </a:t>
            </a:r>
            <a:r>
              <a:rPr lang="ru-RU" b="1" i="1" dirty="0"/>
              <a:t>– </a:t>
            </a:r>
            <a:r>
              <a:rPr lang="en-US" b="1" i="1" dirty="0" smtClean="0"/>
              <a:t>g</a:t>
            </a:r>
            <a:r>
              <a:rPr lang="ru-RU" b="1" i="1" dirty="0" smtClean="0"/>
              <a:t> </a:t>
            </a:r>
            <a:r>
              <a:rPr lang="ru-RU" b="1" i="1" dirty="0"/>
              <a:t>&gt; </a:t>
            </a:r>
            <a:r>
              <a:rPr lang="ru-RU" b="1" i="1" dirty="0" smtClean="0"/>
              <a:t>0</a:t>
            </a:r>
          </a:p>
          <a:p>
            <a:pPr algn="just"/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Из </a:t>
            </a:r>
            <a:r>
              <a:rPr lang="ru-RU" b="1" dirty="0"/>
              <a:t>каждой системы следует неравенство </a:t>
            </a:r>
            <a:r>
              <a:rPr lang="en-US" b="1" i="1" dirty="0" err="1" smtClean="0"/>
              <a:t>log</a:t>
            </a:r>
            <a:r>
              <a:rPr lang="en-US" b="1" i="1" baseline="-25000" dirty="0" err="1" smtClean="0"/>
              <a:t>a</a:t>
            </a:r>
            <a:r>
              <a:rPr lang="ru-RU" b="1" i="1" dirty="0" smtClean="0"/>
              <a:t> </a:t>
            </a:r>
            <a:r>
              <a:rPr lang="en-US" b="1" i="1" dirty="0" smtClean="0"/>
              <a:t>f</a:t>
            </a:r>
            <a:r>
              <a:rPr lang="ru-RU" b="1" i="1" dirty="0" smtClean="0"/>
              <a:t>&gt; </a:t>
            </a:r>
            <a:r>
              <a:rPr lang="en-US" b="1" i="1" dirty="0" err="1" smtClean="0"/>
              <a:t>log</a:t>
            </a:r>
            <a:r>
              <a:rPr lang="en-US" b="1" i="1" baseline="-25000" dirty="0" err="1" smtClean="0"/>
              <a:t>a</a:t>
            </a:r>
            <a:r>
              <a:rPr lang="en-US" b="1" i="1" baseline="-25000" dirty="0" smtClean="0"/>
              <a:t>  </a:t>
            </a:r>
            <a:r>
              <a:rPr lang="en-US" b="1" i="1" dirty="0" smtClean="0"/>
              <a:t>g</a:t>
            </a:r>
            <a:r>
              <a:rPr lang="ru-RU" b="1" i="1" dirty="0" smtClean="0"/>
              <a:t>, т</a:t>
            </a:r>
            <a:r>
              <a:rPr lang="ru-RU" b="1" dirty="0" smtClean="0"/>
              <a:t>о </a:t>
            </a:r>
            <a:r>
              <a:rPr lang="ru-RU" b="1" dirty="0"/>
              <a:t>есть </a:t>
            </a:r>
            <a:r>
              <a:rPr lang="en-US" b="1" i="1" dirty="0" err="1" smtClean="0"/>
              <a:t>log</a:t>
            </a:r>
            <a:r>
              <a:rPr lang="en-US" b="1" i="1" baseline="-25000" dirty="0" err="1" smtClean="0"/>
              <a:t>a</a:t>
            </a:r>
            <a:r>
              <a:rPr lang="ru-RU" b="1" i="1" dirty="0" smtClean="0"/>
              <a:t> </a:t>
            </a:r>
            <a:r>
              <a:rPr lang="en-US" b="1" i="1" dirty="0" smtClean="0"/>
              <a:t>f</a:t>
            </a:r>
            <a:r>
              <a:rPr lang="ru-RU" b="1" i="1" dirty="0" smtClean="0"/>
              <a:t>- </a:t>
            </a:r>
            <a:r>
              <a:rPr lang="en-US" b="1" i="1" dirty="0" err="1" smtClean="0"/>
              <a:t>log</a:t>
            </a:r>
            <a:r>
              <a:rPr lang="en-US" b="1" i="1" baseline="-25000" dirty="0" err="1" smtClean="0"/>
              <a:t>a</a:t>
            </a:r>
            <a:r>
              <a:rPr lang="ru-RU" b="1" i="1" dirty="0" smtClean="0"/>
              <a:t> </a:t>
            </a:r>
            <a:r>
              <a:rPr lang="en-US" b="1" i="1" dirty="0" smtClean="0"/>
              <a:t>g</a:t>
            </a:r>
            <a:r>
              <a:rPr lang="ru-RU" b="1" i="1" dirty="0" smtClean="0"/>
              <a:t>&gt; </a:t>
            </a:r>
            <a:r>
              <a:rPr lang="ru-RU" b="1" i="1" dirty="0"/>
              <a:t>0. </a:t>
            </a:r>
            <a:endParaRPr lang="ru-RU" b="1" dirty="0"/>
          </a:p>
          <a:p>
            <a:pPr algn="just">
              <a:buNone/>
            </a:pPr>
            <a:r>
              <a:rPr lang="ru-RU" b="1" dirty="0"/>
              <a:t>Аналогично, рассматриваются неравенства </a:t>
            </a:r>
            <a:r>
              <a:rPr lang="en-US" b="1" dirty="0"/>
              <a:t>F</a:t>
            </a:r>
            <a:r>
              <a:rPr lang="ru-RU" b="1" dirty="0"/>
              <a:t> &lt; 0,  </a:t>
            </a:r>
            <a:r>
              <a:rPr lang="en-US" b="1" dirty="0"/>
              <a:t>F</a:t>
            </a:r>
            <a:r>
              <a:rPr lang="ru-RU" b="1" dirty="0"/>
              <a:t> ≤ 0,  </a:t>
            </a:r>
            <a:r>
              <a:rPr lang="en-US" b="1" dirty="0"/>
              <a:t>F </a:t>
            </a:r>
            <a:r>
              <a:rPr lang="ru-RU" b="1" dirty="0"/>
              <a:t>≥ 0.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6386" name="AutoShape 2"/>
          <p:cNvSpPr>
            <a:spLocks/>
          </p:cNvSpPr>
          <p:nvPr/>
        </p:nvSpPr>
        <p:spPr bwMode="auto">
          <a:xfrm>
            <a:off x="1437776" y="4668648"/>
            <a:ext cx="273064" cy="572823"/>
          </a:xfrm>
          <a:prstGeom prst="leftBrace">
            <a:avLst>
              <a:gd name="adj1" fmla="val 2135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1475656" y="2708920"/>
            <a:ext cx="235184" cy="504056"/>
          </a:xfrm>
          <a:prstGeom prst="leftBrace">
            <a:avLst>
              <a:gd name="adj1" fmla="val 2135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3275856" y="4668648"/>
            <a:ext cx="288032" cy="572823"/>
          </a:xfrm>
          <a:prstGeom prst="leftBrace">
            <a:avLst>
              <a:gd name="adj1" fmla="val 2135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3" y="438944"/>
            <a:ext cx="5117199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96" y="17832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17287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400" b="1" dirty="0" smtClean="0"/>
              <a:t>Пусть </a:t>
            </a:r>
            <a:r>
              <a:rPr lang="ru-RU" sz="2400" b="1" dirty="0"/>
              <a:t>некоторое число </a:t>
            </a:r>
            <a:r>
              <a:rPr lang="ru-RU" sz="2400" b="1" i="1" dirty="0"/>
              <a:t>а </a:t>
            </a:r>
            <a:r>
              <a:rPr lang="ru-RU" sz="2400" b="1" dirty="0"/>
              <a:t>&gt; 0 и </a:t>
            </a:r>
            <a:r>
              <a:rPr lang="ru-RU" sz="2400" b="1" i="1" dirty="0"/>
              <a:t>а</a:t>
            </a:r>
            <a:r>
              <a:rPr lang="ru-RU" sz="2400" b="1" dirty="0"/>
              <a:t> ≠ 1, тогда имеем </a:t>
            </a:r>
          </a:p>
          <a:p>
            <a:pPr>
              <a:buNone/>
            </a:pPr>
            <a:r>
              <a:rPr lang="en-US" sz="2400" b="1" i="1" dirty="0" smtClean="0"/>
              <a:t>                               </a:t>
            </a:r>
            <a:r>
              <a:rPr lang="ru-RU" sz="2400" b="1" i="1" dirty="0" smtClean="0"/>
              <a:t>              </a:t>
            </a:r>
          </a:p>
          <a:p>
            <a:pPr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        = 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Знак последнего выражения совпадает со знаком выражения</a:t>
            </a:r>
          </a:p>
          <a:p>
            <a:pPr>
              <a:buNone/>
            </a:pPr>
            <a:r>
              <a:rPr lang="ru-RU" sz="2400" b="1" dirty="0" smtClean="0"/>
              <a:t>     </a:t>
            </a:r>
          </a:p>
          <a:p>
            <a:pPr>
              <a:buNone/>
            </a:pPr>
            <a:r>
              <a:rPr lang="ru-RU" sz="2400" b="1" dirty="0" smtClean="0"/>
              <a:t>      или</a:t>
            </a:r>
            <a:r>
              <a:rPr lang="ru-RU" sz="2400" b="1" i="1" dirty="0" smtClean="0"/>
              <a:t>    (</a:t>
            </a:r>
            <a:r>
              <a:rPr lang="en-US" sz="2400" b="1" i="1" dirty="0" smtClean="0"/>
              <a:t>h</a:t>
            </a:r>
            <a:r>
              <a:rPr lang="ru-RU" sz="2400" b="1" i="1" dirty="0" smtClean="0"/>
              <a:t>-1)(</a:t>
            </a:r>
            <a:r>
              <a:rPr lang="en-US" sz="2400" b="1" i="1" dirty="0" smtClean="0"/>
              <a:t>f</a:t>
            </a:r>
            <a:r>
              <a:rPr lang="ru-RU" sz="2400" b="1" i="1" dirty="0" smtClean="0"/>
              <a:t>-</a:t>
            </a:r>
            <a:r>
              <a:rPr lang="en-US" sz="2400" b="1" i="1" dirty="0" smtClean="0"/>
              <a:t>g</a:t>
            </a:r>
            <a:r>
              <a:rPr lang="ru-RU" sz="2400" b="1" i="1" dirty="0" smtClean="0"/>
              <a:t>) </a:t>
            </a:r>
            <a:r>
              <a:rPr lang="ru-RU" sz="2400" b="1" i="1" dirty="0"/>
              <a:t>.</a:t>
            </a:r>
            <a:endParaRPr lang="ru-RU" sz="2400" b="1" dirty="0"/>
          </a:p>
          <a:p>
            <a:pPr>
              <a:buNone/>
            </a:pPr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02051"/>
              </p:ext>
            </p:extLst>
          </p:nvPr>
        </p:nvGraphicFramePr>
        <p:xfrm>
          <a:off x="4283968" y="3933056"/>
          <a:ext cx="18843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Формула" r:id="rId4" imgW="876240" imgH="419040" progId="Equation.3">
                  <p:embed/>
                </p:oleObj>
              </mc:Choice>
              <mc:Fallback>
                <p:oleObj name="Формула" r:id="rId4" imgW="8762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933056"/>
                        <a:ext cx="1884363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2544" y="2600786"/>
            <a:ext cx="2357454" cy="512490"/>
          </a:xfrm>
          <a:prstGeom prst="rect">
            <a:avLst/>
          </a:prstGeom>
          <a:noFill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16" y="457200"/>
            <a:ext cx="5184576" cy="84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16" y="2341751"/>
            <a:ext cx="37052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6" y="17832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      Так </a:t>
            </a:r>
            <a:r>
              <a:rPr lang="ru-RU" sz="2400" b="1" dirty="0"/>
              <a:t>как  </a:t>
            </a:r>
            <a:r>
              <a:rPr lang="en-US" sz="2400" b="1" dirty="0" smtClean="0"/>
              <a:t>                      </a:t>
            </a:r>
            <a:endParaRPr lang="ru-RU" sz="2400" b="1" dirty="0" smtClean="0"/>
          </a:p>
          <a:p>
            <a:pPr>
              <a:buNone/>
            </a:pPr>
            <a:r>
              <a:rPr lang="ru-RU" i="1" dirty="0" smtClean="0"/>
              <a:t>                   =                                                </a:t>
            </a:r>
            <a:endParaRPr lang="ru-RU" dirty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/>
              <a:t>то</a:t>
            </a:r>
            <a:r>
              <a:rPr lang="ru-RU" sz="2400" b="1" dirty="0"/>
              <a:t>, используя замены 2а и 2б, получаем, что </a:t>
            </a:r>
            <a:r>
              <a:rPr lang="ru-RU" sz="2400" b="1" dirty="0" smtClean="0"/>
              <a:t>знак последнего </a:t>
            </a:r>
            <a:r>
              <a:rPr lang="ru-RU" sz="2400" b="1" dirty="0"/>
              <a:t>выражения совпадает со знаком выражения </a:t>
            </a:r>
            <a:r>
              <a:rPr lang="ru-RU" sz="2400" b="1" i="1" dirty="0" smtClean="0"/>
              <a:t>(</a:t>
            </a:r>
            <a:r>
              <a:rPr lang="en-US" sz="2400" b="1" i="1" dirty="0" smtClean="0"/>
              <a:t>f</a:t>
            </a:r>
            <a:r>
              <a:rPr lang="ru-RU" sz="2400" b="1" i="1" dirty="0" smtClean="0"/>
              <a:t> </a:t>
            </a:r>
            <a:r>
              <a:rPr lang="ru-RU" sz="2400" b="1" i="1" dirty="0"/>
              <a:t>- 1</a:t>
            </a:r>
            <a:r>
              <a:rPr lang="ru-RU" sz="2400" b="1" i="1" dirty="0" smtClean="0"/>
              <a:t>)(</a:t>
            </a:r>
            <a:r>
              <a:rPr lang="en-US" sz="2400" b="1" i="1" dirty="0" smtClean="0"/>
              <a:t>g </a:t>
            </a:r>
            <a:r>
              <a:rPr lang="ru-RU" sz="2400" b="1" i="1" dirty="0"/>
              <a:t>- 1</a:t>
            </a:r>
            <a:r>
              <a:rPr lang="ru-RU" sz="2400" b="1" i="1" dirty="0" smtClean="0"/>
              <a:t>)(</a:t>
            </a:r>
            <a:r>
              <a:rPr lang="en-US" sz="2400" b="1" i="1" dirty="0" smtClean="0"/>
              <a:t>h </a:t>
            </a:r>
            <a:r>
              <a:rPr lang="ru-RU" sz="2400" b="1" i="1" dirty="0"/>
              <a:t>- 1</a:t>
            </a:r>
            <a:r>
              <a:rPr lang="ru-RU" sz="2400" b="1" i="1" dirty="0" smtClean="0"/>
              <a:t>)(</a:t>
            </a:r>
            <a:r>
              <a:rPr lang="en-US" sz="2400" b="1" i="1" dirty="0" smtClean="0"/>
              <a:t>g</a:t>
            </a:r>
            <a:r>
              <a:rPr lang="ru-RU" sz="2400" b="1" i="1" dirty="0" smtClean="0"/>
              <a:t> </a:t>
            </a:r>
            <a:r>
              <a:rPr lang="ru-RU" sz="2400" b="1" i="1" dirty="0"/>
              <a:t>– </a:t>
            </a:r>
            <a:r>
              <a:rPr lang="en-US" sz="2400" b="1" i="1" dirty="0" smtClean="0"/>
              <a:t>f</a:t>
            </a:r>
            <a:r>
              <a:rPr lang="ru-RU" sz="2400" b="1" i="1" dirty="0" smtClean="0"/>
              <a:t>).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>
              <a:buNone/>
            </a:pP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303" y="2132856"/>
            <a:ext cx="1656185" cy="463732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68" y="457199"/>
            <a:ext cx="5925275" cy="96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828413"/>
              </p:ext>
            </p:extLst>
          </p:nvPr>
        </p:nvGraphicFramePr>
        <p:xfrm>
          <a:off x="2627784" y="2001978"/>
          <a:ext cx="55848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6" imgW="3619440" imgH="469800" progId="Equation.DSMT4">
                  <p:embed/>
                </p:oleObj>
              </mc:Choice>
              <mc:Fallback>
                <p:oleObj name="Equation" r:id="rId6" imgW="361944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001978"/>
                        <a:ext cx="55848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  Из </a:t>
            </a:r>
            <a:r>
              <a:rPr lang="ru-RU" sz="2000" b="1" dirty="0"/>
              <a:t>неравенства </a:t>
            </a:r>
            <a:r>
              <a:rPr lang="en-US" sz="2000" b="1" dirty="0" smtClean="0"/>
              <a:t>          </a:t>
            </a:r>
            <a:r>
              <a:rPr lang="en-US" sz="2000" b="1" i="1" baseline="30000" dirty="0" smtClean="0"/>
              <a:t> </a:t>
            </a:r>
            <a:r>
              <a:rPr lang="ru-RU" sz="2000" b="1" i="1" dirty="0"/>
              <a:t>&gt; 0 </a:t>
            </a:r>
            <a:r>
              <a:rPr lang="ru-RU" sz="2000" b="1" dirty="0"/>
              <a:t>следует </a:t>
            </a:r>
            <a:r>
              <a:rPr lang="en-US" sz="2000" b="1" dirty="0" smtClean="0"/>
              <a:t>             </a:t>
            </a:r>
            <a:r>
              <a:rPr lang="ru-RU" sz="2000" b="1" i="1" dirty="0" smtClean="0"/>
              <a:t>. </a:t>
            </a:r>
            <a:r>
              <a:rPr lang="ru-RU" sz="2000" b="1" dirty="0"/>
              <a:t>Пусть число а &gt; 1, </a:t>
            </a:r>
            <a:r>
              <a:rPr lang="ru-RU" sz="2000" b="1" dirty="0" smtClean="0"/>
              <a:t>тогда                                    </a:t>
            </a:r>
            <a:r>
              <a:rPr lang="en-US" sz="2000" b="1" i="1" dirty="0" err="1" smtClean="0"/>
              <a:t>log</a:t>
            </a:r>
            <a:r>
              <a:rPr lang="en-US" sz="2000" b="1" i="1" baseline="-25000" dirty="0" err="1" smtClean="0"/>
              <a:t>a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    </a:t>
            </a:r>
            <a:r>
              <a:rPr lang="ru-RU" sz="2000" b="1" i="1" dirty="0" smtClean="0"/>
              <a:t>   &gt; </a:t>
            </a:r>
            <a:r>
              <a:rPr lang="en-US" sz="2000" b="1" i="1" dirty="0" err="1" smtClean="0"/>
              <a:t>log</a:t>
            </a:r>
            <a:r>
              <a:rPr lang="en-US" sz="2000" b="1" i="1" baseline="-25000" dirty="0" err="1" smtClean="0"/>
              <a:t>a</a:t>
            </a:r>
            <a:r>
              <a:rPr lang="en-US" sz="2000" b="1" i="1" baseline="-25000" dirty="0" smtClean="0"/>
              <a:t>  </a:t>
            </a:r>
            <a:r>
              <a:rPr lang="ru-RU" sz="2000" b="1" i="1" baseline="30000" dirty="0" smtClean="0"/>
              <a:t>  </a:t>
            </a:r>
            <a:r>
              <a:rPr lang="en-US" sz="2000" b="1" i="1" baseline="30000" dirty="0" smtClean="0"/>
              <a:t>   </a:t>
            </a:r>
            <a:r>
              <a:rPr lang="ru-RU" sz="2000" b="1" i="1" dirty="0" smtClean="0"/>
              <a:t>         </a:t>
            </a:r>
            <a:r>
              <a:rPr lang="ru-RU" sz="2000" b="1" dirty="0" smtClean="0"/>
              <a:t>или          </a:t>
            </a:r>
            <a:r>
              <a:rPr lang="ru-RU" sz="2000" b="1" i="1" dirty="0" smtClean="0"/>
              <a:t>(</a:t>
            </a:r>
            <a:r>
              <a:rPr lang="en-US" sz="2000" b="1" i="1" dirty="0" smtClean="0"/>
              <a:t>h </a:t>
            </a:r>
            <a:r>
              <a:rPr lang="ru-RU" sz="2000" b="1" i="1" dirty="0"/>
              <a:t>– </a:t>
            </a:r>
            <a:r>
              <a:rPr lang="en-US" sz="2000" b="1" i="1" dirty="0" smtClean="0"/>
              <a:t>g</a:t>
            </a:r>
            <a:r>
              <a:rPr lang="ru-RU" sz="2000" b="1" i="1" dirty="0" smtClean="0"/>
              <a:t>)</a:t>
            </a:r>
            <a:r>
              <a:rPr lang="en-US" sz="2000" b="1" i="1" dirty="0" err="1"/>
              <a:t>log</a:t>
            </a:r>
            <a:r>
              <a:rPr lang="en-US" sz="2000" b="1" i="1" baseline="-25000" dirty="0" err="1"/>
              <a:t>a</a:t>
            </a:r>
            <a:r>
              <a:rPr lang="en-US" sz="2000" b="1" i="1" dirty="0"/>
              <a:t> </a:t>
            </a:r>
            <a:r>
              <a:rPr lang="en-US" sz="2000" b="1" i="1" dirty="0" smtClean="0"/>
              <a:t>h</a:t>
            </a:r>
            <a:r>
              <a:rPr lang="ru-RU" sz="2000" b="1" i="1" dirty="0" smtClean="0"/>
              <a:t> </a:t>
            </a:r>
            <a:r>
              <a:rPr lang="ru-RU" sz="2000" b="1" i="1" dirty="0"/>
              <a:t>&gt; 0.</a:t>
            </a:r>
            <a:endParaRPr lang="ru-RU" sz="2000" b="1" dirty="0"/>
          </a:p>
          <a:p>
            <a:pPr algn="just">
              <a:buNone/>
            </a:pPr>
            <a:r>
              <a:rPr lang="ru-RU" sz="2000" b="1" i="1" dirty="0"/>
              <a:t> </a:t>
            </a:r>
            <a:r>
              <a:rPr lang="ru-RU" sz="2000" b="1" i="1" dirty="0" smtClean="0"/>
              <a:t>  </a:t>
            </a:r>
            <a:r>
              <a:rPr lang="ru-RU" sz="2000" b="1" dirty="0" smtClean="0"/>
              <a:t>Отсюда </a:t>
            </a:r>
            <a:r>
              <a:rPr lang="ru-RU" sz="2000" b="1" dirty="0"/>
              <a:t>с учётом замены 1б и условия </a:t>
            </a:r>
            <a:r>
              <a:rPr lang="en-US" sz="2000" b="1" i="1" dirty="0"/>
              <a:t>a</a:t>
            </a:r>
            <a:r>
              <a:rPr lang="ru-RU" sz="2000" b="1" i="1" dirty="0"/>
              <a:t> &gt; 1 </a:t>
            </a:r>
            <a:r>
              <a:rPr lang="ru-RU" sz="2000" b="1" dirty="0"/>
              <a:t>получаем </a:t>
            </a:r>
          </a:p>
          <a:p>
            <a:pPr algn="just">
              <a:buNone/>
            </a:pPr>
            <a:r>
              <a:rPr lang="ru-RU" sz="2000" b="1" i="1" dirty="0" smtClean="0"/>
              <a:t>   (</a:t>
            </a:r>
            <a:r>
              <a:rPr lang="en-US" sz="2000" b="1" i="1" dirty="0" smtClean="0"/>
              <a:t>f </a:t>
            </a:r>
            <a:r>
              <a:rPr lang="ru-RU" sz="2000" b="1" i="1" dirty="0"/>
              <a:t>– </a:t>
            </a:r>
            <a:r>
              <a:rPr lang="en-US" sz="2000" b="1" i="1" dirty="0" smtClean="0"/>
              <a:t>g</a:t>
            </a:r>
            <a:r>
              <a:rPr lang="ru-RU" sz="2000" b="1" i="1" dirty="0" smtClean="0"/>
              <a:t>)(</a:t>
            </a:r>
            <a:r>
              <a:rPr lang="en-US" sz="2000" b="1" i="1" dirty="0"/>
              <a:t>a</a:t>
            </a:r>
            <a:r>
              <a:rPr lang="ru-RU" sz="2000" b="1" i="1" dirty="0"/>
              <a:t> – 1</a:t>
            </a:r>
            <a:r>
              <a:rPr lang="ru-RU" sz="2000" b="1" i="1" dirty="0" smtClean="0"/>
              <a:t>)(</a:t>
            </a:r>
            <a:r>
              <a:rPr lang="en-US" sz="2000" b="1" i="1" dirty="0" smtClean="0"/>
              <a:t>h</a:t>
            </a:r>
            <a:r>
              <a:rPr lang="ru-RU" sz="2000" b="1" i="1" dirty="0" smtClean="0"/>
              <a:t> </a:t>
            </a:r>
            <a:r>
              <a:rPr lang="ru-RU" sz="2000" b="1" i="1" dirty="0"/>
              <a:t>– 1) &gt; 0,  </a:t>
            </a:r>
            <a:r>
              <a:rPr lang="ru-RU" sz="2000" b="1" i="1" dirty="0" smtClean="0"/>
              <a:t>    (</a:t>
            </a:r>
            <a:r>
              <a:rPr lang="en-US" sz="2000" b="1" i="1" dirty="0" smtClean="0"/>
              <a:t>f </a:t>
            </a:r>
            <a:r>
              <a:rPr lang="ru-RU" sz="2000" b="1" i="1" dirty="0"/>
              <a:t>– </a:t>
            </a:r>
            <a:r>
              <a:rPr lang="en-US" sz="2000" b="1" i="1" dirty="0" smtClean="0"/>
              <a:t>g</a:t>
            </a:r>
            <a:r>
              <a:rPr lang="ru-RU" sz="2000" b="1" i="1" dirty="0" smtClean="0"/>
              <a:t>)(</a:t>
            </a:r>
            <a:r>
              <a:rPr lang="en-US" sz="2000" b="1" i="1" dirty="0" smtClean="0"/>
              <a:t>h</a:t>
            </a:r>
            <a:r>
              <a:rPr lang="ru-RU" sz="2000" b="1" i="1" dirty="0" smtClean="0"/>
              <a:t> </a:t>
            </a:r>
            <a:r>
              <a:rPr lang="ru-RU" sz="2000" b="1" i="1" dirty="0"/>
              <a:t>– 1) &gt; 0. </a:t>
            </a:r>
            <a:endParaRPr lang="ru-RU" sz="2000" b="1" i="1" dirty="0" smtClean="0"/>
          </a:p>
          <a:p>
            <a:pPr algn="just">
              <a:buNone/>
            </a:pPr>
            <a:r>
              <a:rPr lang="ru-RU" sz="2000" b="1" i="1" dirty="0"/>
              <a:t> </a:t>
            </a:r>
            <a:r>
              <a:rPr lang="ru-RU" sz="2000" b="1" i="1" dirty="0" smtClean="0"/>
              <a:t>  </a:t>
            </a:r>
            <a:r>
              <a:rPr lang="ru-RU" sz="2000" b="1" dirty="0" smtClean="0"/>
              <a:t>Аналогично</a:t>
            </a:r>
            <a:r>
              <a:rPr lang="ru-RU" sz="2000" b="1" dirty="0"/>
              <a:t>, доказываются неравенства </a:t>
            </a:r>
            <a:r>
              <a:rPr lang="en-US" sz="2000" b="1" dirty="0"/>
              <a:t>F</a:t>
            </a:r>
            <a:r>
              <a:rPr lang="ru-RU" sz="2000" b="1" dirty="0"/>
              <a:t> &lt; 0, </a:t>
            </a:r>
            <a:r>
              <a:rPr lang="en-US" sz="2000" b="1" dirty="0" smtClean="0"/>
              <a:t>F</a:t>
            </a:r>
            <a:r>
              <a:rPr lang="ru-RU" sz="2000" b="1" dirty="0" smtClean="0"/>
              <a:t> </a:t>
            </a:r>
            <a:r>
              <a:rPr lang="ru-RU" sz="2000" b="1" dirty="0"/>
              <a:t>≤ 0, </a:t>
            </a:r>
            <a:r>
              <a:rPr lang="en-US" sz="2000" b="1" dirty="0"/>
              <a:t>F </a:t>
            </a:r>
            <a:r>
              <a:rPr lang="ru-RU" sz="2000" b="1" dirty="0"/>
              <a:t>≥ 0</a:t>
            </a:r>
            <a:r>
              <a:rPr lang="ru-RU" sz="2000" b="1" dirty="0" smtClean="0"/>
              <a:t>.</a:t>
            </a:r>
          </a:p>
          <a:p>
            <a:pPr algn="just">
              <a:buNone/>
            </a:pPr>
            <a:endParaRPr lang="ru-RU" sz="2200" b="1" dirty="0"/>
          </a:p>
          <a:p>
            <a:pPr lvl="0">
              <a:buNone/>
            </a:pPr>
            <a:endParaRPr lang="ru-RU" sz="2000" b="1" dirty="0" smtClean="0"/>
          </a:p>
          <a:p>
            <a:pPr lvl="0">
              <a:buNone/>
            </a:pPr>
            <a:r>
              <a:rPr lang="ru-RU" sz="2000" b="1" dirty="0" smtClean="0"/>
              <a:t>    Доказательство </a:t>
            </a:r>
            <a:r>
              <a:rPr lang="ru-RU" sz="2000" b="1" dirty="0"/>
              <a:t>проводится аналогично доказательству 4</a:t>
            </a:r>
            <a:r>
              <a:rPr lang="ru-RU" sz="2000" b="1" dirty="0" smtClean="0"/>
              <a:t>.</a:t>
            </a:r>
          </a:p>
          <a:p>
            <a:pPr lvl="0">
              <a:buNone/>
            </a:pPr>
            <a:endParaRPr lang="ru-RU" sz="2000" b="1" dirty="0"/>
          </a:p>
          <a:p>
            <a:pPr lvl="0">
              <a:buNone/>
            </a:pPr>
            <a:endParaRPr lang="ru-RU" sz="2000" b="1" dirty="0"/>
          </a:p>
          <a:p>
            <a:pPr lvl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Доказательство </a:t>
            </a:r>
            <a:r>
              <a:rPr lang="ru-RU" sz="2000" b="1" dirty="0"/>
              <a:t>замены 6 следует из </a:t>
            </a:r>
            <a:r>
              <a:rPr lang="ru-RU" sz="2000" b="1" dirty="0" smtClean="0"/>
              <a:t>равносильности </a:t>
            </a:r>
            <a:r>
              <a:rPr lang="ru-RU" sz="2000" b="1" dirty="0"/>
              <a:t>неравенств </a:t>
            </a:r>
            <a:r>
              <a:rPr lang="ru-RU" sz="2000" b="1" dirty="0" smtClean="0"/>
              <a:t>        | </a:t>
            </a:r>
            <a:r>
              <a:rPr lang="en-US" sz="2000" b="1" dirty="0"/>
              <a:t>p</a:t>
            </a:r>
            <a:r>
              <a:rPr lang="ru-RU" sz="2000" b="1" dirty="0"/>
              <a:t> | &gt; | </a:t>
            </a:r>
            <a:r>
              <a:rPr lang="en-US" sz="2000" b="1" dirty="0"/>
              <a:t>q</a:t>
            </a:r>
            <a:r>
              <a:rPr lang="ru-RU" sz="2000" b="1" dirty="0"/>
              <a:t> |   и  </a:t>
            </a:r>
            <a:r>
              <a:rPr lang="en-US" sz="2000" b="1" dirty="0"/>
              <a:t>p</a:t>
            </a:r>
            <a:r>
              <a:rPr lang="ru-RU" sz="2000" b="1" baseline="30000" dirty="0"/>
              <a:t>2</a:t>
            </a:r>
            <a:r>
              <a:rPr lang="ru-RU" sz="2000" b="1" dirty="0"/>
              <a:t> &gt; </a:t>
            </a:r>
            <a:r>
              <a:rPr lang="en-US" sz="2000" b="1" dirty="0"/>
              <a:t>q</a:t>
            </a:r>
            <a:r>
              <a:rPr lang="ru-RU" sz="2000" b="1" baseline="30000" dirty="0" smtClean="0"/>
              <a:t>2   </a:t>
            </a:r>
            <a:r>
              <a:rPr lang="ru-RU" sz="2000" b="1" dirty="0" smtClean="0"/>
              <a:t> </a:t>
            </a:r>
            <a:r>
              <a:rPr lang="ru-RU" sz="2000" b="1" dirty="0"/>
              <a:t>( | </a:t>
            </a:r>
            <a:r>
              <a:rPr lang="en-US" sz="2000" b="1" dirty="0"/>
              <a:t>p</a:t>
            </a:r>
            <a:r>
              <a:rPr lang="ru-RU" sz="2000" b="1" dirty="0"/>
              <a:t> | &lt; | </a:t>
            </a:r>
            <a:r>
              <a:rPr lang="en-US" sz="2000" b="1" dirty="0"/>
              <a:t>q</a:t>
            </a:r>
            <a:r>
              <a:rPr lang="ru-RU" sz="2000" b="1" dirty="0"/>
              <a:t> | и </a:t>
            </a:r>
            <a:r>
              <a:rPr lang="en-US" sz="2000" b="1" dirty="0"/>
              <a:t>p</a:t>
            </a:r>
            <a:r>
              <a:rPr lang="ru-RU" sz="2000" b="1" baseline="30000" dirty="0"/>
              <a:t>2</a:t>
            </a:r>
            <a:r>
              <a:rPr lang="ru-RU" sz="2000" b="1" dirty="0"/>
              <a:t> &lt; </a:t>
            </a:r>
            <a:r>
              <a:rPr lang="en-US" sz="2000" b="1" dirty="0"/>
              <a:t>q</a:t>
            </a:r>
            <a:r>
              <a:rPr lang="ru-RU" sz="2000" b="1" baseline="30000" dirty="0"/>
              <a:t>2</a:t>
            </a:r>
            <a:r>
              <a:rPr lang="ru-RU" sz="2000" b="1" dirty="0"/>
              <a:t>). </a:t>
            </a:r>
          </a:p>
          <a:p>
            <a:endParaRPr lang="ru-RU" sz="28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784090"/>
              </p:ext>
            </p:extLst>
          </p:nvPr>
        </p:nvGraphicFramePr>
        <p:xfrm>
          <a:off x="2462040" y="1628800"/>
          <a:ext cx="667375" cy="2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Формула" r:id="rId4" imgW="482400" imgH="203040" progId="Equation.3">
                  <p:embed/>
                </p:oleObj>
              </mc:Choice>
              <mc:Fallback>
                <p:oleObj name="Формула" r:id="rId4" imgW="4824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040" y="1628800"/>
                        <a:ext cx="667375" cy="2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37553"/>
              </p:ext>
            </p:extLst>
          </p:nvPr>
        </p:nvGraphicFramePr>
        <p:xfrm>
          <a:off x="4932040" y="1628800"/>
          <a:ext cx="70167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Формула" r:id="rId6" imgW="507960" imgH="203040" progId="Equation.3">
                  <p:embed/>
                </p:oleObj>
              </mc:Choice>
              <mc:Fallback>
                <p:oleObj name="Формула" r:id="rId6" imgW="5079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628800"/>
                        <a:ext cx="701675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449995"/>
              </p:ext>
            </p:extLst>
          </p:nvPr>
        </p:nvGraphicFramePr>
        <p:xfrm>
          <a:off x="1403648" y="1916832"/>
          <a:ext cx="35719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Формула" r:id="rId8" imgW="203040" imgH="203040" progId="Equation.3">
                  <p:embed/>
                </p:oleObj>
              </mc:Choice>
              <mc:Fallback>
                <p:oleObj name="Формула" r:id="rId8" imgW="20304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916832"/>
                        <a:ext cx="357190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2964"/>
              </p:ext>
            </p:extLst>
          </p:nvPr>
        </p:nvGraphicFramePr>
        <p:xfrm>
          <a:off x="2513492" y="1916832"/>
          <a:ext cx="334866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Формула" r:id="rId10" imgW="190440" imgH="203040" progId="Equation.3">
                  <p:embed/>
                </p:oleObj>
              </mc:Choice>
              <mc:Fallback>
                <p:oleObj name="Формула" r:id="rId10" imgW="19044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492" y="1916832"/>
                        <a:ext cx="334866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55" name="Picture 27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r="25496" b="37265"/>
          <a:stretch/>
        </p:blipFill>
        <p:spPr bwMode="auto">
          <a:xfrm>
            <a:off x="2502036" y="620688"/>
            <a:ext cx="2843784" cy="54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32" y="3434704"/>
            <a:ext cx="3362498" cy="7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61" name="Picture 3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6" r="44432"/>
          <a:stretch/>
        </p:blipFill>
        <p:spPr bwMode="auto">
          <a:xfrm>
            <a:off x="2502036" y="4653136"/>
            <a:ext cx="401193" cy="55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62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298"/>
            <a:ext cx="907157" cy="69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2060848"/>
            <a:ext cx="4084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Решить неравенство:</a:t>
            </a:r>
          </a:p>
          <a:p>
            <a:r>
              <a:rPr lang="ru-RU" sz="3200" dirty="0" smtClean="0"/>
              <a:t>Решение:</a:t>
            </a:r>
            <a:endParaRPr lang="ru-RU" sz="32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3184" y="2556300"/>
            <a:ext cx="3096344" cy="578756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7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933056"/>
            <a:ext cx="3351886" cy="1442452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289" y="3933056"/>
            <a:ext cx="3423894" cy="14534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60075" y="950178"/>
            <a:ext cx="2999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1.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4987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000100" y="2714620"/>
            <a:ext cx="7143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28662" y="3429000"/>
            <a:ext cx="721523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143240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2899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86380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29190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14810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4" idx="0"/>
          </p:cNvCxnSpPr>
          <p:nvPr/>
        </p:nvCxnSpPr>
        <p:spPr>
          <a:xfrm rot="5400000" flipH="1" flipV="1">
            <a:off x="3714744" y="2786058"/>
            <a:ext cx="11430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6248" y="2214554"/>
            <a:ext cx="38576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4893471" y="325040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0628" y="3143248"/>
            <a:ext cx="31432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3393273" y="325040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928662" y="3143248"/>
            <a:ext cx="25717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3107521" y="25360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1000100" y="2428868"/>
            <a:ext cx="22145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5250661" y="25360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4643438" y="2428868"/>
            <a:ext cx="7143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4536281" y="25360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71736" y="2143116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4857752" y="2143116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7" name="TextBox 46"/>
          <p:cNvSpPr txBox="1"/>
          <p:nvPr/>
        </p:nvSpPr>
        <p:spPr>
          <a:xfrm>
            <a:off x="3643306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5643570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3000364" y="278605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-2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214942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500562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71873"/>
            <a:ext cx="285754" cy="357193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571877"/>
            <a:ext cx="452441" cy="35719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000636"/>
            <a:ext cx="1428760" cy="579227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071678"/>
            <a:ext cx="1164333" cy="2000264"/>
          </a:xfrm>
          <a:prstGeom prst="rect">
            <a:avLst/>
          </a:prstGeom>
          <a:noFill/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15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6" y="17832"/>
            <a:ext cx="9144000" cy="6840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2186535"/>
            <a:ext cx="3017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Решить неравенство:</a:t>
            </a:r>
          </a:p>
          <a:p>
            <a:r>
              <a:rPr lang="ru-RU" sz="2400" b="1" dirty="0" smtClean="0"/>
              <a:t>Решение:</a:t>
            </a:r>
            <a:endParaRPr lang="ru-RU" sz="2400" b="1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0" y="2985635"/>
            <a:ext cx="2952328" cy="98026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238374"/>
            <a:ext cx="3346928" cy="1922165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467891"/>
            <a:ext cx="2520280" cy="1771777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088" y="4456483"/>
            <a:ext cx="2501792" cy="173495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692696"/>
            <a:ext cx="29995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2.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112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35742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7180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0056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8618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500166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571736" y="207167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2214546" y="278605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-2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429124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3714744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000364" y="278605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928926" y="350043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714744" y="350043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4429124" y="350043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357818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3357554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64" name="TextBox 63"/>
          <p:cNvSpPr txBox="1"/>
          <p:nvPr/>
        </p:nvSpPr>
        <p:spPr>
          <a:xfrm>
            <a:off x="4071934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3643306" y="185736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125013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139300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153588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67876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82163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196451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210738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225026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17895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32183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346471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360758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75046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389333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03621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17909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432196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446484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3178959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3321835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3464711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3607587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>
            <a:off x="3750463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3893339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4036215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4179091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4321967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4464843" y="332184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085184"/>
            <a:ext cx="2771794" cy="57150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24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72816"/>
            <a:ext cx="7344816" cy="43533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200" b="1" dirty="0"/>
              <a:t>Решение неравенств  - важный раздел в математике. Успешное изучение математики невозможно без умения решать разнообразные неравенства, поэтому </a:t>
            </a:r>
            <a:r>
              <a:rPr lang="ru-RU" sz="2200" b="1" dirty="0" smtClean="0"/>
              <a:t>мы решили </a:t>
            </a:r>
            <a:r>
              <a:rPr lang="ru-RU" sz="2200" b="1" dirty="0" smtClean="0"/>
              <a:t>рассмотреть один </a:t>
            </a:r>
            <a:r>
              <a:rPr lang="ru-RU" sz="2200" b="1" dirty="0"/>
              <a:t>из способов решения неравенств – метод рационализации. В школьной программе он не изучается, но его применение значительно облегчает решение </a:t>
            </a:r>
            <a:r>
              <a:rPr lang="ru-RU" sz="2200" b="1" dirty="0" smtClean="0"/>
              <a:t>задани</a:t>
            </a:r>
            <a:r>
              <a:rPr lang="ru-RU" sz="2200" b="1" dirty="0"/>
              <a:t>я </a:t>
            </a:r>
            <a:r>
              <a:rPr lang="ru-RU" sz="2200" b="1" dirty="0" smtClean="0"/>
              <a:t>С3 ЕГЭ, </a:t>
            </a:r>
            <a:r>
              <a:rPr lang="ru-RU" sz="2200" b="1" dirty="0"/>
              <a:t>в частности </a:t>
            </a:r>
            <a:r>
              <a:rPr lang="ru-RU" sz="2200" b="1" dirty="0" smtClean="0"/>
              <a:t>логарифмических и показательных </a:t>
            </a:r>
            <a:r>
              <a:rPr lang="ru-RU" sz="2200" b="1" dirty="0"/>
              <a:t>неравенств.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53694" y="548680"/>
            <a:ext cx="2836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Введение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" y="41824"/>
            <a:ext cx="9144000" cy="6840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781299"/>
            <a:ext cx="3017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Решить неравенство:</a:t>
            </a:r>
          </a:p>
          <a:p>
            <a:r>
              <a:rPr lang="ru-RU" sz="2400" b="1" dirty="0" smtClean="0"/>
              <a:t>Решение:</a:t>
            </a:r>
            <a:endParaRPr lang="ru-RU" sz="24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0" y="2735015"/>
            <a:ext cx="2410021" cy="69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519228"/>
              </p:ext>
            </p:extLst>
          </p:nvPr>
        </p:nvGraphicFramePr>
        <p:xfrm>
          <a:off x="683567" y="3477948"/>
          <a:ext cx="7673101" cy="218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5" imgW="5524500" imgH="1651000" progId="Equation.DSMT4">
                  <p:embed/>
                </p:oleObj>
              </mc:Choice>
              <mc:Fallback>
                <p:oleObj name="Equation" r:id="rId5" imgW="5524500" imgH="165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3477948"/>
                        <a:ext cx="7673101" cy="218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63888" y="692696"/>
            <a:ext cx="2999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3.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5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0"/>
            <a:ext cx="9144000" cy="684016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486238"/>
              </p:ext>
            </p:extLst>
          </p:nvPr>
        </p:nvGraphicFramePr>
        <p:xfrm>
          <a:off x="989602" y="2348880"/>
          <a:ext cx="7164796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4" imgW="3289300" imgH="762000" progId="Equation.DSMT4">
                  <p:embed/>
                </p:oleObj>
              </mc:Choice>
              <mc:Fallback>
                <p:oleObj name="Equation" r:id="rId4" imgW="32893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602" y="2348880"/>
                        <a:ext cx="7164796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13" b="21366"/>
          <a:stretch/>
        </p:blipFill>
        <p:spPr bwMode="auto">
          <a:xfrm>
            <a:off x="1259632" y="4725143"/>
            <a:ext cx="864096" cy="46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412361"/>
              </p:ext>
            </p:extLst>
          </p:nvPr>
        </p:nvGraphicFramePr>
        <p:xfrm>
          <a:off x="2411760" y="4579097"/>
          <a:ext cx="1152128" cy="75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7" imgW="774364" imgH="507780" progId="Equation.DSMT4">
                  <p:embed/>
                </p:oleObj>
              </mc:Choice>
              <mc:Fallback>
                <p:oleObj name="Equation" r:id="rId7" imgW="774364" imgH="5077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579097"/>
                        <a:ext cx="1152128" cy="75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9872" y="404664"/>
            <a:ext cx="2999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4.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3017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Решить неравенство:</a:t>
            </a:r>
          </a:p>
          <a:p>
            <a:r>
              <a:rPr lang="ru-RU" sz="2400" b="1" dirty="0" smtClean="0"/>
              <a:t>Решение:</a:t>
            </a:r>
            <a:endParaRPr lang="ru-RU" sz="24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892129"/>
              </p:ext>
            </p:extLst>
          </p:nvPr>
        </p:nvGraphicFramePr>
        <p:xfrm>
          <a:off x="3779912" y="1762754"/>
          <a:ext cx="4320480" cy="44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4" imgW="2324100" imgH="241300" progId="Equation.DSMT4">
                  <p:embed/>
                </p:oleObj>
              </mc:Choice>
              <mc:Fallback>
                <p:oleObj name="Equation" r:id="rId4" imgW="23241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762754"/>
                        <a:ext cx="4320480" cy="443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191752"/>
              </p:ext>
            </p:extLst>
          </p:nvPr>
        </p:nvGraphicFramePr>
        <p:xfrm>
          <a:off x="683567" y="2636912"/>
          <a:ext cx="483353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Equation" r:id="rId6" imgW="2501900" imgH="241300" progId="Equation.DSMT4">
                  <p:embed/>
                </p:oleObj>
              </mc:Choice>
              <mc:Fallback>
                <p:oleObj name="Equation" r:id="rId6" imgW="25019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2636912"/>
                        <a:ext cx="4833537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634714"/>
              </p:ext>
            </p:extLst>
          </p:nvPr>
        </p:nvGraphicFramePr>
        <p:xfrm>
          <a:off x="684212" y="3213099"/>
          <a:ext cx="6408067" cy="255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Equation" r:id="rId8" imgW="3822480" imgH="1523880" progId="Equation.DSMT4">
                  <p:embed/>
                </p:oleObj>
              </mc:Choice>
              <mc:Fallback>
                <p:oleObj name="Equation" r:id="rId8" imgW="3822480" imgH="152388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" y="3213099"/>
                        <a:ext cx="6408067" cy="2554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4" y="-21752"/>
            <a:ext cx="9144000" cy="684016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97324"/>
              </p:ext>
            </p:extLst>
          </p:nvPr>
        </p:nvGraphicFramePr>
        <p:xfrm>
          <a:off x="539552" y="1772816"/>
          <a:ext cx="4392488" cy="332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4" imgW="2286000" imgH="2489200" progId="Equation.DSMT4">
                  <p:embed/>
                </p:oleObj>
              </mc:Choice>
              <mc:Fallback>
                <p:oleObj name="Equation" r:id="rId4" imgW="2286000" imgH="248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72816"/>
                        <a:ext cx="4392488" cy="3323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49784"/>
              </p:ext>
            </p:extLst>
          </p:nvPr>
        </p:nvGraphicFramePr>
        <p:xfrm>
          <a:off x="5351381" y="5589240"/>
          <a:ext cx="2889629" cy="6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6" imgW="1955800" imgH="431800" progId="Equation.DSMT4">
                  <p:embed/>
                </p:oleObj>
              </mc:Choice>
              <mc:Fallback>
                <p:oleObj name="Equation" r:id="rId6" imgW="19558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381" y="5589240"/>
                        <a:ext cx="2889629" cy="629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13" b="21366"/>
          <a:stretch/>
        </p:blipFill>
        <p:spPr bwMode="auto">
          <a:xfrm>
            <a:off x="4211960" y="5733256"/>
            <a:ext cx="864096" cy="46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2"/>
            <a:ext cx="9144000" cy="6840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975729"/>
            <a:ext cx="1561646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/>
          </a:p>
          <a:p>
            <a:r>
              <a:rPr lang="ru-RU" sz="2400" b="1" dirty="0" smtClean="0"/>
              <a:t>Пример 5.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Пример 6.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Пример 7.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Пример 8.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492896"/>
            <a:ext cx="4824536" cy="413237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2271" y="3573016"/>
            <a:ext cx="4074538" cy="855546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582597"/>
            <a:ext cx="4311465" cy="742645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2527" y="5517232"/>
            <a:ext cx="3292314" cy="86409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>
            <a:hlinkClick r:id="rId7" action="ppaction://hlinksldjump"/>
          </p:cNvPr>
          <p:cNvSpPr txBox="1"/>
          <p:nvPr/>
        </p:nvSpPr>
        <p:spPr>
          <a:xfrm>
            <a:off x="7659701" y="2544825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8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9702" y="3816123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9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1470" y="4725144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10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1470" y="5764614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11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9609" y="620688"/>
            <a:ext cx="49218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Решите примеры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549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896214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 9.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Пример 10.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Пример 11.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4619" y="1873262"/>
            <a:ext cx="4412221" cy="55801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284984"/>
            <a:ext cx="3744415" cy="8071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771" y="4844282"/>
            <a:ext cx="5688632" cy="460618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1967604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6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3413988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7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4480" y="5589240"/>
            <a:ext cx="80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8" action="ppaction://hlinksldjump"/>
              </a:rPr>
              <a:t>ОТВЕТ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6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843808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83768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35696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4459143" y="252804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3851920" y="2420888"/>
            <a:ext cx="7143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3744763" y="252804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00166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3203848" y="21328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2627784" y="2780928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1/2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429124" y="278605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3714744" y="278605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1984272" y="2776368"/>
            <a:ext cx="11430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555776" y="2204864"/>
            <a:ext cx="4176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57818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3995936" y="2132856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125013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139300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153588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67876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82163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196451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210738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225026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115418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129706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143993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158281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172568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186856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237604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252005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26640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411760" y="357301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691680" y="3573016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99" y="4725145"/>
            <a:ext cx="2607287" cy="108511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3873060" y="1157615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5</a:t>
            </a:r>
            <a:endParaRPr lang="ru-RU" sz="2800" dirty="0"/>
          </a:p>
        </p:txBody>
      </p:sp>
      <p:sp>
        <p:nvSpPr>
          <p:cNvPr id="114" name="TextBox 113">
            <a:hlinkClick r:id="rId5" action="ppaction://hlinksldjump"/>
          </p:cNvPr>
          <p:cNvSpPr txBox="1"/>
          <p:nvPr/>
        </p:nvSpPr>
        <p:spPr>
          <a:xfrm>
            <a:off x="7452320" y="6165304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6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34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187624" y="27089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35742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79912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64088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12160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83968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339752" y="2132856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1547664" y="21328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5220072" y="27809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3714744" y="278605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555776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339752" y="285293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4211960" y="350100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940152" y="350100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9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940152" y="21328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427984" y="19888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3059832" y="213285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>
            <a:off x="431569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445857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96363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410651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424938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439226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453514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467801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82089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9637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51066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52495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461170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475458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489746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504033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>
            <a:off x="518321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532608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546896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561184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575471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589759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34888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5013176"/>
            <a:ext cx="1152128" cy="6679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695910" y="1116233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6</a:t>
            </a:r>
            <a:endParaRPr lang="ru-RU" sz="2800" dirty="0"/>
          </a:p>
        </p:txBody>
      </p:sp>
      <p:sp>
        <p:nvSpPr>
          <p:cNvPr id="100" name="TextBox 99"/>
          <p:cNvSpPr txBox="1"/>
          <p:nvPr/>
        </p:nvSpPr>
        <p:spPr>
          <a:xfrm>
            <a:off x="7439696" y="6169338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5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67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18762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35742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3975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44008" y="263691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80112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48064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1987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338472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91880" y="3140968"/>
            <a:ext cx="32403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47664" y="2060848"/>
            <a:ext cx="47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2771800" y="2060848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9" name="TextBox 48"/>
          <p:cNvSpPr txBox="1"/>
          <p:nvPr/>
        </p:nvSpPr>
        <p:spPr>
          <a:xfrm>
            <a:off x="2195736" y="278092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508104" y="27809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0" y="27809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4714844" y="2776368"/>
            <a:ext cx="11430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86348" y="2204864"/>
            <a:ext cx="1445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394090" y="3140968"/>
            <a:ext cx="0" cy="2143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187624" y="3140968"/>
            <a:ext cx="12064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3419872" y="263691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347864" y="27809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195736" y="3573016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347864" y="35010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076056" y="350100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6012160" y="21328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5004048" y="2060848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3923928" y="213285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24514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25943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27372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288009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30229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316584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330872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468371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482659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49694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51123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52552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539809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55409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771800" y="4941168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(2;3)</a:t>
            </a:r>
            <a:endParaRPr lang="ru-RU" sz="32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3853630" y="891707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7</a:t>
            </a:r>
            <a:endParaRPr lang="ru-RU" sz="2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452320" y="6165304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4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11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208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35742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7180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86182" y="335756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374476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51920" y="3140968"/>
            <a:ext cx="28803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00166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571736" y="207167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2123728" y="278092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-2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429124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300701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259632" y="3140968"/>
            <a:ext cx="18545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000364" y="278605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928926" y="350043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714744" y="350043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357818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3707904" y="19888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125013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139300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153588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67876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82163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196451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210738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225026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17895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32183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346471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360758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75046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389333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03621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17909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432196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446484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1" y="5013176"/>
            <a:ext cx="3225959" cy="576064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793224" y="1095375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8</a:t>
            </a:r>
            <a:endParaRPr lang="ru-RU" sz="28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452320" y="6165304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5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06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17832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420888"/>
            <a:ext cx="7200800" cy="370527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000" b="1" dirty="0" smtClean="0"/>
              <a:t>Часто</a:t>
            </a:r>
            <a:r>
              <a:rPr lang="ru-RU" sz="2000" b="1" dirty="0"/>
              <a:t>, при решении логарифмических неравенств, встречаются задачи с переменным основанием логарифма. Так, неравенство </a:t>
            </a:r>
            <a:r>
              <a:rPr lang="ru-RU" sz="2000" b="1" dirty="0" smtClean="0"/>
              <a:t>вида</a:t>
            </a:r>
            <a:r>
              <a:rPr lang="en-US" sz="2000" b="1" dirty="0" smtClean="0"/>
              <a:t>                                             </a:t>
            </a:r>
            <a:r>
              <a:rPr lang="ru-RU" sz="2000" b="1" dirty="0" smtClean="0"/>
              <a:t>является </a:t>
            </a:r>
            <a:r>
              <a:rPr lang="ru-RU" sz="2000" b="1" dirty="0"/>
              <a:t>стандартным школьным неравенством. Как правило, для его решения применяется переход к равносильной совокупности систем: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32656"/>
            <a:ext cx="66072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Теоретическое 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боснование метода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24"/>
          <a:stretch/>
        </p:blipFill>
        <p:spPr bwMode="auto">
          <a:xfrm>
            <a:off x="4297696" y="3284983"/>
            <a:ext cx="2542134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252028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2" r="18509"/>
          <a:stretch/>
        </p:blipFill>
        <p:spPr bwMode="auto">
          <a:xfrm>
            <a:off x="4860032" y="4569454"/>
            <a:ext cx="301752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22808" y="4917504"/>
                <a:ext cx="809232" cy="45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ru-RU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08" y="4917504"/>
                <a:ext cx="809232" cy="450701"/>
              </a:xfrm>
              <a:prstGeom prst="rect">
                <a:avLst/>
              </a:prstGeom>
              <a:blipFill rotWithShape="1">
                <a:blip r:embed="rId6"/>
                <a:stretch>
                  <a:fillRect t="-37838" r="-43609" b="-5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195736" y="26369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1987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4015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555776" y="19888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1547664" y="206084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2051720" y="2780928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-3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429124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3714744" y="27860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588733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3491880" y="3140968"/>
            <a:ext cx="25026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000364" y="278605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3131840" y="3501008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-1/2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868144" y="350100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508104" y="206084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3357554" y="2000240"/>
            <a:ext cx="34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071934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125013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139300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153588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67876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82163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196451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210738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17895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32183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346471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360758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75046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46105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7534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8963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503919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51820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53283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547580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561868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576155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590443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605072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61947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63376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648049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66233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 flipH="1" flipV="1">
            <a:off x="338472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797152"/>
            <a:ext cx="2839752" cy="1008112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719882" y="885825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9</a:t>
            </a:r>
            <a:endParaRPr lang="ru-RU" sz="2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452320" y="6165304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5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5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441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79712" y="263691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5983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60032" y="263691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39952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483768" y="19888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1403648" y="206084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788024" y="278092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410480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3131840" y="3140968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000364" y="278605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987824" y="364502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4067944" y="3645024"/>
            <a:ext cx="2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508104" y="206084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3357554" y="2000240"/>
            <a:ext cx="34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071934" y="2000240"/>
            <a:ext cx="3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</a:t>
            </a:r>
            <a:endParaRPr lang="ru-RU" sz="4000" dirty="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5400000">
            <a:off x="201600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215887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230175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244462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25943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273722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288009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02297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388820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403108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417396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432025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4467693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461056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475344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 flipH="1" flipV="1">
            <a:off x="3024683" y="3248125"/>
            <a:ext cx="2143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662732" y="913297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10</a:t>
            </a:r>
            <a:endParaRPr lang="ru-RU" sz="28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780928"/>
            <a:ext cx="857250" cy="381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647700" cy="3810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25143"/>
            <a:ext cx="2304256" cy="1267341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6165304"/>
            <a:ext cx="8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hlinkClick r:id="rId7" action="ppaction://hlinksldjump"/>
              </a:rPr>
              <a:t>НАЗАД</a:t>
            </a:r>
            <a:endParaRPr lang="ru-RU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53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14414" y="271462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187624" y="3429000"/>
            <a:ext cx="550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067944" y="335699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0056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429124" y="2786058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3/2</a:t>
            </a:r>
            <a:endParaRPr lang="ru-RU" sz="20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00100" y="5000636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000364" y="2786058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51920" y="3573016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5/4</a:t>
            </a:r>
            <a:endParaRPr lang="ru-RU" sz="20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>
            <a:off x="648049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633648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889349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4032225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4175101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4317977" y="260062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178959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321835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3464711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3607587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750463" y="260746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417738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32025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46313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460600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474888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348880"/>
            <a:ext cx="571504" cy="1480049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489518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504261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518549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532836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547124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5617541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5761557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5904433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6047309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6190185" y="33207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311575" y="109347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 11</a:t>
            </a:r>
            <a:endParaRPr lang="ru-RU" sz="2800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869160"/>
            <a:ext cx="2590315" cy="936104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43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564904"/>
            <a:ext cx="4104456" cy="35283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 err="1" smtClean="0"/>
              <a:t>Корянов</a:t>
            </a:r>
            <a:r>
              <a:rPr lang="ru-RU" sz="2400" b="1" dirty="0" smtClean="0"/>
              <a:t> А. Г., Прокофьев А. А. – Методы решения неравенств с одной переменной. – 2011.</a:t>
            </a:r>
          </a:p>
          <a:p>
            <a:pPr algn="just"/>
            <a:r>
              <a:rPr lang="ru-RU" sz="2400" b="1" dirty="0" err="1" smtClean="0"/>
              <a:t>Моденов</a:t>
            </a:r>
            <a:r>
              <a:rPr lang="ru-RU" sz="2400" b="1" dirty="0" smtClean="0"/>
              <a:t> В. П. – Пособие по математике. – 1972.</a:t>
            </a:r>
          </a:p>
          <a:p>
            <a:pPr algn="just"/>
            <a:r>
              <a:rPr lang="ru-RU" sz="2400" b="1" dirty="0" smtClean="0"/>
              <a:t>Ткачук В.В. - Математика абитуриенту. Москва: МЦНМО, 2008.</a:t>
            </a:r>
          </a:p>
          <a:p>
            <a:pPr algn="just">
              <a:buNone/>
            </a:pPr>
            <a:r>
              <a:rPr lang="ru-RU" sz="2400" b="1" dirty="0" smtClean="0"/>
              <a:t>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764704"/>
            <a:ext cx="8053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 И С О К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спользованной литературы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6866" name="Picture 2" descr="C:\Documents and Settings\Администратор\Рабочий стол\МЕТОД   РАЦИОНАЛИЗАЦИИ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714625"/>
            <a:ext cx="3096344" cy="23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772816"/>
                <a:ext cx="7416824" cy="4370828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buNone/>
                </a:pPr>
                <a:r>
                  <a:rPr lang="ru-RU" dirty="0" smtClean="0"/>
                  <a:t>     	</a:t>
                </a:r>
                <a:r>
                  <a:rPr lang="ru-RU" sz="2200" b="1" dirty="0" smtClean="0"/>
                  <a:t>Недостатком </a:t>
                </a:r>
                <a:r>
                  <a:rPr lang="ru-RU" sz="2200" b="1" dirty="0"/>
                  <a:t>данного метода является необходимость решения семи неравенств, не считая двух систем и одной совокупности. Уже при данных квадратичных функциях решение совокупности может потребовать много времени. Можно предложить альтернативный, менее трудоемкий метод решения этого стандартного неравенства. Это метод рационализации неравенств, известный в математической литературе под названием декомпозиции.</a:t>
                </a:r>
              </a:p>
              <a:p>
                <a:pPr algn="just">
                  <a:buNone/>
                </a:pPr>
                <a:r>
                  <a:rPr lang="ru-RU" sz="2200" b="1" dirty="0" smtClean="0"/>
                  <a:t>     		Метод </a:t>
                </a:r>
                <a:r>
                  <a:rPr lang="ru-RU" sz="2200" b="1" dirty="0"/>
                  <a:t>рационализации заключается в замене сложного выражения </a:t>
                </a:r>
                <a:r>
                  <a:rPr lang="en-US" sz="2200" b="1" dirty="0"/>
                  <a:t>F</a:t>
                </a:r>
                <a:r>
                  <a:rPr lang="ru-RU" sz="2200" b="1" dirty="0"/>
                  <a:t>(</a:t>
                </a:r>
                <a:r>
                  <a:rPr lang="en-US" sz="2200" b="1" dirty="0"/>
                  <a:t>x</a:t>
                </a:r>
                <a:r>
                  <a:rPr lang="ru-RU" sz="2200" b="1" dirty="0"/>
                  <a:t>) на более простое выражение </a:t>
                </a:r>
                <a:r>
                  <a:rPr lang="en-US" sz="2200" b="1" dirty="0"/>
                  <a:t>G</a:t>
                </a:r>
                <a:r>
                  <a:rPr lang="ru-RU" sz="2200" b="1" dirty="0"/>
                  <a:t>(</a:t>
                </a:r>
                <a:r>
                  <a:rPr lang="en-US" sz="2200" b="1" dirty="0"/>
                  <a:t>x</a:t>
                </a:r>
                <a:r>
                  <a:rPr lang="ru-RU" sz="2200" b="1" dirty="0"/>
                  <a:t>), при котором </a:t>
                </a:r>
                <a:r>
                  <a:rPr lang="ru-RU" sz="2200" b="1" dirty="0" smtClean="0"/>
                  <a:t>   неравенство    </a:t>
                </a:r>
                <a:r>
                  <a:rPr lang="en-US" sz="2200" b="1" dirty="0" smtClean="0"/>
                  <a:t>G</a:t>
                </a:r>
                <a:r>
                  <a:rPr lang="ru-RU" sz="2200" b="1" dirty="0"/>
                  <a:t>(</a:t>
                </a:r>
                <a:r>
                  <a:rPr lang="en-US" sz="2200" b="1" dirty="0"/>
                  <a:t>x</a:t>
                </a:r>
                <a:r>
                  <a:rPr lang="ru-RU" sz="2200" b="1" dirty="0"/>
                  <a:t>)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ru-RU" sz="2200" b="1" dirty="0" smtClean="0"/>
                  <a:t>0    равносильно    неравенству </a:t>
                </a:r>
              </a:p>
              <a:p>
                <a:pPr algn="just">
                  <a:buNone/>
                </a:pPr>
                <a:r>
                  <a:rPr lang="ru-RU" sz="2200" b="1" dirty="0"/>
                  <a:t> </a:t>
                </a:r>
                <a:r>
                  <a:rPr lang="ru-RU" sz="2200" b="1" dirty="0" smtClean="0"/>
                  <a:t>     </a:t>
                </a:r>
                <a:r>
                  <a:rPr lang="en-US" sz="2200" b="1" dirty="0" smtClean="0"/>
                  <a:t>F</a:t>
                </a:r>
                <a:r>
                  <a:rPr lang="ru-RU" sz="2200" b="1" dirty="0"/>
                  <a:t>(</a:t>
                </a:r>
                <a:r>
                  <a:rPr lang="en-US" sz="2200" b="1" dirty="0"/>
                  <a:t>x</a:t>
                </a:r>
                <a:r>
                  <a:rPr lang="ru-RU" sz="2200" b="1" dirty="0"/>
                  <a:t>)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ru-RU" sz="2200" b="1" dirty="0" smtClean="0"/>
                  <a:t>0 </a:t>
                </a:r>
                <a:r>
                  <a:rPr lang="ru-RU" sz="2200" b="1" dirty="0"/>
                  <a:t>в области определения выражения </a:t>
                </a:r>
                <a:r>
                  <a:rPr lang="en-US" sz="2200" b="1" dirty="0"/>
                  <a:t>F</a:t>
                </a:r>
                <a:r>
                  <a:rPr lang="ru-RU" sz="2200" b="1" dirty="0"/>
                  <a:t>(</a:t>
                </a:r>
                <a:r>
                  <a:rPr lang="en-US" sz="2200" b="1" dirty="0"/>
                  <a:t>x</a:t>
                </a:r>
                <a:r>
                  <a:rPr lang="ru-RU" sz="2200" b="1" dirty="0"/>
                  <a:t>). 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772816"/>
                <a:ext cx="7416824" cy="4370828"/>
              </a:xfrm>
              <a:blipFill rotWithShape="1">
                <a:blip r:embed="rId3"/>
                <a:stretch>
                  <a:fillRect r="-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2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28604"/>
            <a:ext cx="6707088" cy="120019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276872"/>
            <a:ext cx="7344816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Рассмотрим логарифмическое неравенство вида</a:t>
            </a:r>
          </a:p>
          <a:p>
            <a:pPr>
              <a:buNone/>
            </a:pPr>
            <a:r>
              <a:rPr lang="ru-RU" sz="2400" b="1" dirty="0" smtClean="0"/>
              <a:t>                                    ,   </a:t>
            </a:r>
            <a:r>
              <a:rPr lang="ru-RU" sz="2000" b="1" dirty="0" smtClean="0"/>
              <a:t>(1</a:t>
            </a:r>
            <a:r>
              <a:rPr lang="ru-RU" sz="2000" b="1" dirty="0"/>
              <a:t>)</a:t>
            </a:r>
          </a:p>
          <a:p>
            <a:pPr>
              <a:buNone/>
            </a:pPr>
            <a:r>
              <a:rPr lang="ru-RU" sz="2000" b="1" dirty="0" smtClean="0"/>
              <a:t>где</a:t>
            </a:r>
            <a:r>
              <a:rPr lang="ru-RU" sz="2400" b="1" dirty="0" smtClean="0"/>
              <a:t>                            - </a:t>
            </a:r>
            <a:r>
              <a:rPr lang="ru-RU" sz="2000" b="1" dirty="0" smtClean="0"/>
              <a:t>некоторые функции</a:t>
            </a:r>
          </a:p>
          <a:p>
            <a:pPr>
              <a:buNone/>
            </a:pPr>
            <a:r>
              <a:rPr lang="ru-RU" sz="2000" b="1" u="sng" dirty="0"/>
              <a:t>Теорема 1. 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i="1" dirty="0" smtClean="0"/>
              <a:t>Логарифмическое </a:t>
            </a:r>
            <a:r>
              <a:rPr lang="ru-RU" sz="2000" b="1" i="1" dirty="0"/>
              <a:t>неравенство </a:t>
            </a:r>
            <a:endParaRPr lang="ru-RU" sz="2000" b="1" dirty="0"/>
          </a:p>
          <a:p>
            <a:pPr>
              <a:buNone/>
            </a:pPr>
            <a:r>
              <a:rPr lang="ru-RU" sz="2000" b="1" i="1" dirty="0" smtClean="0"/>
              <a:t>равносильно следующей системе неравенств</a:t>
            </a:r>
            <a:r>
              <a:rPr lang="ru-RU" sz="2000" b="1" dirty="0"/>
              <a:t>:</a:t>
            </a:r>
          </a:p>
          <a:p>
            <a:pPr>
              <a:buNone/>
            </a:pPr>
            <a:r>
              <a:rPr lang="ru-RU" sz="2000" b="1" dirty="0"/>
              <a:t>       </a:t>
            </a:r>
            <a:r>
              <a:rPr lang="ru-RU" sz="2000" b="1" dirty="0" smtClean="0"/>
              <a:t>                                                              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(</a:t>
            </a:r>
            <a:r>
              <a:rPr lang="ru-RU" sz="2000" b="1" dirty="0"/>
              <a:t>2)</a:t>
            </a:r>
          </a:p>
          <a:p>
            <a:pPr>
              <a:buNone/>
            </a:pPr>
            <a:endParaRPr lang="ru-RU" sz="24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642827"/>
              </p:ext>
            </p:extLst>
          </p:nvPr>
        </p:nvGraphicFramePr>
        <p:xfrm>
          <a:off x="1259632" y="2780928"/>
          <a:ext cx="2357454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Формула" r:id="rId4" imgW="1574800" imgH="241300" progId="Equation.3">
                  <p:embed/>
                </p:oleObj>
              </mc:Choice>
              <mc:Fallback>
                <p:oleObj name="Формула" r:id="rId4" imgW="1574800" imgH="241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780928"/>
                        <a:ext cx="2357454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22056"/>
              </p:ext>
            </p:extLst>
          </p:nvPr>
        </p:nvGraphicFramePr>
        <p:xfrm>
          <a:off x="1691680" y="3140968"/>
          <a:ext cx="1704997" cy="33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Формула" r:id="rId6" imgW="1028254" imgH="203112" progId="Equation.3">
                  <p:embed/>
                </p:oleObj>
              </mc:Choice>
              <mc:Fallback>
                <p:oleObj name="Формула" r:id="rId6" imgW="1028254" imgH="20311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140968"/>
                        <a:ext cx="1704997" cy="3315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6921"/>
              </p:ext>
            </p:extLst>
          </p:nvPr>
        </p:nvGraphicFramePr>
        <p:xfrm>
          <a:off x="5076056" y="3933056"/>
          <a:ext cx="2214578" cy="33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Формула" r:id="rId8" imgW="1574800" imgH="241300" progId="Equation.3">
                  <p:embed/>
                </p:oleObj>
              </mc:Choice>
              <mc:Fallback>
                <p:oleObj name="Формула" r:id="rId8" imgW="1574800" imgH="241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933056"/>
                        <a:ext cx="2214578" cy="3355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758834"/>
              </p:ext>
            </p:extLst>
          </p:nvPr>
        </p:nvGraphicFramePr>
        <p:xfrm>
          <a:off x="1187624" y="4725144"/>
          <a:ext cx="2413362" cy="150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Формула" r:id="rId9" imgW="1765300" imgH="1092200" progId="Equation.3">
                  <p:embed/>
                </p:oleObj>
              </mc:Choice>
              <mc:Fallback>
                <p:oleObj name="Формула" r:id="rId9" imgW="1765300" imgH="1092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725144"/>
                        <a:ext cx="2413362" cy="1500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9712" y="332656"/>
            <a:ext cx="6321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Сведение логарифмического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неравенства к системе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ациональных неравенств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39248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/>
              <a:t>     		Начнем </a:t>
            </a:r>
            <a:r>
              <a:rPr lang="ru-RU" b="1" dirty="0"/>
              <a:t>с того, что первые четыре неравенства системы (2) задают множество допустимых значений исходного логарифмического неравенства. Обратим теперь внимание на пятое неравенство</a:t>
            </a:r>
            <a:r>
              <a:rPr lang="ru-RU" b="1" dirty="0" smtClean="0"/>
              <a:t>.</a:t>
            </a:r>
          </a:p>
          <a:p>
            <a:pPr algn="just">
              <a:buNone/>
            </a:pPr>
            <a:r>
              <a:rPr lang="ru-RU" b="1" dirty="0" smtClean="0"/>
              <a:t>     		Если                , </a:t>
            </a:r>
            <a:r>
              <a:rPr lang="ru-RU" b="1" dirty="0"/>
              <a:t>то первый множитель этого неравенства будет отрицателен. При сокращении на него придется изменить знак неравенства на противоположный, тогда получится неравенство </a:t>
            </a:r>
            <a:r>
              <a:rPr lang="ru-RU" b="1" dirty="0" smtClean="0"/>
              <a:t>                  </a:t>
            </a:r>
          </a:p>
          <a:p>
            <a:pPr algn="just">
              <a:buNone/>
            </a:pPr>
            <a:r>
              <a:rPr lang="ru-RU" b="1" dirty="0" smtClean="0"/>
              <a:t>     </a:t>
            </a:r>
          </a:p>
          <a:p>
            <a:pPr algn="just">
              <a:buNone/>
            </a:pPr>
            <a:r>
              <a:rPr lang="ru-RU" b="1" dirty="0" smtClean="0"/>
              <a:t>      	Если                , </a:t>
            </a:r>
            <a:r>
              <a:rPr lang="ru-RU" b="1" dirty="0"/>
              <a:t>то первый множитель пятого неравенства положителен, сокращаем его без изменения знака неравенства, получаем неравенство </a:t>
            </a:r>
            <a:r>
              <a:rPr lang="ru-RU" b="1" dirty="0" smtClean="0"/>
              <a:t>              </a:t>
            </a:r>
          </a:p>
          <a:p>
            <a:pPr algn="just">
              <a:buNone/>
            </a:pPr>
            <a:r>
              <a:rPr lang="ru-RU" b="1" dirty="0" smtClean="0"/>
              <a:t>                                                                    </a:t>
            </a:r>
          </a:p>
          <a:p>
            <a:pPr algn="just">
              <a:buNone/>
            </a:pPr>
            <a:r>
              <a:rPr lang="ru-RU" b="1" dirty="0" smtClean="0"/>
              <a:t>      	Таким </a:t>
            </a:r>
            <a:r>
              <a:rPr lang="ru-RU" b="1" dirty="0"/>
              <a:t>образом, пятое неравенство системы включает в себя оба случая предыдущего метода. </a:t>
            </a: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      Терема </a:t>
            </a:r>
            <a:r>
              <a:rPr lang="ru-RU" b="1" dirty="0"/>
              <a:t>доказана.</a:t>
            </a:r>
          </a:p>
          <a:p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720763"/>
              </p:ext>
            </p:extLst>
          </p:nvPr>
        </p:nvGraphicFramePr>
        <p:xfrm>
          <a:off x="2339752" y="2780928"/>
          <a:ext cx="990852" cy="27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Формула" r:id="rId4" imgW="736600" imgH="203200" progId="Equation.3">
                  <p:embed/>
                </p:oleObj>
              </mc:Choice>
              <mc:Fallback>
                <p:oleObj name="Формула" r:id="rId4" imgW="736600" imgH="203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780928"/>
                        <a:ext cx="990852" cy="277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872527"/>
              </p:ext>
            </p:extLst>
          </p:nvPr>
        </p:nvGraphicFramePr>
        <p:xfrm>
          <a:off x="2699792" y="3501008"/>
          <a:ext cx="849233" cy="21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Формула" r:id="rId6" imgW="774364" imgH="203112" progId="Equation.3">
                  <p:embed/>
                </p:oleObj>
              </mc:Choice>
              <mc:Fallback>
                <p:oleObj name="Формула" r:id="rId6" imgW="774364" imgH="20311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501008"/>
                        <a:ext cx="849233" cy="2178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46944"/>
              </p:ext>
            </p:extLst>
          </p:nvPr>
        </p:nvGraphicFramePr>
        <p:xfrm>
          <a:off x="2483768" y="4077072"/>
          <a:ext cx="700525" cy="2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Формула" r:id="rId8" imgW="520474" imgH="203112" progId="Equation.3">
                  <p:embed/>
                </p:oleObj>
              </mc:Choice>
              <mc:Fallback>
                <p:oleObj name="Формула" r:id="rId8" imgW="520474" imgH="20311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077072"/>
                        <a:ext cx="700525" cy="2674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02804"/>
              </p:ext>
            </p:extLst>
          </p:nvPr>
        </p:nvGraphicFramePr>
        <p:xfrm>
          <a:off x="3779912" y="4653136"/>
          <a:ext cx="1003100" cy="26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Формула" r:id="rId10" imgW="774364" imgH="203112" progId="Equation.3">
                  <p:embed/>
                </p:oleObj>
              </mc:Choice>
              <mc:Fallback>
                <p:oleObj name="Формула" r:id="rId10" imgW="774364" imgH="203112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653136"/>
                        <a:ext cx="1003100" cy="26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59832" y="332656"/>
            <a:ext cx="44789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Доказательство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91014"/>
            <a:ext cx="7632848" cy="403244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	</a:t>
            </a:r>
            <a:r>
              <a:rPr lang="ru-RU" sz="2600" b="1" dirty="0" smtClean="0"/>
              <a:t>Теперь рассмотрим показательное неравенство вида</a:t>
            </a:r>
          </a:p>
          <a:p>
            <a:pPr algn="just">
              <a:buNone/>
            </a:pPr>
            <a:r>
              <a:rPr lang="ru-RU" sz="2600" b="1" dirty="0" smtClean="0"/>
              <a:t>		                                                 3)</a:t>
            </a:r>
          </a:p>
          <a:p>
            <a:pPr algn="just">
              <a:buNone/>
            </a:pPr>
            <a:r>
              <a:rPr lang="ru-RU" sz="2600" b="1" dirty="0" smtClean="0"/>
              <a:t>      Так же, как в предыдущем пункте,                         - некоторые функции.</a:t>
            </a:r>
          </a:p>
          <a:p>
            <a:pPr algn="just">
              <a:buNone/>
            </a:pPr>
            <a:r>
              <a:rPr lang="ru-RU" sz="2600" b="1" dirty="0" smtClean="0"/>
              <a:t>     		И снова вспомним, что традиционное решение такого неравенства приводит к </a:t>
            </a:r>
            <a:r>
              <a:rPr lang="ru-RU" sz="2600" b="1" i="1" dirty="0" smtClean="0"/>
              <a:t>двум случаям</a:t>
            </a:r>
            <a:r>
              <a:rPr lang="ru-RU" sz="2600" b="1" dirty="0" smtClean="0"/>
              <a:t>. </a:t>
            </a:r>
            <a:r>
              <a:rPr lang="ru-RU" sz="2600" b="1" u="sng" dirty="0" smtClean="0"/>
              <a:t>В первом </a:t>
            </a:r>
            <a:r>
              <a:rPr lang="ru-RU" sz="2600" b="1" dirty="0" smtClean="0"/>
              <a:t>основание степени положительно, но меньше единицы (знак неравенства обращается), </a:t>
            </a:r>
            <a:r>
              <a:rPr lang="ru-RU" sz="2600" b="1" u="sng" dirty="0" smtClean="0"/>
              <a:t>во втором </a:t>
            </a:r>
            <a:r>
              <a:rPr lang="ru-RU" sz="2600" b="1" dirty="0" smtClean="0"/>
              <a:t>случае основание степени больше единицы (знак неравенства сохраняется).</a:t>
            </a:r>
          </a:p>
          <a:p>
            <a:pPr algn="just">
              <a:buNone/>
            </a:pPr>
            <a:r>
              <a:rPr lang="ru-RU" sz="2600" b="1" dirty="0" smtClean="0"/>
              <a:t>		Как и в случае с логарифмическим неравенством, имеется возможность значительно укоротить решение задачи, используя метод рационализации. Этот метод основан на следующей теореме.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31037"/>
              </p:ext>
            </p:extLst>
          </p:nvPr>
        </p:nvGraphicFramePr>
        <p:xfrm>
          <a:off x="2555776" y="2492896"/>
          <a:ext cx="175519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Формула" r:id="rId4" imgW="1117600" imgH="228600" progId="Equation.3">
                  <p:embed/>
                </p:oleObj>
              </mc:Choice>
              <mc:Fallback>
                <p:oleObj name="Формула" r:id="rId4" imgW="111760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92896"/>
                        <a:ext cx="1755195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746685"/>
              </p:ext>
            </p:extLst>
          </p:nvPr>
        </p:nvGraphicFramePr>
        <p:xfrm>
          <a:off x="5076056" y="2924944"/>
          <a:ext cx="1437336" cy="27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Формула" r:id="rId6" imgW="1028254" imgH="203112" progId="Equation.3">
                  <p:embed/>
                </p:oleObj>
              </mc:Choice>
              <mc:Fallback>
                <p:oleObj name="Формула" r:id="rId6" imgW="1028254" imgH="20311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924944"/>
                        <a:ext cx="1437336" cy="279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11760" y="404664"/>
            <a:ext cx="56877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Сведение  показательных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еравенств  к системе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ациональных неравенств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209331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Теорема 2.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Показательное неравенство </a:t>
            </a:r>
            <a:endParaRPr lang="ru-RU" sz="2000" b="1" dirty="0" smtClean="0"/>
          </a:p>
          <a:p>
            <a:pPr>
              <a:buNone/>
            </a:pPr>
            <a:r>
              <a:rPr lang="ru-RU" sz="2000" b="1" i="1" dirty="0" smtClean="0"/>
              <a:t>равносильно следующей системе неравенств</a:t>
            </a:r>
            <a:r>
              <a:rPr lang="ru-RU" sz="2000" b="1" dirty="0" smtClean="0"/>
              <a:t>: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(4)</a:t>
            </a:r>
            <a:endParaRPr lang="ru-RU" sz="2000" b="1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84915"/>
              </p:ext>
            </p:extLst>
          </p:nvPr>
        </p:nvGraphicFramePr>
        <p:xfrm>
          <a:off x="4716016" y="2852936"/>
          <a:ext cx="1741301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Формула" r:id="rId4" imgW="1117600" imgH="228600" progId="Equation.3">
                  <p:embed/>
                </p:oleObj>
              </mc:Choice>
              <mc:Fallback>
                <p:oleObj name="Формула" r:id="rId4" imgW="111760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852936"/>
                        <a:ext cx="1741301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61818"/>
              </p:ext>
            </p:extLst>
          </p:nvPr>
        </p:nvGraphicFramePr>
        <p:xfrm>
          <a:off x="1115616" y="3717032"/>
          <a:ext cx="2819420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Формула" r:id="rId6" imgW="1765300" imgH="711200" progId="Equation.3">
                  <p:embed/>
                </p:oleObj>
              </mc:Choice>
              <mc:Fallback>
                <p:oleObj name="Формула" r:id="rId6" imgW="1765300" imgH="71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717032"/>
                        <a:ext cx="2819420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6"/>
            <a:ext cx="9144000" cy="6840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344816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	</a:t>
            </a:r>
            <a:r>
              <a:rPr lang="ru-RU" sz="2200" b="1" dirty="0" smtClean="0"/>
              <a:t>Если                 , то первый множитель третьего неравенства будет отрицателен. При сокращении на него придется изменить знак неравенства на противоположный,    тогда    получится    неравенство                                          </a:t>
            </a:r>
          </a:p>
          <a:p>
            <a:pPr algn="just">
              <a:buNone/>
            </a:pPr>
            <a:r>
              <a:rPr lang="ru-RU" sz="2200" b="1" dirty="0"/>
              <a:t> </a:t>
            </a:r>
            <a:r>
              <a:rPr lang="ru-RU" sz="2200" b="1" dirty="0" smtClean="0"/>
              <a:t>                            . </a:t>
            </a:r>
          </a:p>
          <a:p>
            <a:pPr algn="just">
              <a:buNone/>
            </a:pPr>
            <a:r>
              <a:rPr lang="ru-RU" sz="2200" b="1" dirty="0" smtClean="0"/>
              <a:t>     		Если                 , то первый множитель третьего неравенства положителен, сокращаем его без изменения  знака  неравенства,  получаем неравенство                      </a:t>
            </a:r>
          </a:p>
          <a:p>
            <a:pPr algn="just">
              <a:buNone/>
            </a:pPr>
            <a:r>
              <a:rPr lang="ru-RU" sz="2200" b="1" dirty="0"/>
              <a:t> </a:t>
            </a:r>
            <a:r>
              <a:rPr lang="ru-RU" sz="2200" b="1" dirty="0" smtClean="0"/>
              <a:t>                         .</a:t>
            </a:r>
            <a:endParaRPr lang="ru-RU" sz="2200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390734"/>
              </p:ext>
            </p:extLst>
          </p:nvPr>
        </p:nvGraphicFramePr>
        <p:xfrm>
          <a:off x="2411760" y="1988839"/>
          <a:ext cx="1440160" cy="33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Формула" r:id="rId4" imgW="736600" imgH="203200" progId="Equation.3">
                  <p:embed/>
                </p:oleObj>
              </mc:Choice>
              <mc:Fallback>
                <p:oleObj name="Формула" r:id="rId4" imgW="736600" imgH="203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88839"/>
                        <a:ext cx="1440160" cy="3338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653251"/>
              </p:ext>
            </p:extLst>
          </p:nvPr>
        </p:nvGraphicFramePr>
        <p:xfrm>
          <a:off x="1327063" y="3429000"/>
          <a:ext cx="1372729" cy="288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Формула" r:id="rId6" imgW="774364" imgH="203112" progId="Equation.3">
                  <p:embed/>
                </p:oleObj>
              </mc:Choice>
              <mc:Fallback>
                <p:oleObj name="Формула" r:id="rId6" imgW="774364" imgH="20311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063" y="3429000"/>
                        <a:ext cx="1372729" cy="2880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383087"/>
              </p:ext>
            </p:extLst>
          </p:nvPr>
        </p:nvGraphicFramePr>
        <p:xfrm>
          <a:off x="2483768" y="3789040"/>
          <a:ext cx="1512168" cy="25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Формула" r:id="rId8" imgW="520474" imgH="203112" progId="Equation.3">
                  <p:embed/>
                </p:oleObj>
              </mc:Choice>
              <mc:Fallback>
                <p:oleObj name="Формула" r:id="rId8" imgW="520474" imgH="20311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789040"/>
                        <a:ext cx="1512168" cy="2537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149105"/>
              </p:ext>
            </p:extLst>
          </p:nvPr>
        </p:nvGraphicFramePr>
        <p:xfrm>
          <a:off x="1259632" y="4869160"/>
          <a:ext cx="1296144" cy="33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Формула" r:id="rId10" imgW="774364" imgH="203112" progId="Equation.3">
                  <p:embed/>
                </p:oleObj>
              </mc:Choice>
              <mc:Fallback>
                <p:oleObj name="Формула" r:id="rId10" imgW="774364" imgH="203112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869160"/>
                        <a:ext cx="1296144" cy="336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99792" y="404664"/>
            <a:ext cx="44789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Доказательство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654</Words>
  <Application>Microsoft Office PowerPoint</Application>
  <PresentationFormat>Экран (4:3)</PresentationFormat>
  <Paragraphs>261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Формула</vt:lpstr>
      <vt:lpstr>Equation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FoM</cp:lastModifiedBy>
  <cp:revision>46</cp:revision>
  <dcterms:created xsi:type="dcterms:W3CDTF">2013-03-27T11:18:05Z</dcterms:created>
  <dcterms:modified xsi:type="dcterms:W3CDTF">2013-04-05T16:54:06Z</dcterms:modified>
</cp:coreProperties>
</file>