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4"/>
  </p:notesMasterIdLst>
  <p:sldIdLst>
    <p:sldId id="256" r:id="rId2"/>
    <p:sldId id="308" r:id="rId3"/>
    <p:sldId id="257" r:id="rId4"/>
    <p:sldId id="266" r:id="rId5"/>
    <p:sldId id="311" r:id="rId6"/>
    <p:sldId id="267" r:id="rId7"/>
    <p:sldId id="297" r:id="rId8"/>
    <p:sldId id="312" r:id="rId9"/>
    <p:sldId id="313" r:id="rId10"/>
    <p:sldId id="259" r:id="rId11"/>
    <p:sldId id="307" r:id="rId12"/>
    <p:sldId id="269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F21"/>
    <a:srgbClr val="3333CC"/>
    <a:srgbClr val="99FF99"/>
    <a:srgbClr val="FECEFD"/>
    <a:srgbClr val="0066FF"/>
    <a:srgbClr val="CCECFF"/>
    <a:srgbClr val="CC66FF"/>
    <a:srgbClr val="CC99FF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99" autoAdjust="0"/>
    <p:restoredTop sz="94660"/>
  </p:normalViewPr>
  <p:slideViewPr>
    <p:cSldViewPr>
      <p:cViewPr varScale="1">
        <p:scale>
          <a:sx n="80" d="100"/>
          <a:sy n="80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80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DB54885D-EB05-40E8-B62F-F232DF88D05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104942-05FA-4FF9-B4BE-48A9DBFF0338}" type="slidenum">
              <a:rPr lang="ru-RU"/>
              <a:pPr/>
              <a:t>7</a:t>
            </a:fld>
            <a:endParaRPr lang="ru-RU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то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FF804-0F23-4FAD-8B2C-97673662BA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B289D-1EC0-4EA2-BB28-D2EA6A9BF8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2849F-29C0-4EB4-BA25-66A65CD34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4CDDCB8-C829-42D4-94FF-E7B07F19561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F656BDF-76C6-4BCC-AD8A-509AD142F57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DD207-D206-482D-9EC4-6473C47846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E96B2-D708-4FD8-BF4A-44F21B06C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06BE-F666-4DE6-86B6-B16F4E09C0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E08FA-E161-4A17-B4A1-DA44B6508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5C95-2CE0-4F25-92C5-0224C800E3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EDD7-A67B-4BF0-A755-568E17C0A7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5A465-0D96-4939-A1E9-74A702584C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DFE5E-D515-420C-9FA4-D69F1EBD61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4186D-3F65-42D1-BAB3-DC8342BF45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ransition>
    <p:comb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1430"/>
          <a:gradFill>
            <a:gsLst>
              <a:gs pos="0">
                <a:schemeClr val="accent2">
                  <a:tint val="70000"/>
                  <a:satMod val="245000"/>
                </a:schemeClr>
              </a:gs>
              <a:gs pos="75000">
                <a:schemeClr val="accent2">
                  <a:tint val="90000"/>
                  <a:shade val="60000"/>
                  <a:satMod val="240000"/>
                </a:schemeClr>
              </a:gs>
              <a:gs pos="100000">
                <a:schemeClr val="accent2">
                  <a:tint val="100000"/>
                  <a:shade val="50000"/>
                  <a:satMod val="240000"/>
                </a:schemeClr>
              </a:gs>
            </a:gsLst>
            <a:lin ang="5400000"/>
          </a:gradFill>
          <a:effectLst>
            <a:outerShdw blurRad="50800" dist="39000" dir="5460000" algn="tl">
              <a:srgbClr val="000000">
                <a:alpha val="38000"/>
              </a:srgbClr>
            </a:outerShdw>
          </a:effectLst>
          <a:latin typeface="Constant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accent2">
              <a:lumMod val="50000"/>
            </a:schemeClr>
          </a:solidFill>
          <a:latin typeface="Constant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accent2">
              <a:lumMod val="50000"/>
            </a:schemeClr>
          </a:solidFill>
          <a:latin typeface="Constant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accent2">
              <a:lumMod val="50000"/>
            </a:schemeClr>
          </a:solidFill>
          <a:latin typeface="Constant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accent2">
              <a:lumMod val="50000"/>
            </a:schemeClr>
          </a:solidFill>
          <a:latin typeface="Constant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accent2">
              <a:lumMod val="50000"/>
            </a:schemeClr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://www.sci.aha.ru/biodiv/npd/npd5_01.gif" TargetMode="Externa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0" y="274638"/>
            <a:ext cx="9144000" cy="1714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6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404F2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nstantia" pitchFamily="18" charset="0"/>
              </a:rPr>
              <a:t>Саморазвитие экосистем</a:t>
            </a: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109414" y="4724450"/>
            <a:ext cx="8928992" cy="2038959"/>
          </a:xfrm>
          <a:prstGeom prst="rect">
            <a:avLst/>
          </a:prstGeom>
          <a:ln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tIns="152352" bIns="38088" anchor="ctr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Список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важных биологических понятий 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терминов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Сукцессия</a:t>
            </a:r>
          </a:p>
          <a:p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Сукцессии первичные и вторичные, автогенные и </a:t>
            </a:r>
            <a:r>
              <a:rPr lang="ru-RU" sz="24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аллогенные</a:t>
            </a:r>
            <a:endParaRPr lang="ru-RU" sz="24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Серии и климакс</a:t>
            </a:r>
          </a:p>
          <a:p>
            <a:r>
              <a:rPr lang="ru-RU" sz="24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Эвтрофирование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пожары и их последствия, </a:t>
            </a:r>
            <a:r>
              <a:rPr lang="ru-RU" sz="24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агроценозы</a:t>
            </a:r>
            <a:endParaRPr lang="ru-RU" sz="24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8" name="Rectangle 18"/>
          <p:cNvSpPr>
            <a:spLocks noChangeArrowheads="1"/>
          </p:cNvSpPr>
          <p:nvPr/>
        </p:nvSpPr>
        <p:spPr bwMode="auto">
          <a:xfrm>
            <a:off x="0" y="44450"/>
            <a:ext cx="9143999" cy="5762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Verdana" pitchFamily="34" charset="0"/>
              </a:rPr>
              <a:t>АГРОЦЕНОЗЫ</a:t>
            </a:r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179512" y="671691"/>
            <a:ext cx="8784976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ru-RU" dirty="0" err="1">
                <a:latin typeface="Verdana" pitchFamily="34" charset="0"/>
              </a:rPr>
              <a:t>Агроценозы</a:t>
            </a:r>
            <a:r>
              <a:rPr lang="ru-RU" dirty="0">
                <a:latin typeface="Verdana" pitchFamily="34" charset="0"/>
              </a:rPr>
              <a:t> – искусственные биогеоценозы, появившиеся  в результате хозяйственной деятельности человека. Это – посевы сельскохозяйственных растений, пастбища, сады, парки. Условием их существования является не только солнечный свет, но и обработка почв, посев соответствующих сортов растений, внесение минеральных и органических удобрений, мелиорация, регулярный и разнообразный уход  со стороны человека. </a:t>
            </a:r>
          </a:p>
          <a:p>
            <a:pPr algn="just">
              <a:lnSpc>
                <a:spcPct val="110000"/>
              </a:lnSpc>
            </a:pPr>
            <a:r>
              <a:rPr lang="ru-RU" dirty="0">
                <a:latin typeface="Verdana" pitchFamily="34" charset="0"/>
              </a:rPr>
              <a:t>В агробиоценозе,  как и в большинстве  природных экосистем, имеются продуценты, </a:t>
            </a:r>
            <a:r>
              <a:rPr lang="ru-RU" dirty="0" err="1">
                <a:latin typeface="Verdana" pitchFamily="34" charset="0"/>
              </a:rPr>
              <a:t>консументы</a:t>
            </a:r>
            <a:r>
              <a:rPr lang="ru-RU" dirty="0">
                <a:latin typeface="Verdana" pitchFamily="34" charset="0"/>
              </a:rPr>
              <a:t> и </a:t>
            </a:r>
            <a:r>
              <a:rPr lang="ru-RU" dirty="0" err="1">
                <a:latin typeface="Verdana" pitchFamily="34" charset="0"/>
              </a:rPr>
              <a:t>редуценты</a:t>
            </a:r>
            <a:r>
              <a:rPr lang="ru-RU" dirty="0">
                <a:latin typeface="Verdana" pitchFamily="34" charset="0"/>
              </a:rPr>
              <a:t>. Однако </a:t>
            </a:r>
            <a:r>
              <a:rPr lang="ru-RU" dirty="0" err="1">
                <a:latin typeface="Verdana" pitchFamily="34" charset="0"/>
              </a:rPr>
              <a:t>биоразнообразие</a:t>
            </a:r>
            <a:r>
              <a:rPr lang="ru-RU" dirty="0">
                <a:latin typeface="Verdana" pitchFamily="34" charset="0"/>
              </a:rPr>
              <a:t>  </a:t>
            </a:r>
            <a:r>
              <a:rPr lang="ru-RU" dirty="0" err="1">
                <a:latin typeface="Verdana" pitchFamily="34" charset="0"/>
              </a:rPr>
              <a:t>агроценозов</a:t>
            </a:r>
            <a:r>
              <a:rPr lang="ru-RU" dirty="0">
                <a:latin typeface="Verdana" pitchFamily="34" charset="0"/>
              </a:rPr>
              <a:t> существенно ниже, чем в естественных природных экосистемах. Соответственно, и способность к </a:t>
            </a:r>
            <a:r>
              <a:rPr lang="ru-RU" dirty="0" err="1">
                <a:latin typeface="Verdana" pitchFamily="34" charset="0"/>
              </a:rPr>
              <a:t>саморегуляции</a:t>
            </a:r>
            <a:r>
              <a:rPr lang="ru-RU" dirty="0">
                <a:latin typeface="Verdana" pitchFamily="34" charset="0"/>
              </a:rPr>
              <a:t> у таких искусственных экосистем весьма невелика.</a:t>
            </a:r>
          </a:p>
          <a:p>
            <a:pPr algn="just">
              <a:lnSpc>
                <a:spcPct val="110000"/>
              </a:lnSpc>
            </a:pPr>
            <a:r>
              <a:rPr lang="ru-RU" dirty="0">
                <a:latin typeface="Verdana" pitchFamily="34" charset="0"/>
              </a:rPr>
              <a:t>Существенным отличием </a:t>
            </a:r>
            <a:r>
              <a:rPr lang="ru-RU" dirty="0" err="1">
                <a:latin typeface="Verdana" pitchFamily="34" charset="0"/>
              </a:rPr>
              <a:t>агроценозов</a:t>
            </a:r>
            <a:r>
              <a:rPr lang="ru-RU" dirty="0">
                <a:latin typeface="Verdana" pitchFamily="34" charset="0"/>
              </a:rPr>
              <a:t> является то, что в </a:t>
            </a:r>
            <a:r>
              <a:rPr lang="ru-RU" dirty="0" err="1">
                <a:latin typeface="Verdana" pitchFamily="34" charset="0"/>
              </a:rPr>
              <a:t>агроценозах</a:t>
            </a:r>
            <a:r>
              <a:rPr lang="ru-RU" dirty="0">
                <a:latin typeface="Verdana" pitchFamily="34" charset="0"/>
              </a:rPr>
              <a:t> ослаблено действие естественного отбора. </a:t>
            </a:r>
          </a:p>
          <a:p>
            <a:pPr algn="just">
              <a:lnSpc>
                <a:spcPct val="110000"/>
              </a:lnSpc>
            </a:pPr>
            <a:r>
              <a:rPr lang="ru-RU" dirty="0">
                <a:latin typeface="Verdana" pitchFamily="34" charset="0"/>
              </a:rPr>
              <a:t>Круговорот веществ в искусственных биогеоценозах неполный, открытый. Урожай, большая часть произведенного органического вещества забирается человеком. Поэтому для восстановления плодородия</a:t>
            </a:r>
            <a:r>
              <a:rPr lang="en-US" dirty="0">
                <a:latin typeface="Verdana" pitchFamily="34" charset="0"/>
              </a:rPr>
              <a:t> </a:t>
            </a:r>
            <a:r>
              <a:rPr lang="ru-RU" dirty="0">
                <a:latin typeface="Verdana" pitchFamily="34" charset="0"/>
              </a:rPr>
              <a:t>почвы и необходимо вносить удобрения. </a:t>
            </a:r>
          </a:p>
          <a:p>
            <a:pPr algn="just">
              <a:lnSpc>
                <a:spcPct val="110000"/>
              </a:lnSpc>
            </a:pPr>
            <a:r>
              <a:rPr lang="ru-RU" dirty="0">
                <a:latin typeface="Verdana" pitchFamily="34" charset="0"/>
              </a:rPr>
              <a:t>Итак, человеку приходится самому регулировать существование </a:t>
            </a:r>
            <a:r>
              <a:rPr lang="ru-RU" dirty="0" err="1">
                <a:latin typeface="Verdana" pitchFamily="34" charset="0"/>
              </a:rPr>
              <a:t>агроценоза</a:t>
            </a:r>
            <a:r>
              <a:rPr lang="ru-RU" dirty="0">
                <a:latin typeface="Verdana" pitchFamily="34" charset="0"/>
              </a:rPr>
              <a:t>. 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-4484688" y="611188"/>
            <a:ext cx="1841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bIns="0" anchor="ctr">
            <a:spAutoFit/>
          </a:bodyPr>
          <a:lstStyle/>
          <a:p>
            <a:pPr algn="ctr"/>
            <a:endParaRPr lang="ru-RU">
              <a:solidFill>
                <a:srgbClr val="000000"/>
              </a:solidFill>
            </a:endParaRPr>
          </a:p>
          <a:p>
            <a:pPr algn="ctr"/>
            <a:endParaRPr lang="ru-RU">
              <a:solidFill>
                <a:srgbClr val="000000"/>
              </a:solidFill>
            </a:endParaRPr>
          </a:p>
          <a:p>
            <a:pPr algn="ctr" eaLnBrk="0" hangingPunct="0"/>
            <a:endParaRPr lang="ru-RU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1604963" y="5013325"/>
            <a:ext cx="227012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bIns="0" anchor="ctr">
            <a:spAutoFit/>
          </a:bodyPr>
          <a:lstStyle/>
          <a:p>
            <a:r>
              <a:rPr lang="ru-RU" sz="120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</a:t>
            </a:r>
            <a:endParaRPr lang="ru-RU" sz="1300" b="1">
              <a:solidFill>
                <a:srgbClr val="000000"/>
              </a:solidFill>
              <a:cs typeface="Times New Roman" pitchFamily="18" charset="0"/>
            </a:endParaRPr>
          </a:p>
          <a:p>
            <a:pPr eaLnBrk="0" hangingPunct="0"/>
            <a:r>
              <a:rPr lang="ru-RU" sz="1200" b="1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 </a:t>
            </a:r>
            <a:endParaRPr lang="ru-RU" sz="1300" b="1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  <a:p>
            <a:pPr eaLnBrk="0" hangingPunct="0"/>
            <a:r>
              <a:rPr lang="ru-RU" sz="120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</a:t>
            </a:r>
            <a:endParaRPr lang="ru-RU" sz="1200">
              <a:cs typeface="Times New Roman" pitchFamily="18" charset="0"/>
            </a:endParaRPr>
          </a:p>
          <a:p>
            <a:pPr eaLnBrk="0" hangingPunct="0"/>
            <a:r>
              <a:rPr lang="ru-RU" sz="1200">
                <a:latin typeface="Arial" charset="0"/>
                <a:cs typeface="Times New Roman" pitchFamily="18" charset="0"/>
              </a:rPr>
              <a:t/>
            </a:r>
            <a:br>
              <a:rPr lang="ru-RU" sz="1200">
                <a:latin typeface="Arial" charset="0"/>
                <a:cs typeface="Times New Roman" pitchFamily="18" charset="0"/>
              </a:rPr>
            </a:br>
            <a:endParaRPr lang="ru-RU">
              <a:latin typeface="Arial" charset="0"/>
            </a:endParaRPr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251520" y="6093296"/>
            <a:ext cx="8713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i="1" dirty="0">
                <a:latin typeface="Verdana" pitchFamily="34" charset="0"/>
              </a:rPr>
              <a:t>Площади сельскохозяйственных угодий (тысяч гектар)</a:t>
            </a:r>
            <a:r>
              <a:rPr lang="ru-RU" dirty="0">
                <a:latin typeface="Verdana" pitchFamily="34" charset="0"/>
              </a:rPr>
              <a:t> </a:t>
            </a:r>
            <a:r>
              <a:rPr lang="ru-RU" i="1" dirty="0">
                <a:solidFill>
                  <a:srgbClr val="000000"/>
                </a:solidFill>
                <a:latin typeface="Verdana" pitchFamily="34" charset="0"/>
              </a:rPr>
              <a:t>на территории субъектов Российской Федерации </a:t>
            </a:r>
            <a:r>
              <a:rPr lang="ru-RU" i="1" dirty="0">
                <a:latin typeface="Verdana" pitchFamily="34" charset="0"/>
              </a:rPr>
              <a:t>(по материалам: </a:t>
            </a:r>
            <a:r>
              <a:rPr lang="en-US" i="1" dirty="0">
                <a:latin typeface="Verdana" pitchFamily="34" charset="0"/>
              </a:rPr>
              <a:t>www.</a:t>
            </a:r>
            <a:r>
              <a:rPr lang="ru-RU" i="1" dirty="0" err="1">
                <a:latin typeface="Verdana" pitchFamily="34" charset="0"/>
              </a:rPr>
              <a:t>sci.aha.ru</a:t>
            </a:r>
            <a:r>
              <a:rPr lang="ru-RU" dirty="0">
                <a:latin typeface="Verdana" pitchFamily="34" charset="0"/>
              </a:rPr>
              <a:t>).</a:t>
            </a:r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900113" y="2111375"/>
            <a:ext cx="69850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ctr">
            <a:spAutoFit/>
          </a:bodyPr>
          <a:lstStyle/>
          <a:p>
            <a:endParaRPr lang="ru-RU" b="1"/>
          </a:p>
          <a:p>
            <a:pPr eaLnBrk="0" hangingPunct="0"/>
            <a:endParaRPr lang="ru-RU">
              <a:latin typeface="Arial" charset="0"/>
            </a:endParaRPr>
          </a:p>
        </p:txBody>
      </p:sp>
      <p:sp>
        <p:nvSpPr>
          <p:cNvPr id="72712" name="Rectangle 8"/>
          <p:cNvSpPr>
            <a:spLocks noChangeArrowheads="1"/>
          </p:cNvSpPr>
          <p:nvPr/>
        </p:nvSpPr>
        <p:spPr bwMode="auto">
          <a:xfrm>
            <a:off x="0" y="1571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72711" name="Picture 7" descr="0005 Сельскохозяйственные угодья 2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170" y="881836"/>
            <a:ext cx="8325312" cy="5211460"/>
          </a:xfrm>
          <a:prstGeom prst="rect">
            <a:avLst/>
          </a:prstGeom>
          <a:noFill/>
        </p:spPr>
      </p:pic>
      <p:sp>
        <p:nvSpPr>
          <p:cNvPr id="72713" name="Rectangle 9"/>
          <p:cNvSpPr>
            <a:spLocks noChangeArrowheads="1"/>
          </p:cNvSpPr>
          <p:nvPr/>
        </p:nvSpPr>
        <p:spPr bwMode="auto">
          <a:xfrm>
            <a:off x="1" y="188640"/>
            <a:ext cx="9143999" cy="57606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Verdana" pitchFamily="34" charset="0"/>
              </a:rPr>
              <a:t>АГРОЦЕНОЗЫ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-36513" y="1108075"/>
            <a:ext cx="9180513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354013" algn="just">
              <a:lnSpc>
                <a:spcPct val="120000"/>
              </a:lnSpc>
            </a:pPr>
            <a:endParaRPr lang="en-US">
              <a:latin typeface="Verdana" pitchFamily="34" charset="0"/>
            </a:endParaRPr>
          </a:p>
        </p:txBody>
      </p:sp>
      <p:sp>
        <p:nvSpPr>
          <p:cNvPr id="16404" name="Oval 20"/>
          <p:cNvSpPr>
            <a:spLocks noChangeArrowheads="1"/>
          </p:cNvSpPr>
          <p:nvPr/>
        </p:nvSpPr>
        <p:spPr bwMode="auto">
          <a:xfrm>
            <a:off x="179512" y="188913"/>
            <a:ext cx="8784976" cy="719137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такое сукцессии и какими они бывают?</a:t>
            </a:r>
          </a:p>
        </p:txBody>
      </p:sp>
      <p:sp>
        <p:nvSpPr>
          <p:cNvPr id="16405" name="Text Box 21"/>
          <p:cNvSpPr txBox="1">
            <a:spLocks noChangeArrowheads="1"/>
          </p:cNvSpPr>
          <p:nvPr/>
        </p:nvSpPr>
        <p:spPr bwMode="auto">
          <a:xfrm>
            <a:off x="323528" y="1003300"/>
            <a:ext cx="8496944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b="1" i="1" dirty="0">
                <a:latin typeface="Verdana" pitchFamily="34" charset="0"/>
              </a:rPr>
              <a:t>Сукцессией</a:t>
            </a:r>
            <a:r>
              <a:rPr lang="ru-RU" dirty="0">
                <a:latin typeface="Verdana" pitchFamily="34" charset="0"/>
              </a:rPr>
              <a:t> называется </a:t>
            </a:r>
            <a:r>
              <a:rPr lang="ru-RU" i="1" dirty="0">
                <a:latin typeface="Verdana" pitchFamily="34" charset="0"/>
              </a:rPr>
              <a:t>закономерное</a:t>
            </a:r>
            <a:r>
              <a:rPr lang="ru-RU" dirty="0">
                <a:latin typeface="Verdana" pitchFamily="34" charset="0"/>
              </a:rPr>
              <a:t>, </a:t>
            </a:r>
            <a:r>
              <a:rPr lang="ru-RU" i="1" dirty="0">
                <a:latin typeface="Verdana" pitchFamily="34" charset="0"/>
              </a:rPr>
              <a:t>направленное</a:t>
            </a:r>
            <a:r>
              <a:rPr lang="ru-RU" dirty="0">
                <a:latin typeface="Verdana" pitchFamily="34" charset="0"/>
              </a:rPr>
              <a:t>, </a:t>
            </a:r>
            <a:r>
              <a:rPr lang="ru-RU" i="1" dirty="0">
                <a:latin typeface="Verdana" pitchFamily="34" charset="0"/>
              </a:rPr>
              <a:t>необратимое</a:t>
            </a:r>
            <a:r>
              <a:rPr lang="ru-RU" dirty="0">
                <a:latin typeface="Verdana" pitchFamily="34" charset="0"/>
              </a:rPr>
              <a:t> изменение экосистемы. </a:t>
            </a:r>
          </a:p>
          <a:p>
            <a:pPr algn="just">
              <a:lnSpc>
                <a:spcPct val="120000"/>
              </a:lnSpc>
            </a:pPr>
            <a:r>
              <a:rPr lang="ru-RU" dirty="0">
                <a:latin typeface="Verdana" pitchFamily="34" charset="0"/>
              </a:rPr>
              <a:t>Периодические изменения состояния экосистем (суточная, годовая, многолетняя цикличность) не являются </a:t>
            </a:r>
            <a:r>
              <a:rPr lang="ru-RU" dirty="0" err="1">
                <a:latin typeface="Verdana" pitchFamily="34" charset="0"/>
              </a:rPr>
              <a:t>сукцессионными</a:t>
            </a:r>
            <a:r>
              <a:rPr lang="ru-RU" dirty="0">
                <a:latin typeface="Verdana" pitchFamily="34" charset="0"/>
              </a:rPr>
              <a:t>, т.к. они обратимы и не направлены. </a:t>
            </a:r>
          </a:p>
          <a:p>
            <a:pPr algn="just">
              <a:lnSpc>
                <a:spcPct val="120000"/>
              </a:lnSpc>
            </a:pPr>
            <a:r>
              <a:rPr lang="ru-RU" dirty="0">
                <a:latin typeface="Verdana" pitchFamily="34" charset="0"/>
              </a:rPr>
              <a:t>Если экосистема возникает на исходно безжизненном участке территории, то процесс ее формирования называется </a:t>
            </a:r>
            <a:r>
              <a:rPr lang="ru-RU" b="1" dirty="0">
                <a:latin typeface="Verdana" pitchFamily="34" charset="0"/>
              </a:rPr>
              <a:t>первичной сукцессией</a:t>
            </a:r>
            <a:r>
              <a:rPr lang="ru-RU" dirty="0">
                <a:latin typeface="Verdana" pitchFamily="34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ru-RU" dirty="0">
                <a:latin typeface="Verdana" pitchFamily="34" charset="0"/>
              </a:rPr>
              <a:t>Если одно сообщество постепенно замещается другим, то такая сукцессия называет </a:t>
            </a:r>
            <a:r>
              <a:rPr lang="ru-RU" b="1" dirty="0">
                <a:latin typeface="Verdana" pitchFamily="34" charset="0"/>
              </a:rPr>
              <a:t>вторичной</a:t>
            </a:r>
            <a:r>
              <a:rPr lang="ru-RU" dirty="0">
                <a:latin typeface="Verdana" pitchFamily="34" charset="0"/>
              </a:rPr>
              <a:t>. Она может быть как автогенной, так и </a:t>
            </a:r>
            <a:r>
              <a:rPr lang="ru-RU" dirty="0" err="1">
                <a:latin typeface="Verdana" pitchFamily="34" charset="0"/>
              </a:rPr>
              <a:t>аллогенной</a:t>
            </a:r>
            <a:r>
              <a:rPr lang="ru-RU" dirty="0">
                <a:latin typeface="Verdana" pitchFamily="34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ru-RU" b="1" i="1" dirty="0">
                <a:latin typeface="Verdana" pitchFamily="34" charset="0"/>
              </a:rPr>
              <a:t>Автогенной</a:t>
            </a:r>
            <a:r>
              <a:rPr lang="ru-RU" dirty="0">
                <a:latin typeface="Verdana" pitchFamily="34" charset="0"/>
              </a:rPr>
              <a:t> называется сукцессия,  обусловленная внутренними процессами самой экосистемы. </a:t>
            </a:r>
          </a:p>
          <a:p>
            <a:pPr algn="just">
              <a:lnSpc>
                <a:spcPct val="120000"/>
              </a:lnSpc>
            </a:pPr>
            <a:r>
              <a:rPr lang="ru-RU" b="1" i="1" dirty="0" err="1">
                <a:latin typeface="Verdana" pitchFamily="34" charset="0"/>
              </a:rPr>
              <a:t>Аллогенной</a:t>
            </a:r>
            <a:r>
              <a:rPr lang="ru-RU" dirty="0">
                <a:latin typeface="Verdana" pitchFamily="34" charset="0"/>
              </a:rPr>
              <a:t> называется сукцессия, вызванная внешними воздействиями на экосистему (обусловленными природными явлениями или деятельностью человека – в последнем случае это </a:t>
            </a:r>
            <a:r>
              <a:rPr lang="ru-RU" b="1" i="1" dirty="0">
                <a:latin typeface="Verdana" pitchFamily="34" charset="0"/>
              </a:rPr>
              <a:t>антропогенная</a:t>
            </a:r>
            <a:r>
              <a:rPr lang="ru-RU" dirty="0">
                <a:latin typeface="Verdana" pitchFamily="34" charset="0"/>
              </a:rPr>
              <a:t> сукцессия).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1979712" y="188640"/>
            <a:ext cx="4886325" cy="5381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Verdana" pitchFamily="34" charset="0"/>
              </a:rPr>
              <a:t>СУКЦЕССИИ</a:t>
            </a:r>
            <a:endParaRPr lang="ru-RU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-179388" y="-2339975"/>
            <a:ext cx="8642351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265113" algn="just"/>
            <a:endParaRPr lang="ru-RU">
              <a:latin typeface="Verdana" pitchFamily="34" charset="0"/>
            </a:endParaRPr>
          </a:p>
        </p:txBody>
      </p:sp>
      <p:sp>
        <p:nvSpPr>
          <p:cNvPr id="73733" name="Rectangle 5"/>
          <p:cNvSpPr>
            <a:spLocks noGrp="1" noChangeArrowheads="1"/>
          </p:cNvSpPr>
          <p:nvPr>
            <p:ph idx="1"/>
          </p:nvPr>
        </p:nvSpPr>
        <p:spPr>
          <a:xfrm>
            <a:off x="84138" y="1557338"/>
            <a:ext cx="8951912" cy="5300662"/>
          </a:xfrm>
          <a:noFill/>
          <a:ln/>
        </p:spPr>
        <p:txBody>
          <a:bodyPr/>
          <a:lstStyle/>
          <a:p>
            <a:pPr marL="0" indent="360363" algn="just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ru-RU" sz="1800" dirty="0">
              <a:latin typeface="Verdana" pitchFamily="34" charset="0"/>
            </a:endParaRPr>
          </a:p>
          <a:p>
            <a:pPr marL="0" indent="360363" algn="just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ru-RU" sz="1800" dirty="0">
              <a:latin typeface="Verdana" pitchFamily="34" charset="0"/>
            </a:endParaRPr>
          </a:p>
        </p:txBody>
      </p:sp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179513" y="2205038"/>
            <a:ext cx="871296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lnSpc>
                <a:spcPct val="120000"/>
              </a:lnSpc>
            </a:pPr>
            <a:r>
              <a:rPr lang="ru-RU" dirty="0">
                <a:latin typeface="Verdana" pitchFamily="34" charset="0"/>
              </a:rPr>
              <a:t>Периодические изменения состояния экосистем (суточная, годовая, многолетняя цикличность) не являются </a:t>
            </a:r>
            <a:r>
              <a:rPr lang="ru-RU" dirty="0" err="1">
                <a:latin typeface="Verdana" pitchFamily="34" charset="0"/>
              </a:rPr>
              <a:t>сукцессионными</a:t>
            </a:r>
            <a:r>
              <a:rPr lang="ru-RU" dirty="0">
                <a:latin typeface="Verdana" pitchFamily="34" charset="0"/>
              </a:rPr>
              <a:t>, т.к. они обратимы и не направлены. Сукцессия экосистемы может вызываться как внутренними, так и внешними факторами.</a:t>
            </a:r>
            <a:endParaRPr lang="ru-RU" b="1" i="1" dirty="0">
              <a:latin typeface="Verdana" pitchFamily="34" charset="0"/>
            </a:endParaRPr>
          </a:p>
        </p:txBody>
      </p:sp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107504" y="1052736"/>
            <a:ext cx="8928670" cy="116115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2000" dirty="0">
                <a:latin typeface="Verdana" pitchFamily="34" charset="0"/>
              </a:rPr>
              <a:t>Закономерное, направленное, необратимое изменение экосистемы называется её </a:t>
            </a:r>
            <a:r>
              <a:rPr lang="ru-RU" sz="2000" b="1" i="1" dirty="0">
                <a:latin typeface="Verdana" pitchFamily="34" charset="0"/>
              </a:rPr>
              <a:t>сукцессией </a:t>
            </a:r>
            <a:r>
              <a:rPr lang="ru-RU" sz="2000" dirty="0">
                <a:latin typeface="Verdana" pitchFamily="34" charset="0"/>
              </a:rPr>
              <a:t>(от лат. "</a:t>
            </a:r>
            <a:r>
              <a:rPr lang="en-US" sz="2000" i="1" dirty="0" err="1">
                <a:latin typeface="Verdana" pitchFamily="34" charset="0"/>
              </a:rPr>
              <a:t>successio</a:t>
            </a:r>
            <a:r>
              <a:rPr lang="ru-RU" sz="2000" dirty="0">
                <a:latin typeface="Verdana" pitchFamily="34" charset="0"/>
              </a:rPr>
              <a:t>" – преемственность).</a:t>
            </a:r>
          </a:p>
        </p:txBody>
      </p:sp>
      <p:sp>
        <p:nvSpPr>
          <p:cNvPr id="73739" name="Text Box 11"/>
          <p:cNvSpPr txBox="1">
            <a:spLocks noChangeArrowheads="1"/>
          </p:cNvSpPr>
          <p:nvPr/>
        </p:nvSpPr>
        <p:spPr bwMode="auto">
          <a:xfrm>
            <a:off x="107504" y="3716338"/>
            <a:ext cx="8928546" cy="7218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b="1" i="1" dirty="0">
                <a:latin typeface="Verdana" pitchFamily="34" charset="0"/>
              </a:rPr>
              <a:t>Автогенной</a:t>
            </a:r>
            <a:r>
              <a:rPr lang="ru-RU" dirty="0">
                <a:latin typeface="Verdana" pitchFamily="34" charset="0"/>
              </a:rPr>
              <a:t> называется сукцессия,  обусловленная внутренними процессами самой экосистемы. </a:t>
            </a:r>
          </a:p>
        </p:txBody>
      </p:sp>
      <p:sp>
        <p:nvSpPr>
          <p:cNvPr id="73741" name="Rectangle 13"/>
          <p:cNvSpPr>
            <a:spLocks noChangeArrowheads="1"/>
          </p:cNvSpPr>
          <p:nvPr/>
        </p:nvSpPr>
        <p:spPr bwMode="auto">
          <a:xfrm>
            <a:off x="179512" y="4581128"/>
            <a:ext cx="8784976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lnSpc>
                <a:spcPct val="120000"/>
              </a:lnSpc>
            </a:pPr>
            <a:r>
              <a:rPr lang="ru-RU" dirty="0">
                <a:latin typeface="Verdana" pitchFamily="34" charset="0"/>
              </a:rPr>
              <a:t>Свойства   биотопа   определяют   условия существования живых организмов,  определяя видовой состав и структурно-функциональные характеристики биоценоза. Результаты жизнедеятельности биоценоза, в свою очередь, постепенно преобразуют условия биотопа, всё более увеличивая их отличия от условий среды, окружающей экосистему. Изменение  биотопа вызывает очередное изменение биоценоза, и т.д.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-179388" y="-2339975"/>
            <a:ext cx="8642351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265113" algn="just"/>
            <a:endParaRPr lang="ru-RU">
              <a:latin typeface="Verdana" pitchFamily="34" charset="0"/>
            </a:endParaRPr>
          </a:p>
        </p:txBody>
      </p:sp>
      <p:sp>
        <p:nvSpPr>
          <p:cNvPr id="3096" name="Rectangle 24"/>
          <p:cNvSpPr>
            <a:spLocks noGrp="1" noChangeArrowheads="1"/>
          </p:cNvSpPr>
          <p:nvPr>
            <p:ph idx="1"/>
          </p:nvPr>
        </p:nvSpPr>
        <p:spPr>
          <a:xfrm>
            <a:off x="179512" y="2060848"/>
            <a:ext cx="8641655" cy="4635624"/>
          </a:xfrm>
          <a:noFill/>
          <a:ln/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ru-RU" sz="1800" b="0" dirty="0">
                <a:solidFill>
                  <a:schemeClr val="tx1"/>
                </a:solidFill>
                <a:latin typeface="Verdana" pitchFamily="34" charset="0"/>
              </a:rPr>
              <a:t>В стабильной экосистеме  процессы производства «реальной» продукции (</a:t>
            </a:r>
            <a:r>
              <a:rPr lang="en-US" sz="1800" b="0" dirty="0">
                <a:solidFill>
                  <a:schemeClr val="tx1"/>
                </a:solidFill>
                <a:latin typeface="Verdana" pitchFamily="34" charset="0"/>
              </a:rPr>
              <a:t>P</a:t>
            </a:r>
            <a:r>
              <a:rPr lang="ru-RU" sz="1800" b="0" dirty="0">
                <a:solidFill>
                  <a:schemeClr val="tx1"/>
                </a:solidFill>
                <a:latin typeface="Verdana" pitchFamily="34" charset="0"/>
              </a:rPr>
              <a:t>) и деструкции органических веществ (</a:t>
            </a:r>
            <a:r>
              <a:rPr lang="en-US" sz="1800" b="0" dirty="0">
                <a:solidFill>
                  <a:schemeClr val="tx1"/>
                </a:solidFill>
                <a:latin typeface="Verdana" pitchFamily="34" charset="0"/>
              </a:rPr>
              <a:t>R</a:t>
            </a:r>
            <a:r>
              <a:rPr lang="ru-RU" sz="1800" b="0" dirty="0">
                <a:solidFill>
                  <a:schemeClr val="tx1"/>
                </a:solidFill>
                <a:latin typeface="Verdana" pitchFamily="34" charset="0"/>
              </a:rPr>
              <a:t>) идут с постоянными скоростями и хорошо сбалансированы (</a:t>
            </a:r>
            <a:r>
              <a:rPr lang="en-US" sz="1800" b="0" dirty="0">
                <a:solidFill>
                  <a:schemeClr val="tx1"/>
                </a:solidFill>
                <a:latin typeface="Verdana" pitchFamily="34" charset="0"/>
              </a:rPr>
              <a:t>P</a:t>
            </a:r>
            <a:r>
              <a:rPr lang="ru-RU" sz="1800" b="0" dirty="0">
                <a:solidFill>
                  <a:schemeClr val="tx1"/>
                </a:solidFill>
                <a:latin typeface="Verdana" pitchFamily="34" charset="0"/>
                <a:sym typeface="Symbol" pitchFamily="18" charset="2"/>
              </a:rPr>
              <a:t></a:t>
            </a:r>
            <a:r>
              <a:rPr lang="en-US" sz="1800" b="0" dirty="0">
                <a:solidFill>
                  <a:schemeClr val="tx1"/>
                </a:solidFill>
                <a:latin typeface="Verdana" pitchFamily="34" charset="0"/>
              </a:rPr>
              <a:t>R</a:t>
            </a:r>
            <a:r>
              <a:rPr lang="ru-RU" sz="1800" b="0" dirty="0">
                <a:solidFill>
                  <a:schemeClr val="tx1"/>
                </a:solidFill>
                <a:latin typeface="Verdana" pitchFamily="34" charset="0"/>
              </a:rPr>
              <a:t>), поэтому воздействие биоценоза на свой биотоп сведено к минимуму. </a:t>
            </a:r>
          </a:p>
          <a:p>
            <a:pPr marL="0" indent="0" algn="just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ru-RU" sz="1800" b="0" i="1" dirty="0">
                <a:solidFill>
                  <a:schemeClr val="tx1"/>
                </a:solidFill>
                <a:latin typeface="Verdana" pitchFamily="34" charset="0"/>
              </a:rPr>
              <a:t>Автогенная сукцессия</a:t>
            </a:r>
            <a:r>
              <a:rPr lang="ru-RU" sz="1800" b="0" dirty="0">
                <a:solidFill>
                  <a:schemeClr val="tx1"/>
                </a:solidFill>
                <a:latin typeface="Verdana" pitchFamily="34" charset="0"/>
              </a:rPr>
              <a:t> экосистем обычно характеризуется преобладанием процессов деструкции органического вещества над продукционными процессами (</a:t>
            </a:r>
            <a:r>
              <a:rPr lang="en-US" sz="1800" b="0" dirty="0">
                <a:solidFill>
                  <a:schemeClr val="tx1"/>
                </a:solidFill>
                <a:latin typeface="Verdana" pitchFamily="34" charset="0"/>
              </a:rPr>
              <a:t>P</a:t>
            </a:r>
            <a:r>
              <a:rPr lang="ru-RU" sz="1800" b="0" dirty="0">
                <a:solidFill>
                  <a:schemeClr val="tx1"/>
                </a:solidFill>
                <a:latin typeface="Verdana" pitchFamily="34" charset="0"/>
              </a:rPr>
              <a:t>/</a:t>
            </a:r>
            <a:r>
              <a:rPr lang="en-US" sz="1800" b="0" dirty="0">
                <a:solidFill>
                  <a:schemeClr val="tx1"/>
                </a:solidFill>
                <a:latin typeface="Verdana" pitchFamily="34" charset="0"/>
              </a:rPr>
              <a:t>R</a:t>
            </a:r>
            <a:r>
              <a:rPr lang="ru-RU" sz="1800" b="0" dirty="0">
                <a:solidFill>
                  <a:schemeClr val="tx1"/>
                </a:solidFill>
                <a:latin typeface="Verdana" pitchFamily="34" charset="0"/>
              </a:rPr>
              <a:t>&lt;1), увеличением замкнутости внутреннего круговорота веществ и энергии и возрастанием  способности экосистемы к </a:t>
            </a:r>
            <a:r>
              <a:rPr lang="ru-RU" sz="1800" b="0" dirty="0" err="1">
                <a:solidFill>
                  <a:schemeClr val="tx1"/>
                </a:solidFill>
                <a:latin typeface="Verdana" pitchFamily="34" charset="0"/>
              </a:rPr>
              <a:t>саморегуляции</a:t>
            </a:r>
            <a:r>
              <a:rPr lang="ru-RU" sz="1800" b="0" dirty="0">
                <a:solidFill>
                  <a:schemeClr val="tx1"/>
                </a:solidFill>
                <a:latin typeface="Verdana" pitchFamily="34" charset="0"/>
              </a:rPr>
              <a:t>, самоочищению и сохранению высокого качества внутренней среды. </a:t>
            </a:r>
          </a:p>
          <a:p>
            <a:pPr marL="0" indent="0" algn="just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ru-RU" sz="1800" b="0" i="1" dirty="0" err="1">
                <a:solidFill>
                  <a:schemeClr val="tx1"/>
                </a:solidFill>
                <a:latin typeface="Verdana" pitchFamily="34" charset="0"/>
              </a:rPr>
              <a:t>Аллогенная</a:t>
            </a:r>
            <a:r>
              <a:rPr lang="ru-RU" sz="1800" b="0" i="1" dirty="0">
                <a:solidFill>
                  <a:schemeClr val="tx1"/>
                </a:solidFill>
                <a:latin typeface="Verdana" pitchFamily="34" charset="0"/>
              </a:rPr>
              <a:t> сукцессия</a:t>
            </a:r>
            <a:r>
              <a:rPr lang="ru-RU" sz="1800" b="0" dirty="0">
                <a:solidFill>
                  <a:schemeClr val="tx1"/>
                </a:solidFill>
                <a:latin typeface="Verdana" pitchFamily="34" charset="0"/>
              </a:rPr>
              <a:t>, как правило,  сопровождается обратными процессами (</a:t>
            </a:r>
            <a:r>
              <a:rPr lang="en-US" sz="1800" b="0" dirty="0">
                <a:solidFill>
                  <a:schemeClr val="tx1"/>
                </a:solidFill>
                <a:latin typeface="Verdana" pitchFamily="34" charset="0"/>
              </a:rPr>
              <a:t>P</a:t>
            </a:r>
            <a:r>
              <a:rPr lang="ru-RU" sz="1800" b="0" dirty="0">
                <a:solidFill>
                  <a:schemeClr val="tx1"/>
                </a:solidFill>
                <a:latin typeface="Verdana" pitchFamily="34" charset="0"/>
              </a:rPr>
              <a:t>/</a:t>
            </a:r>
            <a:r>
              <a:rPr lang="en-US" sz="1800" b="0" dirty="0">
                <a:solidFill>
                  <a:schemeClr val="tx1"/>
                </a:solidFill>
                <a:latin typeface="Verdana" pitchFamily="34" charset="0"/>
              </a:rPr>
              <a:t>R</a:t>
            </a:r>
            <a:r>
              <a:rPr lang="ru-RU" sz="1800" b="0" dirty="0">
                <a:solidFill>
                  <a:schemeClr val="tx1"/>
                </a:solidFill>
                <a:latin typeface="Verdana" pitchFamily="34" charset="0"/>
              </a:rPr>
              <a:t>&gt;1). Биотоп постепенно загрязняется накапливающимися,  не минерализуемыми полностью органическими веществами. Способность экосистемы к </a:t>
            </a:r>
            <a:r>
              <a:rPr lang="ru-RU" sz="1800" b="0" dirty="0" err="1">
                <a:solidFill>
                  <a:schemeClr val="tx1"/>
                </a:solidFill>
                <a:latin typeface="Verdana" pitchFamily="34" charset="0"/>
              </a:rPr>
              <a:t>саморегуляции</a:t>
            </a:r>
            <a:r>
              <a:rPr lang="ru-RU" sz="1800" b="0" dirty="0">
                <a:solidFill>
                  <a:schemeClr val="tx1"/>
                </a:solidFill>
                <a:latin typeface="Verdana" pitchFamily="34" charset="0"/>
              </a:rPr>
              <a:t> уменьшается, качество её внутренней среды – постепенно ухудшается</a:t>
            </a:r>
            <a:r>
              <a:rPr lang="ru-RU" sz="1800" b="0" dirty="0" smtClean="0">
                <a:solidFill>
                  <a:schemeClr val="tx1"/>
                </a:solidFill>
                <a:latin typeface="Verdana" pitchFamily="34" charset="0"/>
              </a:rPr>
              <a:t>.</a:t>
            </a:r>
            <a:endParaRPr lang="ru-RU" sz="1800" dirty="0">
              <a:latin typeface="Verdana" pitchFamily="34" charset="0"/>
            </a:endParaRPr>
          </a:p>
        </p:txBody>
      </p:sp>
      <p:sp>
        <p:nvSpPr>
          <p:cNvPr id="3098" name="Text Box 26"/>
          <p:cNvSpPr txBox="1">
            <a:spLocks noChangeArrowheads="1"/>
          </p:cNvSpPr>
          <p:nvPr/>
        </p:nvSpPr>
        <p:spPr bwMode="auto">
          <a:xfrm>
            <a:off x="107504" y="980728"/>
            <a:ext cx="8903146" cy="10895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b="1" i="1" dirty="0" err="1">
                <a:latin typeface="Verdana" pitchFamily="34" charset="0"/>
              </a:rPr>
              <a:t>Аллогенной</a:t>
            </a:r>
            <a:r>
              <a:rPr lang="ru-RU" dirty="0">
                <a:latin typeface="Verdana" pitchFamily="34" charset="0"/>
              </a:rPr>
              <a:t> называется сукцессия, вызванная внешними воздействиями на экосистему (обусловленными природными явлениями или деятельностью человека). 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979712" y="188640"/>
            <a:ext cx="4886325" cy="5381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Verdana" pitchFamily="34" charset="0"/>
              </a:rPr>
              <a:t>СУКЦЕССИИ</a:t>
            </a:r>
            <a:endParaRPr lang="ru-RU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idx="1"/>
          </p:nvPr>
        </p:nvSpPr>
        <p:spPr>
          <a:xfrm>
            <a:off x="107950" y="2060848"/>
            <a:ext cx="8784530" cy="1368425"/>
          </a:xfrm>
          <a:noFill/>
          <a:ln/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Примерами первичных сукцессий могут служить пожарища, застывшие вулканические лавы, только что образовавшиеся острова и прочие последствия катастроф. Таким образом, первичные сукцессии встречаются в природе не так уж часто.</a:t>
            </a:r>
          </a:p>
          <a:p>
            <a:pPr marL="0" indent="360363" algn="just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ru-RU" sz="1600" dirty="0">
              <a:latin typeface="Verdana" pitchFamily="34" charset="0"/>
            </a:endParaRP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107503" y="908720"/>
            <a:ext cx="8912671" cy="10542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dirty="0">
                <a:latin typeface="Verdana" pitchFamily="34" charset="0"/>
              </a:rPr>
              <a:t>Если экосистема возникает на исходно безжизненном участке территории, то процесс ее формирования называется </a:t>
            </a:r>
            <a:r>
              <a:rPr lang="ru-RU" b="1" dirty="0">
                <a:latin typeface="Verdana" pitchFamily="34" charset="0"/>
              </a:rPr>
              <a:t>первичной сукцессией</a:t>
            </a:r>
            <a:r>
              <a:rPr lang="ru-RU" dirty="0">
                <a:latin typeface="Verdana" pitchFamily="34" charset="0"/>
              </a:rPr>
              <a:t>.</a:t>
            </a:r>
          </a:p>
        </p:txBody>
      </p:sp>
      <p:sp>
        <p:nvSpPr>
          <p:cNvPr id="13329" name="Rectangle 17"/>
          <p:cNvSpPr>
            <a:spLocks noChangeArrowheads="1"/>
          </p:cNvSpPr>
          <p:nvPr/>
        </p:nvSpPr>
        <p:spPr bwMode="auto">
          <a:xfrm>
            <a:off x="179388" y="4581128"/>
            <a:ext cx="8713092" cy="2160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indent="360363" algn="just">
              <a:lnSpc>
                <a:spcPct val="120000"/>
              </a:lnSpc>
            </a:pPr>
            <a:r>
              <a:rPr lang="ru-RU" dirty="0" err="1">
                <a:latin typeface="Verdana" pitchFamily="34" charset="0"/>
              </a:rPr>
              <a:t>Аллогенные</a:t>
            </a:r>
            <a:r>
              <a:rPr lang="ru-RU" dirty="0">
                <a:latin typeface="Verdana" pitchFamily="34" charset="0"/>
              </a:rPr>
              <a:t> сукцессии часто происходят на фоне продолжающихся автогенных, что дополнительно осложняет картину изменения такой экосистемы. </a:t>
            </a:r>
          </a:p>
          <a:p>
            <a:pPr indent="360363" algn="just">
              <a:lnSpc>
                <a:spcPct val="120000"/>
              </a:lnSpc>
            </a:pPr>
            <a:r>
              <a:rPr lang="ru-RU" dirty="0">
                <a:latin typeface="Verdana" pitchFamily="34" charset="0"/>
              </a:rPr>
              <a:t>Если внешнее воздействие на экосистему</a:t>
            </a:r>
            <a:r>
              <a:rPr lang="en-US" dirty="0">
                <a:latin typeface="Verdana" pitchFamily="34" charset="0"/>
              </a:rPr>
              <a:t> </a:t>
            </a:r>
            <a:r>
              <a:rPr lang="ru-RU" dirty="0">
                <a:latin typeface="Verdana" pitchFamily="34" charset="0"/>
              </a:rPr>
              <a:t>вызвавшее сукцессию, связано с деятельностью человека, то такая </a:t>
            </a:r>
            <a:r>
              <a:rPr lang="ru-RU" i="1" dirty="0" err="1">
                <a:latin typeface="Verdana" pitchFamily="34" charset="0"/>
              </a:rPr>
              <a:t>аллогенная</a:t>
            </a:r>
            <a:r>
              <a:rPr lang="ru-RU" dirty="0">
                <a:latin typeface="Verdana" pitchFamily="34" charset="0"/>
              </a:rPr>
              <a:t> сукцессия называется </a:t>
            </a:r>
            <a:r>
              <a:rPr lang="ru-RU" b="1" dirty="0">
                <a:latin typeface="Verdana" pitchFamily="34" charset="0"/>
              </a:rPr>
              <a:t>антропогенной</a:t>
            </a:r>
            <a:r>
              <a:rPr lang="ru-RU" dirty="0">
                <a:latin typeface="Verdana" pitchFamily="34" charset="0"/>
              </a:rPr>
              <a:t>. </a:t>
            </a:r>
          </a:p>
          <a:p>
            <a:pPr indent="360363" algn="just">
              <a:lnSpc>
                <a:spcPct val="120000"/>
              </a:lnSpc>
            </a:pPr>
            <a:endParaRPr lang="ru-RU" dirty="0">
              <a:latin typeface="Verdana" pitchFamily="34" charset="0"/>
            </a:endParaRP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106412" y="3505448"/>
            <a:ext cx="8928100" cy="10542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dirty="0">
                <a:latin typeface="Verdana" pitchFamily="34" charset="0"/>
              </a:rPr>
              <a:t>Гораздо более распространены ситуации, когда одно сообщество постепенно замещается другим. Такая сукцессия называет </a:t>
            </a:r>
            <a:r>
              <a:rPr lang="ru-RU" b="1" dirty="0">
                <a:latin typeface="Verdana" pitchFamily="34" charset="0"/>
              </a:rPr>
              <a:t>вторичной</a:t>
            </a:r>
            <a:r>
              <a:rPr lang="ru-RU" dirty="0">
                <a:latin typeface="Verdana" pitchFamily="34" charset="0"/>
              </a:rPr>
              <a:t>. Она может быть как автогенной, так и </a:t>
            </a:r>
            <a:r>
              <a:rPr lang="ru-RU" dirty="0" err="1">
                <a:latin typeface="Verdana" pitchFamily="34" charset="0"/>
              </a:rPr>
              <a:t>аллогенной</a:t>
            </a:r>
            <a:r>
              <a:rPr lang="ru-RU" dirty="0">
                <a:latin typeface="Verdana" pitchFamily="34" charset="0"/>
              </a:rPr>
              <a:t>.  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979712" y="188640"/>
            <a:ext cx="4886325" cy="5381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Verdana" pitchFamily="34" charset="0"/>
              </a:rPr>
              <a:t>СУКЦЕССИИ</a:t>
            </a:r>
            <a:endParaRPr lang="ru-RU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idx="1"/>
          </p:nvPr>
        </p:nvSpPr>
        <p:spPr>
          <a:xfrm>
            <a:off x="179512" y="980728"/>
            <a:ext cx="8784530" cy="5877272"/>
          </a:xfrm>
          <a:noFill/>
          <a:ln/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ru-RU" sz="1800" b="0" dirty="0">
                <a:solidFill>
                  <a:schemeClr val="tx1"/>
                </a:solidFill>
                <a:latin typeface="Verdana" pitchFamily="34" charset="0"/>
              </a:rPr>
              <a:t>Сукцессия часто происходят поэтапно, через последовательность сменяющих друг друга стадий - недолговременных экосистем. Такая последовательность этих стадий называется «серией». </a:t>
            </a:r>
          </a:p>
          <a:p>
            <a:pPr marL="0" indent="360363" algn="just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ru-RU" sz="1800" b="0" dirty="0">
              <a:solidFill>
                <a:schemeClr val="tx1"/>
              </a:solidFill>
              <a:latin typeface="Verdana" pitchFamily="34" charset="0"/>
            </a:endParaRPr>
          </a:p>
          <a:p>
            <a:pPr marL="0" indent="360363" algn="just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ru-RU" sz="1800" b="0" dirty="0">
              <a:solidFill>
                <a:schemeClr val="tx1"/>
              </a:solidFill>
              <a:latin typeface="Verdana" pitchFamily="34" charset="0"/>
            </a:endParaRPr>
          </a:p>
          <a:p>
            <a:pPr marL="0" indent="360363" algn="just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ru-RU" sz="1800" b="0" dirty="0">
              <a:solidFill>
                <a:schemeClr val="tx1"/>
              </a:solidFill>
              <a:latin typeface="Verdana" pitchFamily="34" charset="0"/>
            </a:endParaRPr>
          </a:p>
          <a:p>
            <a:pPr marL="0" indent="360363" algn="just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ru-RU" sz="1800" b="0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ru-RU" sz="1800" b="0" dirty="0" smtClean="0">
                <a:solidFill>
                  <a:schemeClr val="tx1"/>
                </a:solidFill>
                <a:latin typeface="Verdana" pitchFamily="34" charset="0"/>
              </a:rPr>
              <a:t>В </a:t>
            </a:r>
            <a:r>
              <a:rPr lang="ru-RU" sz="1800" b="0" dirty="0">
                <a:solidFill>
                  <a:schemeClr val="tx1"/>
                </a:solidFill>
                <a:latin typeface="Verdana" pitchFamily="34" charset="0"/>
              </a:rPr>
              <a:t>стадии климакса скорости образования продукции и деструкции равны (</a:t>
            </a:r>
            <a:r>
              <a:rPr lang="en-US" sz="1800" b="0" dirty="0">
                <a:solidFill>
                  <a:schemeClr val="tx1"/>
                </a:solidFill>
                <a:latin typeface="Verdana" pitchFamily="34" charset="0"/>
              </a:rPr>
              <a:t>P</a:t>
            </a:r>
            <a:r>
              <a:rPr lang="ru-RU" sz="1800" b="0" dirty="0">
                <a:solidFill>
                  <a:schemeClr val="tx1"/>
                </a:solidFill>
                <a:latin typeface="Verdana" pitchFamily="34" charset="0"/>
                <a:sym typeface="Symbol" pitchFamily="18" charset="2"/>
              </a:rPr>
              <a:t></a:t>
            </a:r>
            <a:r>
              <a:rPr lang="en-US" sz="1800" b="0" dirty="0">
                <a:solidFill>
                  <a:schemeClr val="tx1"/>
                </a:solidFill>
                <a:latin typeface="Verdana" pitchFamily="34" charset="0"/>
              </a:rPr>
              <a:t>R</a:t>
            </a:r>
            <a:r>
              <a:rPr lang="ru-RU" sz="1800" b="0" dirty="0">
                <a:solidFill>
                  <a:schemeClr val="tx1"/>
                </a:solidFill>
                <a:latin typeface="Verdana" pitchFamily="34" charset="0"/>
              </a:rPr>
              <a:t>). Или же существуют стабильные каналы, по которым вся избыточная или, наоборот, недостающая продукция уходит из экосистемы (или, наоборот, поступает в неё), и указанное равновесие соблюдается. </a:t>
            </a:r>
          </a:p>
          <a:p>
            <a:pPr marL="0" indent="0" algn="just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ru-RU" sz="1800" b="0" dirty="0">
                <a:solidFill>
                  <a:schemeClr val="tx1"/>
                </a:solidFill>
                <a:latin typeface="Verdana" pitchFamily="34" charset="0"/>
              </a:rPr>
              <a:t>Исходно считалось, что для экосистемы возможно только одно </a:t>
            </a:r>
            <a:r>
              <a:rPr lang="ru-RU" sz="1800" b="0" dirty="0" err="1">
                <a:solidFill>
                  <a:schemeClr val="tx1"/>
                </a:solidFill>
                <a:latin typeface="Verdana" pitchFamily="34" charset="0"/>
              </a:rPr>
              <a:t>климаксное</a:t>
            </a:r>
            <a:r>
              <a:rPr lang="ru-RU" sz="1800" b="0" dirty="0">
                <a:solidFill>
                  <a:schemeClr val="tx1"/>
                </a:solidFill>
                <a:latin typeface="Verdana" pitchFamily="34" charset="0"/>
              </a:rPr>
              <a:t> состояние. В настоящее время многие экологи считают, что </a:t>
            </a:r>
            <a:r>
              <a:rPr lang="ru-RU" sz="1800" b="0" i="1" dirty="0">
                <a:solidFill>
                  <a:schemeClr val="tx1"/>
                </a:solidFill>
                <a:latin typeface="Verdana" pitchFamily="34" charset="0"/>
              </a:rPr>
              <a:t>вариантов </a:t>
            </a:r>
            <a:r>
              <a:rPr lang="ru-RU" sz="1800" b="0" i="1" dirty="0" err="1">
                <a:solidFill>
                  <a:schemeClr val="tx1"/>
                </a:solidFill>
                <a:latin typeface="Verdana" pitchFamily="34" charset="0"/>
              </a:rPr>
              <a:t>климаксного</a:t>
            </a:r>
            <a:r>
              <a:rPr lang="ru-RU" sz="1800" b="0" i="1" dirty="0">
                <a:solidFill>
                  <a:schemeClr val="tx1"/>
                </a:solidFill>
                <a:latin typeface="Verdana" pitchFamily="34" charset="0"/>
              </a:rPr>
              <a:t> состояния</a:t>
            </a:r>
            <a:r>
              <a:rPr lang="ru-RU" sz="1800" b="0" dirty="0">
                <a:solidFill>
                  <a:schemeClr val="tx1"/>
                </a:solidFill>
                <a:latin typeface="Verdana" pitchFamily="34" charset="0"/>
              </a:rPr>
              <a:t> у одной и той же экосистемы </a:t>
            </a:r>
            <a:r>
              <a:rPr lang="ru-RU" sz="1800" b="0" i="1" dirty="0">
                <a:solidFill>
                  <a:schemeClr val="tx1"/>
                </a:solidFill>
                <a:latin typeface="Verdana" pitchFamily="34" charset="0"/>
              </a:rPr>
              <a:t>может быть множество</a:t>
            </a:r>
            <a:r>
              <a:rPr lang="ru-RU" sz="1800" b="0" dirty="0">
                <a:solidFill>
                  <a:schemeClr val="tx1"/>
                </a:solidFill>
                <a:latin typeface="Verdana" pitchFamily="34" charset="0"/>
              </a:rPr>
              <a:t>.  </a:t>
            </a:r>
          </a:p>
          <a:p>
            <a:pPr marL="0" indent="0" algn="just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ru-RU" sz="1800" b="0" dirty="0" err="1">
                <a:solidFill>
                  <a:schemeClr val="tx1"/>
                </a:solidFill>
                <a:latin typeface="Verdana" pitchFamily="34" charset="0"/>
              </a:rPr>
              <a:t>Климаксное</a:t>
            </a:r>
            <a:r>
              <a:rPr lang="ru-RU" sz="1800" b="0" dirty="0">
                <a:solidFill>
                  <a:schemeClr val="tx1"/>
                </a:solidFill>
                <a:latin typeface="Verdana" pitchFamily="34" charset="0"/>
              </a:rPr>
              <a:t> состояние не исключает динамики экосистемы (суточные, сезонные и прочие обратимые изменения). Мы знаем, что сукцессия отличается от любых других изменений экосистемы </a:t>
            </a:r>
            <a:r>
              <a:rPr lang="ru-RU" sz="1800" b="0" i="1" dirty="0">
                <a:solidFill>
                  <a:schemeClr val="tx1"/>
                </a:solidFill>
                <a:latin typeface="Verdana" pitchFamily="34" charset="0"/>
              </a:rPr>
              <a:t>необратимостью</a:t>
            </a:r>
            <a:r>
              <a:rPr lang="ru-RU" sz="1800" b="0" dirty="0">
                <a:solidFill>
                  <a:schemeClr val="tx1"/>
                </a:solidFill>
                <a:latin typeface="Verdana" pitchFamily="34" charset="0"/>
              </a:rPr>
              <a:t>.</a:t>
            </a:r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99516" y="2049735"/>
            <a:ext cx="8928100" cy="10542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dirty="0">
                <a:latin typeface="Verdana" pitchFamily="34" charset="0"/>
              </a:rPr>
              <a:t>В итоге автогенной сукцессии формируется сравнительно стабильная, заключительная стадия, которая характеризуется состоянием равновесия (так называемым «</a:t>
            </a:r>
            <a:r>
              <a:rPr lang="ru-RU" b="1" dirty="0">
                <a:latin typeface="Verdana" pitchFamily="34" charset="0"/>
              </a:rPr>
              <a:t>климаксом</a:t>
            </a:r>
            <a:r>
              <a:rPr lang="ru-RU" dirty="0">
                <a:latin typeface="Verdana" pitchFamily="34" charset="0"/>
              </a:rPr>
              <a:t>»).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979712" y="188640"/>
            <a:ext cx="4886325" cy="5381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Verdana" pitchFamily="34" charset="0"/>
              </a:rPr>
              <a:t>СУКЦЕССИИ</a:t>
            </a:r>
            <a:endParaRPr lang="ru-RU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8" name="Text Box 52"/>
          <p:cNvSpPr txBox="1">
            <a:spLocks noChangeArrowheads="1"/>
          </p:cNvSpPr>
          <p:nvPr/>
        </p:nvSpPr>
        <p:spPr bwMode="auto">
          <a:xfrm>
            <a:off x="179388" y="836713"/>
            <a:ext cx="8785225" cy="6075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dirty="0">
                <a:latin typeface="Verdana" pitchFamily="34" charset="0"/>
              </a:rPr>
              <a:t>Классическим примером </a:t>
            </a:r>
            <a:r>
              <a:rPr lang="ru-RU" dirty="0" err="1">
                <a:latin typeface="Verdana" pitchFamily="34" charset="0"/>
              </a:rPr>
              <a:t>аллогенной</a:t>
            </a:r>
            <a:r>
              <a:rPr lang="ru-RU" dirty="0">
                <a:latin typeface="Verdana" pitchFamily="34" charset="0"/>
              </a:rPr>
              <a:t> сукцессии является </a:t>
            </a:r>
            <a:r>
              <a:rPr lang="ru-RU" b="1" dirty="0" err="1">
                <a:latin typeface="Verdana" pitchFamily="34" charset="0"/>
              </a:rPr>
              <a:t>эвтрофирование</a:t>
            </a:r>
            <a:r>
              <a:rPr lang="ru-RU" dirty="0">
                <a:latin typeface="Verdana" pitchFamily="34" charset="0"/>
              </a:rPr>
              <a:t> озера: перепроизводство в нём или избыточное поступление в него извне органического вещества, опережающее деструкцию последнего.   </a:t>
            </a:r>
          </a:p>
          <a:p>
            <a:pPr algn="just">
              <a:lnSpc>
                <a:spcPct val="120000"/>
              </a:lnSpc>
            </a:pPr>
            <a:r>
              <a:rPr lang="ru-RU" dirty="0">
                <a:latin typeface="Verdana" pitchFamily="34" charset="0"/>
              </a:rPr>
              <a:t>Избыточное органическое вещество может поступать с водосборной территории. Возможно также избыточное поступление с водосборной территории минеральных веществ, увеличивающих первичную продукцию (то есть продукцию водорослей, </a:t>
            </a:r>
            <a:r>
              <a:rPr lang="ru-RU" dirty="0" err="1">
                <a:latin typeface="Verdana" pitchFamily="34" charset="0"/>
              </a:rPr>
              <a:t>синезеленых</a:t>
            </a:r>
            <a:r>
              <a:rPr lang="ru-RU" dirty="0">
                <a:latin typeface="Verdana" pitchFamily="34" charset="0"/>
              </a:rPr>
              <a:t> бактерий и высших водных растений) в самом озере. </a:t>
            </a:r>
          </a:p>
          <a:p>
            <a:pPr algn="just">
              <a:lnSpc>
                <a:spcPct val="120000"/>
              </a:lnSpc>
            </a:pPr>
            <a:r>
              <a:rPr lang="ru-RU" dirty="0" err="1">
                <a:latin typeface="Verdana" pitchFamily="34" charset="0"/>
              </a:rPr>
              <a:t>Консументы</a:t>
            </a:r>
            <a:r>
              <a:rPr lang="ru-RU" dirty="0">
                <a:latin typeface="Verdana" pitchFamily="34" charset="0"/>
              </a:rPr>
              <a:t> уже не успевают потребить и переработать такое количество первичной продукции, в результате чего всё большая её часть достается непосредственно </a:t>
            </a:r>
            <a:r>
              <a:rPr lang="ru-RU" dirty="0" err="1">
                <a:latin typeface="Verdana" pitchFamily="34" charset="0"/>
              </a:rPr>
              <a:t>редуцентам</a:t>
            </a:r>
            <a:r>
              <a:rPr lang="ru-RU" dirty="0">
                <a:latin typeface="Verdana" pitchFamily="34" charset="0"/>
              </a:rPr>
              <a:t>.  </a:t>
            </a:r>
          </a:p>
          <a:p>
            <a:pPr algn="just">
              <a:lnSpc>
                <a:spcPct val="120000"/>
              </a:lnSpc>
            </a:pPr>
            <a:r>
              <a:rPr lang="ru-RU" dirty="0">
                <a:latin typeface="Verdana" pitchFamily="34" charset="0"/>
              </a:rPr>
              <a:t>Это сопровождается активным потреблением </a:t>
            </a:r>
            <a:r>
              <a:rPr lang="ru-RU" dirty="0" err="1">
                <a:latin typeface="Verdana" pitchFamily="34" charset="0"/>
              </a:rPr>
              <a:t>редуцентами</a:t>
            </a:r>
            <a:r>
              <a:rPr lang="ru-RU" dirty="0">
                <a:latin typeface="Verdana" pitchFamily="34" charset="0"/>
              </a:rPr>
              <a:t> кислорода, ведущим к его дефициту в озере (зимние «заморы», сопровождаемые гибелью рыб). Но и </a:t>
            </a:r>
            <a:r>
              <a:rPr lang="ru-RU" dirty="0" err="1">
                <a:latin typeface="Verdana" pitchFamily="34" charset="0"/>
              </a:rPr>
              <a:t>редуценты</a:t>
            </a:r>
            <a:r>
              <a:rPr lang="ru-RU" dirty="0">
                <a:latin typeface="Verdana" pitchFamily="34" charset="0"/>
              </a:rPr>
              <a:t> также не успевают минерализовать всё это органическое вещество. Остатки его оседают на дно, образуя растущий слой ила. В итоге озеро ускоренно мелеет и превращается в </a:t>
            </a:r>
            <a:r>
              <a:rPr lang="ru-RU" dirty="0" smtClean="0">
                <a:latin typeface="Verdana" pitchFamily="34" charset="0"/>
              </a:rPr>
              <a:t>болото. </a:t>
            </a:r>
            <a:endParaRPr lang="ru-RU" dirty="0">
              <a:latin typeface="Verdana" pitchFamily="34" charset="0"/>
            </a:endParaRPr>
          </a:p>
        </p:txBody>
      </p:sp>
      <p:sp>
        <p:nvSpPr>
          <p:cNvPr id="14391" name="Rectangle 55"/>
          <p:cNvSpPr>
            <a:spLocks noChangeArrowheads="1"/>
          </p:cNvSpPr>
          <p:nvPr/>
        </p:nvSpPr>
        <p:spPr bwMode="auto">
          <a:xfrm>
            <a:off x="1475656" y="116632"/>
            <a:ext cx="6326187" cy="5381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Verdana" pitchFamily="34" charset="0"/>
              </a:rPr>
              <a:t>ЭВТРОФИРОВАНИЕ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-4484688" y="611188"/>
            <a:ext cx="1841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bIns="0" anchor="ctr">
            <a:spAutoFit/>
          </a:bodyPr>
          <a:lstStyle/>
          <a:p>
            <a:pPr algn="ctr"/>
            <a:endParaRPr lang="ru-RU">
              <a:solidFill>
                <a:srgbClr val="000000"/>
              </a:solidFill>
            </a:endParaRPr>
          </a:p>
          <a:p>
            <a:pPr algn="ctr"/>
            <a:endParaRPr lang="ru-RU">
              <a:solidFill>
                <a:srgbClr val="000000"/>
              </a:solidFill>
            </a:endParaRPr>
          </a:p>
          <a:p>
            <a:pPr algn="ctr" eaLnBrk="0" hangingPunct="0"/>
            <a:endParaRPr lang="ru-RU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1604963" y="5013325"/>
            <a:ext cx="227012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bIns="0" anchor="ctr">
            <a:spAutoFit/>
          </a:bodyPr>
          <a:lstStyle/>
          <a:p>
            <a:r>
              <a:rPr lang="ru-RU" sz="120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</a:t>
            </a:r>
            <a:endParaRPr lang="ru-RU" sz="1300" b="1">
              <a:solidFill>
                <a:srgbClr val="000000"/>
              </a:solidFill>
              <a:cs typeface="Times New Roman" pitchFamily="18" charset="0"/>
            </a:endParaRPr>
          </a:p>
          <a:p>
            <a:pPr eaLnBrk="0" hangingPunct="0"/>
            <a:r>
              <a:rPr lang="ru-RU" sz="1200" b="1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 </a:t>
            </a:r>
            <a:endParaRPr lang="ru-RU" sz="1300" b="1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  <a:p>
            <a:pPr eaLnBrk="0" hangingPunct="0"/>
            <a:r>
              <a:rPr lang="ru-RU" sz="120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</a:t>
            </a:r>
            <a:endParaRPr lang="ru-RU" sz="1200">
              <a:cs typeface="Times New Roman" pitchFamily="18" charset="0"/>
            </a:endParaRPr>
          </a:p>
          <a:p>
            <a:pPr eaLnBrk="0" hangingPunct="0"/>
            <a:r>
              <a:rPr lang="ru-RU" sz="1200">
                <a:latin typeface="Arial" charset="0"/>
                <a:cs typeface="Times New Roman" pitchFamily="18" charset="0"/>
              </a:rPr>
              <a:t/>
            </a:r>
            <a:br>
              <a:rPr lang="ru-RU" sz="1200">
                <a:latin typeface="Arial" charset="0"/>
                <a:cs typeface="Times New Roman" pitchFamily="18" charset="0"/>
              </a:rPr>
            </a:br>
            <a:endParaRPr lang="ru-RU">
              <a:latin typeface="Arial" charset="0"/>
            </a:endParaRPr>
          </a:p>
        </p:txBody>
      </p:sp>
      <p:sp>
        <p:nvSpPr>
          <p:cNvPr id="61066" name="Rectangle 650"/>
          <p:cNvSpPr>
            <a:spLocks noChangeArrowheads="1"/>
          </p:cNvSpPr>
          <p:nvPr/>
        </p:nvSpPr>
        <p:spPr bwMode="auto">
          <a:xfrm>
            <a:off x="179512" y="260648"/>
            <a:ext cx="6326187" cy="5381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Verdana" pitchFamily="34" charset="0"/>
              </a:rPr>
              <a:t>ЭВТРОФИРОВАНИЕ</a:t>
            </a:r>
          </a:p>
        </p:txBody>
      </p:sp>
      <p:sp>
        <p:nvSpPr>
          <p:cNvPr id="61067" name="Rectangle 651"/>
          <p:cNvSpPr>
            <a:spLocks noChangeArrowheads="1"/>
          </p:cNvSpPr>
          <p:nvPr/>
        </p:nvSpPr>
        <p:spPr bwMode="auto">
          <a:xfrm>
            <a:off x="1403648" y="4077072"/>
            <a:ext cx="17908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1400" i="1" dirty="0">
                <a:latin typeface="Verdana" pitchFamily="34" charset="0"/>
              </a:rPr>
              <a:t> фото с сайта: </a:t>
            </a:r>
          </a:p>
          <a:p>
            <a:pPr algn="ctr"/>
            <a:r>
              <a:rPr lang="ru-RU" sz="1400" i="1" dirty="0" err="1">
                <a:latin typeface="Verdana" pitchFamily="34" charset="0"/>
              </a:rPr>
              <a:t>www.ies.wisc.edu</a:t>
            </a:r>
            <a:endParaRPr lang="ru-RU" sz="1400" i="1" dirty="0">
              <a:latin typeface="Verdana" pitchFamily="34" charset="0"/>
            </a:endParaRPr>
          </a:p>
        </p:txBody>
      </p:sp>
      <p:pic>
        <p:nvPicPr>
          <p:cNvPr id="61070" name="Picture 654" descr="eutrophication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8802" y="1277938"/>
            <a:ext cx="4346998" cy="2727126"/>
          </a:xfrm>
          <a:noFill/>
          <a:ln w="28575">
            <a:solidFill>
              <a:schemeClr val="accent3">
                <a:lumMod val="50000"/>
              </a:schemeClr>
            </a:solidFill>
          </a:ln>
        </p:spPr>
      </p:pic>
      <p:pic>
        <p:nvPicPr>
          <p:cNvPr id="61072" name="Picture 656" descr="eutrophication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716016" y="2039704"/>
            <a:ext cx="4254624" cy="3252847"/>
          </a:xfrm>
          <a:noFill/>
          <a:ln w="28575">
            <a:solidFill>
              <a:schemeClr val="accent3">
                <a:lumMod val="50000"/>
              </a:schemeClr>
            </a:solidFill>
          </a:ln>
        </p:spPr>
      </p:pic>
      <p:sp>
        <p:nvSpPr>
          <p:cNvPr id="61075" name="Rectangle 659"/>
          <p:cNvSpPr>
            <a:spLocks noChangeArrowheads="1"/>
          </p:cNvSpPr>
          <p:nvPr/>
        </p:nvSpPr>
        <p:spPr bwMode="auto">
          <a:xfrm>
            <a:off x="5868144" y="1412776"/>
            <a:ext cx="253627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i="1" dirty="0">
                <a:latin typeface="Verdana" pitchFamily="34" charset="0"/>
              </a:rPr>
              <a:t> </a:t>
            </a:r>
            <a:r>
              <a:rPr lang="ru-RU" sz="1400" i="1" dirty="0">
                <a:latin typeface="Verdana" pitchFamily="34" charset="0"/>
              </a:rPr>
              <a:t>фото с сайта: </a:t>
            </a:r>
          </a:p>
          <a:p>
            <a:pPr algn="ctr"/>
            <a:r>
              <a:rPr lang="en-US" sz="1400" i="1" dirty="0">
                <a:latin typeface="Verdana" pitchFamily="34" charset="0"/>
              </a:rPr>
              <a:t>www.</a:t>
            </a:r>
            <a:r>
              <a:rPr lang="ru-RU" sz="1400" i="1" dirty="0" err="1">
                <a:latin typeface="Verdana" pitchFamily="34" charset="0"/>
              </a:rPr>
              <a:t>sus.univ.szczecin.pl</a:t>
            </a:r>
            <a:r>
              <a:rPr lang="ru-RU" sz="1400" dirty="0">
                <a:latin typeface="Verdana" pitchFamily="34" charset="0"/>
              </a:rPr>
              <a:t> </a:t>
            </a:r>
          </a:p>
        </p:txBody>
      </p:sp>
      <p:sp>
        <p:nvSpPr>
          <p:cNvPr id="61076" name="Text Box 660"/>
          <p:cNvSpPr txBox="1">
            <a:spLocks noChangeArrowheads="1"/>
          </p:cNvSpPr>
          <p:nvPr/>
        </p:nvSpPr>
        <p:spPr bwMode="auto">
          <a:xfrm>
            <a:off x="395536" y="5805488"/>
            <a:ext cx="828015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i="1" dirty="0" err="1">
                <a:latin typeface="Verdana" pitchFamily="34" charset="0"/>
              </a:rPr>
              <a:t>Эвтрофирование</a:t>
            </a:r>
            <a:r>
              <a:rPr lang="ru-RU" i="1" dirty="0">
                <a:latin typeface="Verdana" pitchFamily="34" charset="0"/>
              </a:rPr>
              <a:t> постепенно превращает озеро в болото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-4484688" y="611188"/>
            <a:ext cx="1841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bIns="0" anchor="ctr">
            <a:spAutoFit/>
          </a:bodyPr>
          <a:lstStyle/>
          <a:p>
            <a:pPr algn="ctr"/>
            <a:endParaRPr lang="ru-RU">
              <a:solidFill>
                <a:srgbClr val="000000"/>
              </a:solidFill>
            </a:endParaRPr>
          </a:p>
          <a:p>
            <a:pPr algn="ctr"/>
            <a:endParaRPr lang="ru-RU">
              <a:solidFill>
                <a:srgbClr val="000000"/>
              </a:solidFill>
            </a:endParaRPr>
          </a:p>
          <a:p>
            <a:pPr algn="ctr" eaLnBrk="0" hangingPunct="0"/>
            <a:endParaRPr lang="ru-RU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1604963" y="5013325"/>
            <a:ext cx="227012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bIns="0" anchor="ctr">
            <a:spAutoFit/>
          </a:bodyPr>
          <a:lstStyle/>
          <a:p>
            <a:r>
              <a:rPr lang="ru-RU" sz="120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</a:t>
            </a:r>
            <a:endParaRPr lang="ru-RU" sz="1300" b="1">
              <a:solidFill>
                <a:srgbClr val="000000"/>
              </a:solidFill>
              <a:cs typeface="Times New Roman" pitchFamily="18" charset="0"/>
            </a:endParaRPr>
          </a:p>
          <a:p>
            <a:pPr eaLnBrk="0" hangingPunct="0"/>
            <a:r>
              <a:rPr lang="ru-RU" sz="1200" b="1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 </a:t>
            </a:r>
            <a:endParaRPr lang="ru-RU" sz="1300" b="1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  <a:p>
            <a:pPr eaLnBrk="0" hangingPunct="0"/>
            <a:r>
              <a:rPr lang="ru-RU" sz="120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</a:t>
            </a:r>
            <a:endParaRPr lang="ru-RU" sz="1200">
              <a:cs typeface="Times New Roman" pitchFamily="18" charset="0"/>
            </a:endParaRPr>
          </a:p>
          <a:p>
            <a:pPr eaLnBrk="0" hangingPunct="0"/>
            <a:r>
              <a:rPr lang="ru-RU" sz="1200">
                <a:latin typeface="Arial" charset="0"/>
                <a:cs typeface="Times New Roman" pitchFamily="18" charset="0"/>
              </a:rPr>
              <a:t/>
            </a:r>
            <a:br>
              <a:rPr lang="ru-RU" sz="1200">
                <a:latin typeface="Arial" charset="0"/>
                <a:cs typeface="Times New Roman" pitchFamily="18" charset="0"/>
              </a:rPr>
            </a:br>
            <a:endParaRPr lang="ru-RU">
              <a:latin typeface="Arial" charset="0"/>
            </a:endParaRP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0" y="188640"/>
            <a:ext cx="9144000" cy="5381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Verdana" pitchFamily="34" charset="0"/>
              </a:rPr>
              <a:t>ПОЖАРЫ И ИХ </a:t>
            </a:r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Verdana" pitchFamily="34" charset="0"/>
              </a:rPr>
              <a:t>ПОСЛЕДСТВИЯ</a:t>
            </a:r>
            <a:endParaRPr lang="ru-RU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251520" y="908720"/>
            <a:ext cx="856863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Verdana" pitchFamily="34" charset="0"/>
              </a:rPr>
              <a:t>Примером  вторичной сукцессии может служить восстановление ельника после пожара.  </a:t>
            </a:r>
            <a:endParaRPr lang="ru-RU" dirty="0" smtClean="0">
              <a:latin typeface="Verdana" pitchFamily="34" charset="0"/>
            </a:endParaRPr>
          </a:p>
          <a:p>
            <a:pPr algn="just"/>
            <a:r>
              <a:rPr lang="ru-RU" dirty="0" smtClean="0">
                <a:latin typeface="Verdana" pitchFamily="34" charset="0"/>
              </a:rPr>
              <a:t>На </a:t>
            </a:r>
            <a:r>
              <a:rPr lang="ru-RU" dirty="0">
                <a:latin typeface="Verdana" pitchFamily="34" charset="0"/>
              </a:rPr>
              <a:t>выгоревшей территории растительности не остаётся, однако сохраняются почва и семена.  </a:t>
            </a:r>
          </a:p>
          <a:p>
            <a:pPr algn="just"/>
            <a:r>
              <a:rPr lang="ru-RU" dirty="0" smtClean="0">
                <a:latin typeface="Verdana" pitchFamily="34" charset="0"/>
              </a:rPr>
              <a:t>Уже </a:t>
            </a:r>
            <a:r>
              <a:rPr lang="ru-RU" dirty="0">
                <a:latin typeface="Verdana" pitchFamily="34" charset="0"/>
              </a:rPr>
              <a:t>на следующий год образуется травяное сообщество. </a:t>
            </a:r>
          </a:p>
          <a:p>
            <a:pPr algn="just"/>
            <a:r>
              <a:rPr lang="ru-RU" dirty="0" smtClean="0">
                <a:latin typeface="Verdana" pitchFamily="34" charset="0"/>
              </a:rPr>
              <a:t>Затем </a:t>
            </a:r>
            <a:r>
              <a:rPr lang="ru-RU" dirty="0">
                <a:latin typeface="Verdana" pitchFamily="34" charset="0"/>
              </a:rPr>
              <a:t>во влажном климате однолетние растения сменяются малиной и, затем – осиной.  В сухом климате однолетники чаще сменяются шиповником, а шиповник уступает место берёзе. </a:t>
            </a:r>
          </a:p>
          <a:p>
            <a:pPr algn="just"/>
            <a:r>
              <a:rPr lang="ru-RU" dirty="0" smtClean="0">
                <a:latin typeface="Verdana" pitchFamily="34" charset="0"/>
              </a:rPr>
              <a:t>Под </a:t>
            </a:r>
            <a:r>
              <a:rPr lang="ru-RU" dirty="0">
                <a:latin typeface="Verdana" pitchFamily="34" charset="0"/>
              </a:rPr>
              <a:t>покровом осинового или берёзового леса развиваются растения ели. </a:t>
            </a:r>
          </a:p>
          <a:p>
            <a:pPr algn="just"/>
            <a:r>
              <a:rPr lang="ru-RU" dirty="0" smtClean="0">
                <a:latin typeface="Verdana" pitchFamily="34" charset="0"/>
              </a:rPr>
              <a:t>Со </a:t>
            </a:r>
            <a:r>
              <a:rPr lang="ru-RU" dirty="0">
                <a:latin typeface="Verdana" pitchFamily="34" charset="0"/>
              </a:rPr>
              <a:t>временем ель вытесняет лиственные породы. </a:t>
            </a:r>
          </a:p>
          <a:p>
            <a:pPr algn="just"/>
            <a:r>
              <a:rPr lang="ru-RU" dirty="0" smtClean="0">
                <a:latin typeface="Verdana" pitchFamily="34" charset="0"/>
              </a:rPr>
              <a:t>Восстановление </a:t>
            </a:r>
            <a:r>
              <a:rPr lang="ru-RU" dirty="0" err="1">
                <a:latin typeface="Verdana" pitchFamily="34" charset="0"/>
              </a:rPr>
              <a:t>климаксного</a:t>
            </a:r>
            <a:r>
              <a:rPr lang="ru-RU" dirty="0">
                <a:latin typeface="Verdana" pitchFamily="34" charset="0"/>
              </a:rPr>
              <a:t> темнохвойного леса после пожара занимает около сотни лет.</a:t>
            </a:r>
          </a:p>
        </p:txBody>
      </p:sp>
      <p:pic>
        <p:nvPicPr>
          <p:cNvPr id="788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437112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653136"/>
            <a:ext cx="2615952" cy="1961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509120"/>
            <a:ext cx="259228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-4484688" y="611188"/>
            <a:ext cx="1841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bIns="0" anchor="ctr">
            <a:spAutoFit/>
          </a:bodyPr>
          <a:lstStyle/>
          <a:p>
            <a:pPr algn="ctr"/>
            <a:endParaRPr lang="ru-RU">
              <a:solidFill>
                <a:srgbClr val="000000"/>
              </a:solidFill>
            </a:endParaRPr>
          </a:p>
          <a:p>
            <a:pPr algn="ctr"/>
            <a:endParaRPr lang="ru-RU">
              <a:solidFill>
                <a:srgbClr val="000000"/>
              </a:solidFill>
            </a:endParaRPr>
          </a:p>
          <a:p>
            <a:pPr algn="ctr" eaLnBrk="0" hangingPunct="0"/>
            <a:endParaRPr lang="ru-RU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1604963" y="5013325"/>
            <a:ext cx="227012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bIns="0" anchor="ctr">
            <a:spAutoFit/>
          </a:bodyPr>
          <a:lstStyle/>
          <a:p>
            <a:r>
              <a:rPr lang="ru-RU" sz="120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</a:t>
            </a:r>
            <a:endParaRPr lang="ru-RU" sz="1300" b="1">
              <a:solidFill>
                <a:srgbClr val="000000"/>
              </a:solidFill>
              <a:cs typeface="Times New Roman" pitchFamily="18" charset="0"/>
            </a:endParaRPr>
          </a:p>
          <a:p>
            <a:pPr eaLnBrk="0" hangingPunct="0"/>
            <a:r>
              <a:rPr lang="ru-RU" sz="1200" b="1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 </a:t>
            </a:r>
            <a:endParaRPr lang="ru-RU" sz="1300" b="1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  <a:p>
            <a:pPr eaLnBrk="0" hangingPunct="0"/>
            <a:r>
              <a:rPr lang="ru-RU" sz="120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</a:t>
            </a:r>
            <a:endParaRPr lang="ru-RU" sz="1200">
              <a:cs typeface="Times New Roman" pitchFamily="18" charset="0"/>
            </a:endParaRPr>
          </a:p>
          <a:p>
            <a:pPr eaLnBrk="0" hangingPunct="0"/>
            <a:r>
              <a:rPr lang="ru-RU" sz="1200">
                <a:latin typeface="Arial" charset="0"/>
                <a:cs typeface="Times New Roman" pitchFamily="18" charset="0"/>
              </a:rPr>
              <a:t/>
            </a:r>
            <a:br>
              <a:rPr lang="ru-RU" sz="1200">
                <a:latin typeface="Arial" charset="0"/>
                <a:cs typeface="Times New Roman" pitchFamily="18" charset="0"/>
              </a:rPr>
            </a:br>
            <a:endParaRPr lang="ru-RU">
              <a:latin typeface="Arial" charset="0"/>
            </a:endParaRPr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46038" y="82550"/>
            <a:ext cx="4886325" cy="5381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>
                <a:latin typeface="Verdana" pitchFamily="34" charset="0"/>
              </a:rPr>
              <a:t>ПОЖАРЫ И ИХ ПОСЛЕДСТВИЯ</a:t>
            </a:r>
          </a:p>
          <a:p>
            <a:endParaRPr lang="ru-RU">
              <a:latin typeface="Verdana" pitchFamily="34" charset="0"/>
            </a:endParaRPr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323850" y="5445125"/>
            <a:ext cx="871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i="1">
                <a:latin typeface="Verdana" pitchFamily="34" charset="0"/>
              </a:rPr>
              <a:t>Площадь гарей в процентах от общей площади лесных земель Российской Федерации (по материалам сайта: www.sci.aha.ru).</a:t>
            </a:r>
          </a:p>
        </p:txBody>
      </p:sp>
      <p:sp>
        <p:nvSpPr>
          <p:cNvPr id="82951" name="Rectangle 7"/>
          <p:cNvSpPr>
            <a:spLocks noChangeArrowheads="1"/>
          </p:cNvSpPr>
          <p:nvPr/>
        </p:nvSpPr>
        <p:spPr bwMode="auto">
          <a:xfrm>
            <a:off x="0" y="1524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2953" name="Rectangle 9"/>
          <p:cNvSpPr>
            <a:spLocks noChangeArrowheads="1"/>
          </p:cNvSpPr>
          <p:nvPr/>
        </p:nvSpPr>
        <p:spPr bwMode="auto">
          <a:xfrm>
            <a:off x="0" y="1524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82952" name="Picture 8" descr="http://www.sci.aha.ru/biodiv/npd/npd5_01.g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971550" y="908050"/>
            <a:ext cx="6913563" cy="4321175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ir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prir</Template>
  <TotalTime>2516</TotalTime>
  <Words>1121</Words>
  <Application>Microsoft Office PowerPoint</Application>
  <PresentationFormat>Экран (4:3)</PresentationFormat>
  <Paragraphs>90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prir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Владимир</dc:creator>
  <cp:lastModifiedBy>Ink</cp:lastModifiedBy>
  <cp:revision>248</cp:revision>
  <dcterms:created xsi:type="dcterms:W3CDTF">2006-10-18T17:17:06Z</dcterms:created>
  <dcterms:modified xsi:type="dcterms:W3CDTF">2013-07-10T08:14:42Z</dcterms:modified>
</cp:coreProperties>
</file>