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59" r:id="rId8"/>
    <p:sldId id="260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B63669-E538-43FA-AE0C-65B4FF85B25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B63669-E538-43FA-AE0C-65B4FF85B25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B63669-E538-43FA-AE0C-65B4FF85B25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928802"/>
            <a:ext cx="8643998" cy="228601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СИЛЫ ВСЕМИРНОГО ТЯГОТЕНИЯ</a:t>
            </a:r>
            <a:endParaRPr lang="ru-RU" sz="54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249000" cy="42862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Силы в механике</a:t>
            </a:r>
            <a:endParaRPr lang="ru-RU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594928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Рахматуллин Радик Акрамович,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физики МОУ «Александровская СОШ», 2010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442913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Физика, 7 класс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702" y="285728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Глава 4.</a:t>
            </a:r>
          </a:p>
          <a:p>
            <a:pPr algn="r"/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26351674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481776" cy="432048"/>
          </a:xfrm>
        </p:spPr>
        <p:txBody>
          <a:bodyPr/>
          <a:lstStyle/>
          <a:p>
            <a:pPr algn="ctr"/>
            <a:r>
              <a:rPr lang="ru-RU" b="1" dirty="0" smtClean="0"/>
              <a:t>Из истории развития физики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80975" y="4467225"/>
            <a:ext cx="8734425" cy="2209800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Одним из ярких примеров торжества закона всемирного тяготения является открытие планеты </a:t>
            </a:r>
            <a:r>
              <a:rPr lang="ru-RU" sz="2000" b="1" i="1" dirty="0" smtClean="0">
                <a:solidFill>
                  <a:srgbClr val="FF0000"/>
                </a:solidFill>
              </a:rPr>
              <a:t>Нептун</a:t>
            </a:r>
            <a:r>
              <a:rPr lang="ru-RU" sz="2000" dirty="0" smtClean="0"/>
              <a:t>.                                             Учёные предположили, что наблюдаемые отклонения от траектории планеты Уран вызваны притяжением её другой неизвестной планетой. Используя закон всемирного тяготения, они указали место, где можно наблюдать её среди других небесных тел.                                В 1846 г. была обнаружена новая планета, названная </a:t>
            </a:r>
            <a:r>
              <a:rPr lang="ru-RU" sz="2000" b="1" i="1" dirty="0" smtClean="0">
                <a:solidFill>
                  <a:srgbClr val="FF0000"/>
                </a:solidFill>
              </a:rPr>
              <a:t>Нептуном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692696"/>
            <a:ext cx="3312368" cy="3312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355976" y="980728"/>
            <a:ext cx="4536504" cy="1584176"/>
          </a:xfrm>
        </p:spPr>
        <p:txBody>
          <a:bodyPr>
            <a:noAutofit/>
          </a:bodyPr>
          <a:lstStyle/>
          <a:p>
            <a:r>
              <a:rPr lang="ru-RU" sz="2100" dirty="0" smtClean="0"/>
              <a:t>И. Ньютон не только открыл три закона механического движения, но и изучил движение небесных тел.</a:t>
            </a:r>
            <a:endParaRPr lang="ru-RU" sz="2100" dirty="0"/>
          </a:p>
        </p:txBody>
      </p:sp>
      <p:sp>
        <p:nvSpPr>
          <p:cNvPr id="10" name="TextBox 9"/>
          <p:cNvSpPr txBox="1"/>
          <p:nvPr/>
        </p:nvSpPr>
        <p:spPr>
          <a:xfrm>
            <a:off x="4283968" y="2780928"/>
            <a:ext cx="475252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100" dirty="0" smtClean="0"/>
              <a:t>Он был первым, кто доказал, что причина, вызывающая падение камня на Землю, движение Луны вокруг Земли, обращение планет вокруг Солнца, - одна и та же</a:t>
            </a:r>
            <a:r>
              <a:rPr lang="en-US" sz="2100" dirty="0" smtClean="0"/>
              <a:t>.</a:t>
            </a:r>
            <a:r>
              <a:rPr lang="ru-RU" sz="2100" dirty="0" smtClean="0"/>
              <a:t>  </a:t>
            </a:r>
            <a:endParaRPr lang="ru-RU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5013176"/>
            <a:ext cx="871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dirty="0" smtClean="0"/>
              <a:t>Это силы тяготения, действующие между любыми телами. </a:t>
            </a:r>
          </a:p>
          <a:p>
            <a:pPr algn="r"/>
            <a:r>
              <a:rPr lang="ru-RU" sz="2200" dirty="0" smtClean="0"/>
              <a:t>Теперь эти силы называют</a:t>
            </a:r>
            <a:r>
              <a:rPr lang="ru-RU" sz="2200" i="1" dirty="0" smtClean="0">
                <a:solidFill>
                  <a:srgbClr val="FF0000"/>
                </a:solidFill>
              </a:rPr>
              <a:t> гравитационными </a:t>
            </a:r>
            <a:r>
              <a:rPr lang="ru-RU" sz="2200" dirty="0" smtClean="0"/>
              <a:t>или </a:t>
            </a:r>
            <a:r>
              <a:rPr lang="ru-RU" sz="2200" i="1" dirty="0" smtClean="0">
                <a:solidFill>
                  <a:srgbClr val="FF0000"/>
                </a:solidFill>
              </a:rPr>
              <a:t>силами всемирного тяготения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3057525" cy="400050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2592288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Текст 2"/>
          <p:cNvSpPr>
            <a:spLocks noGrp="1"/>
          </p:cNvSpPr>
          <p:nvPr>
            <p:ph type="body" idx="2"/>
          </p:nvPr>
        </p:nvSpPr>
        <p:spPr>
          <a:xfrm>
            <a:off x="179512" y="4365104"/>
            <a:ext cx="8784976" cy="1008112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На каждую планету, обращающуюся вокруг Солнца, действует со стороны Солнца гравитационная сила. В то же время каждая планета действует с гравитационной силой на Солнце.</a:t>
            </a:r>
            <a:endParaRPr lang="ru-RU" sz="20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124744"/>
            <a:ext cx="3384376" cy="2461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179512" y="5517232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Подобные силы действуют между Луной и Землёй, космическим кораблём и Землёй, между Землёй и падающим на неё телом, между любыми телами Вселенной.</a:t>
            </a:r>
            <a:endParaRPr lang="ru-RU" sz="20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420888"/>
            <a:ext cx="2785492" cy="185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5210174"/>
            <a:ext cx="8496944" cy="1243162"/>
          </a:xfrm>
        </p:spPr>
        <p:txBody>
          <a:bodyPr>
            <a:noAutofit/>
          </a:bodyPr>
          <a:lstStyle/>
          <a:p>
            <a:r>
              <a:rPr lang="ru-RU" sz="2400" dirty="0" smtClean="0"/>
              <a:t>Ньютону удалось доказать, что гравитационные силы зависят от масс обоих взаимодействующих тел и от расстояния между ними.</a:t>
            </a:r>
            <a:endParaRPr lang="ru-RU" sz="2400" dirty="0"/>
          </a:p>
        </p:txBody>
      </p:sp>
      <p:pic>
        <p:nvPicPr>
          <p:cNvPr id="2053" name="Picture 5" descr="C:\Users\Goodzila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781466" cy="4214961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707904" y="548680"/>
            <a:ext cx="5112568" cy="136815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Вы знаете о свободном падении тел и опытах Галилея, доказавших, что Земля сообщает всем телам в данном месте одно и то же ускорение.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622476" y="2077784"/>
            <a:ext cx="52565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Это возможно лишь в том случае, если сила притяжения к Земле прямо пропорциональна массе тела: </a:t>
            </a:r>
            <a:r>
              <a:rPr lang="en-US" sz="2000" b="1" i="1" dirty="0" smtClean="0">
                <a:solidFill>
                  <a:srgbClr val="FF0000"/>
                </a:solidFill>
              </a:rPr>
              <a:t>F~ m</a:t>
            </a:r>
          </a:p>
          <a:p>
            <a:pPr algn="r"/>
            <a:r>
              <a:rPr lang="ru-RU" sz="2000" dirty="0" smtClean="0"/>
              <a:t>Именно в этом случае ускорение свободного падения, равное отношению силы земного притяжения к массе тела, является постоянной величиной.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4941166"/>
            <a:ext cx="85305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По </a:t>
            </a:r>
            <a:r>
              <a:rPr lang="en-US" sz="2000" dirty="0" smtClean="0"/>
              <a:t>III</a:t>
            </a:r>
            <a:r>
              <a:rPr lang="ru-RU" sz="2000" dirty="0" smtClean="0"/>
              <a:t> закону Ньютона, на каждое из двух взаимодействующих тел, действуют одинаковые по модулю силы тяготения. Следовательно, каждая из этих сил должна быть пропорциональна как массе одного, так и массе другого тела, значит, она пропорциональна их произведению: </a:t>
            </a:r>
            <a:r>
              <a:rPr lang="en-US" sz="2000" b="1" i="1" dirty="0" smtClean="0">
                <a:solidFill>
                  <a:srgbClr val="FF0000"/>
                </a:solidFill>
              </a:rPr>
              <a:t>F</a:t>
            </a:r>
            <a:r>
              <a:rPr lang="ru-RU" sz="2000" b="1" i="1" dirty="0" smtClean="0">
                <a:solidFill>
                  <a:srgbClr val="FF0000"/>
                </a:solidFill>
              </a:rPr>
              <a:t>~</a:t>
            </a:r>
            <a:r>
              <a:rPr lang="en-US" sz="2000" b="1" i="1" dirty="0" smtClean="0">
                <a:solidFill>
                  <a:srgbClr val="FF0000"/>
                </a:solidFill>
              </a:rPr>
              <a:t> m</a:t>
            </a:r>
            <a:r>
              <a:rPr lang="en-US" sz="1400" b="1" i="1" dirty="0" smtClean="0">
                <a:solidFill>
                  <a:srgbClr val="FF0000"/>
                </a:solidFill>
              </a:rPr>
              <a:t>1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∙</a:t>
            </a:r>
            <a:r>
              <a:rPr lang="en-US" sz="2000" b="1" i="1" dirty="0" smtClean="0">
                <a:solidFill>
                  <a:srgbClr val="FF0000"/>
                </a:solidFill>
              </a:rPr>
              <a:t>m</a:t>
            </a:r>
            <a:r>
              <a:rPr lang="en-US" sz="1200" b="1" i="1" dirty="0" smtClean="0">
                <a:solidFill>
                  <a:srgbClr val="FF0000"/>
                </a:solidFill>
              </a:rPr>
              <a:t>2</a:t>
            </a:r>
            <a:endParaRPr lang="ru-RU" sz="1200" b="1" i="1" dirty="0">
              <a:solidFill>
                <a:srgbClr val="FF0000"/>
              </a:solidFill>
            </a:endParaRPr>
          </a:p>
        </p:txBody>
      </p:sp>
      <p:pic>
        <p:nvPicPr>
          <p:cNvPr id="4101" name="Picture 5" descr="C:\Users\Goodzila\Desktop\pis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2667322" cy="4247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4437112"/>
            <a:ext cx="8712968" cy="216024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Опираясь на результаты наблюдений астрономов за небесными телами, Ньютон доказал, что сила всемирного тяготения зависит от расстояния между взаимодействующими телами, а именно её модуль обратно пропорционален квадрату этого расстояния: </a:t>
            </a:r>
            <a:r>
              <a:rPr lang="en-US" sz="2200" b="1" i="1" dirty="0" smtClean="0">
                <a:solidFill>
                  <a:srgbClr val="FF0000"/>
                </a:solidFill>
              </a:rPr>
              <a:t>F ~ 1/R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²</a:t>
            </a:r>
            <a:endParaRPr lang="ru-RU" sz="2200" b="1" i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5356176" cy="4017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7504" y="4293096"/>
            <a:ext cx="8928992" cy="2450604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Закон всемирного тяготения, </a:t>
            </a:r>
          </a:p>
          <a:p>
            <a:r>
              <a:rPr lang="ru-RU" sz="2400" dirty="0" smtClean="0"/>
              <a:t>открытый Ньютоном, формулируется так: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Тела притягиваются друг к другу с силой, модуль которой прямо пропорционален произведению масс этих тел и обратно пропорционален квадрату расстояния между ними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764704"/>
            <a:ext cx="42484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где</a:t>
            </a:r>
            <a:r>
              <a:rPr lang="ru-RU" sz="2000" b="1" i="1" dirty="0" smtClean="0"/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R</a:t>
            </a:r>
            <a:r>
              <a:rPr lang="en-US" sz="2000" dirty="0" smtClean="0"/>
              <a:t> </a:t>
            </a:r>
            <a:r>
              <a:rPr lang="ru-RU" sz="2000" dirty="0" smtClean="0"/>
              <a:t>–</a:t>
            </a:r>
            <a:r>
              <a:rPr lang="en-US" sz="2000" dirty="0" smtClean="0"/>
              <a:t> </a:t>
            </a:r>
            <a:r>
              <a:rPr lang="ru-RU" sz="2000" dirty="0" smtClean="0"/>
              <a:t>расстояние между телами (материальными точками);</a:t>
            </a:r>
          </a:p>
          <a:p>
            <a:pPr algn="r"/>
            <a:r>
              <a:rPr lang="en-US" sz="2000" b="1" i="1" dirty="0" smtClean="0">
                <a:solidFill>
                  <a:srgbClr val="FF0000"/>
                </a:solidFill>
              </a:rPr>
              <a:t>m</a:t>
            </a:r>
            <a:r>
              <a:rPr lang="ru-RU" sz="1400" b="1" i="1" dirty="0" smtClean="0">
                <a:solidFill>
                  <a:srgbClr val="FF0000"/>
                </a:solidFill>
              </a:rPr>
              <a:t>1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и </a:t>
            </a:r>
            <a:r>
              <a:rPr lang="en-US" sz="2000" b="1" i="1" dirty="0" smtClean="0">
                <a:solidFill>
                  <a:srgbClr val="FF0000"/>
                </a:solidFill>
              </a:rPr>
              <a:t>m</a:t>
            </a:r>
            <a:r>
              <a:rPr lang="en-US" sz="1400" b="1" i="1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 </a:t>
            </a:r>
            <a:r>
              <a:rPr lang="ru-RU" sz="2000" dirty="0" smtClean="0"/>
              <a:t>– масса</a:t>
            </a:r>
            <a:r>
              <a:rPr lang="en-US" sz="2000" dirty="0" smtClean="0"/>
              <a:t> </a:t>
            </a:r>
            <a:r>
              <a:rPr lang="ru-RU" sz="2000" dirty="0" smtClean="0"/>
              <a:t>взаимодействующих тел;</a:t>
            </a:r>
          </a:p>
          <a:p>
            <a:pPr algn="r"/>
            <a:r>
              <a:rPr lang="ru-RU" sz="2000" dirty="0" smtClean="0"/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G</a:t>
            </a:r>
            <a:r>
              <a:rPr lang="en-US" sz="2000" dirty="0" smtClean="0"/>
              <a:t> –</a:t>
            </a:r>
            <a:r>
              <a:rPr lang="ru-RU" sz="2000" dirty="0" smtClean="0"/>
              <a:t>коэффициент пропорциональности, одинаковый для всех тел</a:t>
            </a:r>
            <a:r>
              <a:rPr lang="en-US" sz="2000" dirty="0" smtClean="0"/>
              <a:t> (</a:t>
            </a:r>
            <a:r>
              <a:rPr lang="ru-RU" sz="2000" i="1" dirty="0" smtClean="0">
                <a:solidFill>
                  <a:srgbClr val="7030A0"/>
                </a:solidFill>
              </a:rPr>
              <a:t>постоянная всемирного тяготения </a:t>
            </a:r>
            <a:r>
              <a:rPr lang="ru-RU" sz="2000" dirty="0" smtClean="0"/>
              <a:t>или </a:t>
            </a:r>
            <a:r>
              <a:rPr lang="ru-RU" sz="2000" i="1" dirty="0" smtClean="0">
                <a:solidFill>
                  <a:srgbClr val="7030A0"/>
                </a:solidFill>
              </a:rPr>
              <a:t>гравитационная постоянная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4392488" cy="17969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79513" y="620688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Оба вывода можно объединить </a:t>
            </a:r>
          </a:p>
          <a:p>
            <a:pPr algn="ctr"/>
            <a:r>
              <a:rPr lang="ru-RU" sz="2000" dirty="0" smtClean="0"/>
              <a:t>и записать:</a:t>
            </a:r>
            <a:endParaRPr lang="ru-RU" sz="20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229200"/>
            <a:ext cx="8784976" cy="1512168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Значение гравитационной постоянной столь мало, что тела небольшой массы испытывают очень слабое взаимное притяжение. Сила гравитационного притяжения заметна, если хотя бы одно из тел имеет очень большую массу.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52736"/>
            <a:ext cx="7230997" cy="4038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779228" y="476672"/>
            <a:ext cx="753718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ГРАВИТАЦИОННОЕ ВЗАИМОДЕЙСТВИЕ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4149080"/>
            <a:ext cx="8568952" cy="252028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Английский физик </a:t>
            </a:r>
            <a:r>
              <a:rPr lang="ru-RU" sz="2400" b="1" i="1" dirty="0" smtClean="0">
                <a:solidFill>
                  <a:srgbClr val="FF0000"/>
                </a:solidFill>
              </a:rPr>
              <a:t>Генри Кавендиш </a:t>
            </a:r>
            <a:r>
              <a:rPr lang="ru-RU" sz="2400" dirty="0" smtClean="0"/>
              <a:t>определил, насколько велика сила гравитационного притяжения между двумя объектами. Для этого он использовал установку, схематически показанную на анимации. </a:t>
            </a:r>
            <a:r>
              <a:rPr lang="en-US" sz="2400" dirty="0" smtClean="0"/>
              <a:t>    </a:t>
            </a:r>
            <a:r>
              <a:rPr lang="ru-RU" sz="2400" dirty="0" smtClean="0"/>
              <a:t>В результате этого эксперимента была достаточно точно определена гравитационная постоянная</a:t>
            </a:r>
            <a:r>
              <a:rPr lang="en-US" sz="2400" dirty="0" smtClean="0"/>
              <a:t>            </a:t>
            </a:r>
            <a:r>
              <a:rPr lang="en-US" sz="2400" b="1" i="1" dirty="0" smtClean="0">
                <a:solidFill>
                  <a:srgbClr val="FF0000"/>
                </a:solidFill>
              </a:rPr>
              <a:t>G = 6,67</a:t>
            </a:r>
            <a:r>
              <a:rPr lang="en-US" sz="2400" b="1" i="1" dirty="0" smtClean="0">
                <a:solidFill>
                  <a:srgbClr val="FF0000"/>
                </a:solidFill>
                <a:latin typeface="007 GoldenEye" pitchFamily="34" charset="0"/>
                <a:cs typeface="Times New Roman"/>
              </a:rPr>
              <a:t>∙</a:t>
            </a:r>
            <a:r>
              <a:rPr lang="en-US" sz="2400" b="1" i="1" dirty="0" smtClean="0">
                <a:solidFill>
                  <a:srgbClr val="FF0000"/>
                </a:solidFill>
                <a:cs typeface="Times New Roman"/>
              </a:rPr>
              <a:t>10</a:t>
            </a:r>
            <a:r>
              <a:rPr lang="ru-RU" sz="2400" b="1" i="1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cs typeface="Times New Roman"/>
              </a:rPr>
              <a:t> ̄¹¹</a:t>
            </a:r>
            <a:r>
              <a:rPr lang="ru-RU" sz="2400" b="1" i="1" dirty="0" smtClean="0">
                <a:solidFill>
                  <a:srgbClr val="FF0000"/>
                </a:solidFill>
                <a:cs typeface="Times New Roman"/>
              </a:rPr>
              <a:t> Н</a:t>
            </a:r>
            <a:r>
              <a:rPr lang="en-US" sz="2400" b="1" i="1" dirty="0" smtClean="0">
                <a:solidFill>
                  <a:srgbClr val="FF0000"/>
                </a:solidFill>
                <a:latin typeface="007 GoldenEye" pitchFamily="34" charset="0"/>
                <a:cs typeface="Times New Roman"/>
              </a:rPr>
              <a:t>∙</a:t>
            </a:r>
            <a:r>
              <a:rPr lang="ru-RU" sz="2400" b="1" i="1" dirty="0" smtClean="0">
                <a:solidFill>
                  <a:srgbClr val="FF0000"/>
                </a:solidFill>
                <a:cs typeface="Times New Roman"/>
              </a:rPr>
              <a:t>м²</a:t>
            </a:r>
            <a:r>
              <a:rPr lang="en-US" sz="2400" b="1" i="1" dirty="0" smtClean="0">
                <a:solidFill>
                  <a:srgbClr val="FF0000"/>
                </a:solidFill>
                <a:cs typeface="Times New Roman"/>
              </a:rPr>
              <a:t>/</a:t>
            </a:r>
            <a:r>
              <a:rPr lang="ru-RU" sz="2400" b="1" i="1" dirty="0" smtClean="0">
                <a:solidFill>
                  <a:srgbClr val="FF0000"/>
                </a:solidFill>
                <a:cs typeface="Times New Roman"/>
              </a:rPr>
              <a:t>кг²</a:t>
            </a:r>
            <a:r>
              <a:rPr lang="en-US" sz="2400" b="1" i="1" dirty="0" smtClean="0">
                <a:solidFill>
                  <a:srgbClr val="FF0000"/>
                </a:solidFill>
                <a:cs typeface="Times New Roman"/>
              </a:rPr>
              <a:t> 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grav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764704"/>
            <a:ext cx="3769817" cy="2827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30861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544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СИЛЫ ВСЕМИРНОГО ТЯГОТЕНИЯ</vt:lpstr>
      <vt:lpstr>Слайд 2</vt:lpstr>
      <vt:lpstr>Слайд 3</vt:lpstr>
      <vt:lpstr>Слайд 4</vt:lpstr>
      <vt:lpstr>Слайд 5</vt:lpstr>
      <vt:lpstr>Слайд 6</vt:lpstr>
      <vt:lpstr>Слайд 7</vt:lpstr>
      <vt:lpstr>Значение гравитационной постоянной столь мало, что тела небольшой массы испытывают очень слабое взаимное притяжение. Сила гравитационного притяжения заметна, если хотя бы одно из тел имеет очень большую массу.</vt:lpstr>
      <vt:lpstr>Слайд 9</vt:lpstr>
      <vt:lpstr>Из истории развития физики</vt:lpstr>
    </vt:vector>
  </TitlesOfParts>
  <Manager>Рахматуллин Радик Акрамович</Manager>
  <Company>www.radik.web-box.ru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всемирного тяготения</dc:title>
  <dc:creator>Рахматуллин Радик Акрамович</dc:creator>
  <cp:lastModifiedBy>Goodzila</cp:lastModifiedBy>
  <cp:revision>17</cp:revision>
  <dcterms:created xsi:type="dcterms:W3CDTF">2010-07-06T07:04:45Z</dcterms:created>
  <dcterms:modified xsi:type="dcterms:W3CDTF">2010-11-14T14:33:30Z</dcterms:modified>
  <cp:contentStatus>Окончательное</cp:contentStatus>
  <cp:version>1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