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6600"/>
    <a:srgbClr val="0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FDAF8F-AD0E-4360-AA52-133ADF664CD9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73B370-D1AF-4F0F-8C18-0F63F5D72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7552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28960-1AC9-4029-96C5-1BABEBD48CB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FF2EE-342E-489D-A4B7-CBD0E9611C18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A57C-4629-4792-A388-FE10CDCEF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1ED3A-19F7-4276-BB3B-CECE9A134C43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5C9C1-C846-4673-8F19-F12753E5E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14479-A0A6-4C30-9316-FC55B95733A3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73B73-1643-49BF-8F55-92D620A44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94678-046B-4509-8B91-999B470A3530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6B244-EC53-492D-8A03-5FF6571FB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8F19E-DE78-404D-83ED-A23500E6B206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21896-A9C2-4184-922E-7AA93F84A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34A42-C36C-4FDD-8F7C-179CECC0069B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27FC-A507-4B59-B0C3-2B7154696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0A417-64A4-4547-9DAB-4C22B8C05544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21370-E142-4266-817D-B67497541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966FF-5413-4D39-A34B-913BF7BB7D85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835E3-05EF-4AD9-B37D-B34CAC617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64956-9FB3-4D2F-84B2-B5D23E71E900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06D07-90AC-4A8F-B6B8-A28589DC8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8A66E-73B0-4EB2-B818-FD7F3B2992AB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8F9B-127F-4F1A-86F8-1992486E0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23E17-78EF-4933-8F88-8ED296C77D70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45904-7B91-44CC-8D3D-5C8EA19AA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3FB9F2-A47C-40CC-8A88-DD09AAE497B8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C6AA62-E39C-4BAA-B6E7-4D4C60DD1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875" y="1285875"/>
            <a:ext cx="4929188" cy="3692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spc="3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Практическое пособие по развитию речи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663300"/>
                </a:solidFill>
                <a:latin typeface="+mn-lt"/>
              </a:rPr>
              <a:t>КАК НАПИСАТЬ СОЧИНЕНИЕ</a:t>
            </a:r>
          </a:p>
        </p:txBody>
      </p:sp>
      <p:pic>
        <p:nvPicPr>
          <p:cNvPr id="14339" name="Picture 2" descr="F:\Коллекция картинок (Microsoft)\Дети Школьники. Семья\1k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1285875"/>
            <a:ext cx="2811463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F:\Коллекция картинок (Microsoft)\Прочее\BD0490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2613" y="3929063"/>
            <a:ext cx="3481387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500063" y="142875"/>
            <a:ext cx="8072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ПЛАН СОЧИНЕНИЯ - РАССУЖДЕНИЯ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42875" y="855663"/>
            <a:ext cx="8786813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Calibri" pitchFamily="34" charset="0"/>
              <a:buAutoNum type="arabicPeriod"/>
            </a:pPr>
            <a:r>
              <a:rPr lang="ru-RU" sz="4800">
                <a:solidFill>
                  <a:srgbClr val="002060"/>
                </a:solidFill>
                <a:latin typeface="Calibri" pitchFamily="34" charset="0"/>
              </a:rPr>
              <a:t>Вступление.</a:t>
            </a:r>
          </a:p>
          <a:p>
            <a:pPr marL="342900" indent="-342900" algn="just">
              <a:buFont typeface="Calibri" pitchFamily="34" charset="0"/>
              <a:buAutoNum type="arabicPeriod"/>
            </a:pPr>
            <a:r>
              <a:rPr lang="ru-RU" sz="4800">
                <a:solidFill>
                  <a:srgbClr val="002060"/>
                </a:solidFill>
                <a:latin typeface="Calibri" pitchFamily="34" charset="0"/>
              </a:rPr>
              <a:t>Тезис (</a:t>
            </a:r>
            <a:r>
              <a:rPr lang="ru-RU" sz="3600">
                <a:solidFill>
                  <a:srgbClr val="002060"/>
                </a:solidFill>
                <a:latin typeface="Calibri" pitchFamily="34" charset="0"/>
              </a:rPr>
              <a:t>то, о чём хочешь рассказать</a:t>
            </a:r>
            <a:r>
              <a:rPr lang="ru-RU" sz="4800">
                <a:solidFill>
                  <a:srgbClr val="002060"/>
                </a:solidFill>
                <a:latin typeface="Calibri" pitchFamily="34" charset="0"/>
              </a:rPr>
              <a:t>).</a:t>
            </a:r>
          </a:p>
          <a:p>
            <a:pPr marL="342900" indent="-342900" algn="just">
              <a:buFont typeface="Calibri" pitchFamily="34" charset="0"/>
              <a:buAutoNum type="arabicPeriod"/>
            </a:pPr>
            <a:r>
              <a:rPr lang="ru-RU" sz="4800">
                <a:solidFill>
                  <a:srgbClr val="002060"/>
                </a:solidFill>
                <a:latin typeface="Calibri" pitchFamily="34" charset="0"/>
              </a:rPr>
              <a:t>Аргументы (</a:t>
            </a:r>
            <a:r>
              <a:rPr lang="ru-RU" sz="3600">
                <a:solidFill>
                  <a:srgbClr val="002060"/>
                </a:solidFill>
                <a:latin typeface="Calibri" pitchFamily="34" charset="0"/>
              </a:rPr>
              <a:t>доказательство тезиса</a:t>
            </a:r>
            <a:r>
              <a:rPr lang="ru-RU" sz="4800">
                <a:solidFill>
                  <a:srgbClr val="002060"/>
                </a:solidFill>
                <a:latin typeface="Calibri" pitchFamily="34" charset="0"/>
              </a:rPr>
              <a:t>): доводы, примеры, случаи, факты, цифры, мнения других людей, цитаты.</a:t>
            </a:r>
          </a:p>
          <a:p>
            <a:pPr marL="342900" indent="-342900" algn="just">
              <a:buFont typeface="Calibri" pitchFamily="34" charset="0"/>
              <a:buAutoNum type="arabicPeriod"/>
            </a:pPr>
            <a:r>
              <a:rPr lang="ru-RU" sz="4800">
                <a:solidFill>
                  <a:srgbClr val="002060"/>
                </a:solidFill>
                <a:latin typeface="Calibri" pitchFamily="34" charset="0"/>
              </a:rPr>
              <a:t>Выводы.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785813" y="0"/>
            <a:ext cx="7572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u="sng">
                <a:solidFill>
                  <a:srgbClr val="C00000"/>
                </a:solidFill>
                <a:latin typeface="Calibri" pitchFamily="34" charset="0"/>
              </a:rPr>
              <a:t>СОЧИНЕНИЕ - ПОВЕСТВОВАНИЕ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313" y="857250"/>
            <a:ext cx="8715375" cy="2554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63300"/>
            </a:solidFill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Это сочинение отвечает на вопросы: </a:t>
            </a:r>
            <a:r>
              <a:rPr lang="ru-RU" sz="2400" b="1" dirty="0">
                <a:solidFill>
                  <a:srgbClr val="006600"/>
                </a:solidFill>
                <a:latin typeface="+mn-lt"/>
              </a:rPr>
              <a:t>«КТО? ЧТО ДЕЛАЛ? ГДЕ? КОГДА? КАК?»</a:t>
            </a:r>
            <a:r>
              <a:rPr lang="ru-RU" sz="2400" dirty="0">
                <a:latin typeface="+mn-lt"/>
              </a:rPr>
              <a:t>. Главная особенность такого текста – </a:t>
            </a:r>
            <a:r>
              <a:rPr lang="ru-RU" sz="2400" b="1" dirty="0">
                <a:latin typeface="+mn-lt"/>
              </a:rPr>
              <a:t>СООБЩЕНИЕ</a:t>
            </a:r>
            <a:r>
              <a:rPr lang="ru-RU" sz="2400" dirty="0">
                <a:latin typeface="+mn-lt"/>
              </a:rPr>
              <a:t> о развивающихся действиях и об их завершении. В повествовании много глаголов. Используй слова: </a:t>
            </a:r>
            <a:r>
              <a:rPr lang="ru-RU" sz="3200" i="1" dirty="0">
                <a:solidFill>
                  <a:srgbClr val="006600"/>
                </a:solidFill>
                <a:latin typeface="+mn-lt"/>
              </a:rPr>
              <a:t>«СНАЧАЛА», «ПОТОМ», «ЗАТЕМ», «ТОГДА», «СНОВА», «ЕЩЁ», «УЖЕ».</a:t>
            </a:r>
          </a:p>
        </p:txBody>
      </p:sp>
      <p:pic>
        <p:nvPicPr>
          <p:cNvPr id="25603" name="Picture 2" descr="F:\Коллекция картинок (Microsoft)\Дети Школьники. Семья\1303_03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3500438"/>
            <a:ext cx="514350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1"/>
          <p:cNvSpPr txBox="1">
            <a:spLocks noChangeArrowheads="1"/>
          </p:cNvSpPr>
          <p:nvPr/>
        </p:nvSpPr>
        <p:spPr bwMode="auto">
          <a:xfrm>
            <a:off x="3143250" y="0"/>
            <a:ext cx="2428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6600"/>
                </a:solidFill>
                <a:latin typeface="Calibri" pitchFamily="34" charset="0"/>
              </a:rPr>
              <a:t>СЮЖЕТ </a:t>
            </a:r>
          </a:p>
        </p:txBody>
      </p:sp>
      <p:sp>
        <p:nvSpPr>
          <p:cNvPr id="6" name="Стрелка углом 5"/>
          <p:cNvSpPr/>
          <p:nvPr/>
        </p:nvSpPr>
        <p:spPr>
          <a:xfrm rot="700102">
            <a:off x="3840163" y="2381250"/>
            <a:ext cx="515937" cy="2709863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0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углом 6"/>
          <p:cNvSpPr/>
          <p:nvPr/>
        </p:nvSpPr>
        <p:spPr>
          <a:xfrm>
            <a:off x="428625" y="5143500"/>
            <a:ext cx="3000375" cy="500063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трелка углом 7"/>
          <p:cNvSpPr/>
          <p:nvPr/>
        </p:nvSpPr>
        <p:spPr>
          <a:xfrm rot="2165157">
            <a:off x="4756150" y="2949575"/>
            <a:ext cx="3119438" cy="42862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8625" y="5786438"/>
            <a:ext cx="214313" cy="21431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71875" y="5143500"/>
            <a:ext cx="214313" cy="2143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714875" y="2500313"/>
            <a:ext cx="214313" cy="21431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643813" y="4071938"/>
            <a:ext cx="214312" cy="21431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33" name="TextBox 12"/>
          <p:cNvSpPr txBox="1">
            <a:spLocks noChangeArrowheads="1"/>
          </p:cNvSpPr>
          <p:nvPr/>
        </p:nvSpPr>
        <p:spPr bwMode="auto">
          <a:xfrm>
            <a:off x="0" y="6072188"/>
            <a:ext cx="2071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ВСТУПЛЕНИЕ</a:t>
            </a:r>
          </a:p>
          <a:p>
            <a:pPr algn="ctr"/>
            <a:r>
              <a:rPr lang="ru-RU" sz="1200">
                <a:latin typeface="Calibri" pitchFamily="34" charset="0"/>
              </a:rPr>
              <a:t>(место, время действия)</a:t>
            </a:r>
          </a:p>
        </p:txBody>
      </p:sp>
      <p:sp>
        <p:nvSpPr>
          <p:cNvPr id="26634" name="TextBox 13"/>
          <p:cNvSpPr txBox="1">
            <a:spLocks noChangeArrowheads="1"/>
          </p:cNvSpPr>
          <p:nvPr/>
        </p:nvSpPr>
        <p:spPr bwMode="auto">
          <a:xfrm>
            <a:off x="2500313" y="5500688"/>
            <a:ext cx="2428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НАЧАЛО  ДЕЙСТВИЯ</a:t>
            </a:r>
          </a:p>
          <a:p>
            <a:pPr algn="ctr"/>
            <a:r>
              <a:rPr lang="ru-RU" sz="1200">
                <a:latin typeface="Calibri" pitchFamily="34" charset="0"/>
              </a:rPr>
              <a:t>(завязка)</a:t>
            </a:r>
          </a:p>
        </p:txBody>
      </p:sp>
      <p:sp>
        <p:nvSpPr>
          <p:cNvPr id="26635" name="TextBox 14"/>
          <p:cNvSpPr txBox="1">
            <a:spLocks noChangeArrowheads="1"/>
          </p:cNvSpPr>
          <p:nvPr/>
        </p:nvSpPr>
        <p:spPr bwMode="auto">
          <a:xfrm>
            <a:off x="2857500" y="1571625"/>
            <a:ext cx="342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КУЛЬМИНАЦИЯ</a:t>
            </a:r>
          </a:p>
          <a:p>
            <a:pPr algn="ctr"/>
            <a:r>
              <a:rPr lang="ru-RU" sz="1200">
                <a:latin typeface="Calibri" pitchFamily="34" charset="0"/>
              </a:rPr>
              <a:t>(самый напряженный момент)</a:t>
            </a:r>
          </a:p>
        </p:txBody>
      </p:sp>
      <p:sp>
        <p:nvSpPr>
          <p:cNvPr id="26636" name="TextBox 15"/>
          <p:cNvSpPr txBox="1">
            <a:spLocks noChangeArrowheads="1"/>
          </p:cNvSpPr>
          <p:nvPr/>
        </p:nvSpPr>
        <p:spPr bwMode="auto">
          <a:xfrm>
            <a:off x="6500813" y="4357688"/>
            <a:ext cx="250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КОНЕЦ  ДЕЙСТВИЯ</a:t>
            </a:r>
          </a:p>
          <a:p>
            <a:pPr algn="ctr"/>
            <a:r>
              <a:rPr lang="ru-RU" sz="1200">
                <a:latin typeface="Calibri" pitchFamily="34" charset="0"/>
              </a:rPr>
              <a:t>(развязка)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4375" y="857250"/>
            <a:ext cx="7786688" cy="4619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633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это последовательность развития действия, ход событий</a:t>
            </a:r>
          </a:p>
        </p:txBody>
      </p:sp>
      <p:pic>
        <p:nvPicPr>
          <p:cNvPr id="4099" name="Picture 3" descr="C:\Documents and Settings\Admin\Рабочий стол\foto_9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1262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паровоз.wav">
            <a:hlinkClick r:id="" action="ppaction://media"/>
          </p:cNvPr>
          <p:cNvPicPr>
            <a:picLocks noRot="1" noChangeAspect="1"/>
          </p:cNvPicPr>
          <p:nvPr>
            <a:wavAudioFile r:embed="rId1" name="паровоз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5" y="7143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паровоз.wav">
            <a:hlinkClick r:id="" action="ppaction://media"/>
          </p:cNvPr>
          <p:cNvPicPr>
            <a:picLocks noRot="1" noChangeAspect="1"/>
          </p:cNvPicPr>
          <p:nvPr>
            <a:wavAudioFile r:embed="rId1" name="паровоз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63" y="7286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паровоз.wav">
            <a:hlinkClick r:id="" action="ppaction://media"/>
          </p:cNvPr>
          <p:cNvPicPr>
            <a:picLocks noRot="1" noChangeAspect="1"/>
          </p:cNvPicPr>
          <p:nvPr>
            <a:wavAudioFile r:embed="rId1" name="паровоз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7143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67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967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82 0.05764 C -0.02604 0.0375 -0.03784 -0.03727 -0.03333 -0.06157 C -0.02882 -0.08588 -0.05173 -0.08241 0.00243 -0.08843 C 0.05643 -0.09444 0.24341 -0.0963 0.29184 -0.09792 " pathEditMode="relative" rAng="0" ptsTypes="aaaa">
                                      <p:cBhvr>
                                        <p:cTn id="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0" y="-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967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967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84 -0.09792 C 0.32431 -0.22917 0.35539 -0.35509 0.37396 -0.41366 C 0.39254 -0.47222 0.39289 -0.44398 0.40365 -0.44884 C 0.41441 -0.4537 0.42934 -0.44329 0.4382 -0.44236 C 0.44705 -0.44144 0.45243 -0.44352 0.45625 -0.44375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0" y="-1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2967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967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625 -0.44375 C 0.46302 -0.4868 0.4698 -0.52963 0.53629 -0.49815 C 0.60296 -0.46667 0.80296 -0.29467 0.85625 -0.25393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357188" y="0"/>
            <a:ext cx="8429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ПЛАН  СОЧИНЕНИЯ - ПОВЕСТВОВАНИЯ</a:t>
            </a:r>
          </a:p>
        </p:txBody>
      </p:sp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142875" y="714375"/>
            <a:ext cx="885825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ru-RU" sz="4800">
                <a:solidFill>
                  <a:srgbClr val="002060"/>
                </a:solidFill>
                <a:latin typeface="Calibri" pitchFamily="34" charset="0"/>
              </a:rPr>
              <a:t>Вступление.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4800">
                <a:solidFill>
                  <a:srgbClr val="002060"/>
                </a:solidFill>
                <a:latin typeface="Calibri" pitchFamily="34" charset="0"/>
              </a:rPr>
              <a:t>Развитие действий – завязка (поступки героев и причины этих поступков).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4800">
                <a:solidFill>
                  <a:srgbClr val="002060"/>
                </a:solidFill>
                <a:latin typeface="Calibri" pitchFamily="34" charset="0"/>
              </a:rPr>
              <a:t>Кульминация (самый напряженный момент сюжета) действия.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4800">
                <a:solidFill>
                  <a:srgbClr val="002060"/>
                </a:solidFill>
                <a:latin typeface="Calibri" pitchFamily="34" charset="0"/>
              </a:rPr>
              <a:t>Заключение (развязка).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357188" y="142875"/>
            <a:ext cx="8501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С ЧЕГО НАЧАТЬ РАБОТУ НАД СОЧИНЕНИЕМ</a:t>
            </a:r>
          </a:p>
        </p:txBody>
      </p:sp>
      <p:pic>
        <p:nvPicPr>
          <p:cNvPr id="28674" name="Picture 2" descr="F:\Коллекция картинок (Microsoft)\Дети Школьники. Семья\233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714375"/>
            <a:ext cx="2928937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88" y="3214688"/>
            <a:ext cx="8501062" cy="34464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663300"/>
            </a:solidFill>
          </a:ln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b="1" dirty="0">
                <a:latin typeface="+mn-lt"/>
              </a:rPr>
              <a:t>Продумай название. </a:t>
            </a:r>
            <a:r>
              <a:rPr lang="ru-RU" i="1" dirty="0">
                <a:latin typeface="+mn-lt"/>
              </a:rPr>
              <a:t>Чтобы это сделать, нужно точно определить, о чём пойдёт речь в сочинении</a:t>
            </a:r>
            <a:r>
              <a:rPr lang="ru-RU" sz="2400" dirty="0">
                <a:latin typeface="+mn-lt"/>
              </a:rPr>
              <a:t>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b="1" dirty="0">
                <a:latin typeface="+mn-lt"/>
              </a:rPr>
              <a:t>Сформулируй, вырази основную мысль сочинения. </a:t>
            </a:r>
            <a:r>
              <a:rPr lang="ru-RU" i="1" dirty="0">
                <a:latin typeface="+mn-lt"/>
              </a:rPr>
              <a:t>Чтобы это сделать, нужно ответить на вопрос: что я хочу сказать своей работой, к какому выводу должен прийти?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b="1" dirty="0">
                <a:latin typeface="+mn-lt"/>
              </a:rPr>
              <a:t>Определи жанр своего сочинения </a:t>
            </a:r>
            <a:r>
              <a:rPr lang="ru-RU" i="1" dirty="0">
                <a:latin typeface="+mn-lt"/>
              </a:rPr>
              <a:t>(это может быть сочинение – описание, повествование, рассуждение).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b="1" dirty="0">
                <a:latin typeface="+mn-lt"/>
              </a:rPr>
              <a:t>Составь план </a:t>
            </a:r>
            <a:r>
              <a:rPr lang="ru-RU" i="1" dirty="0">
                <a:latin typeface="+mn-lt"/>
              </a:rPr>
              <a:t>(обрати внимание на соразмерность частей – вступление и заключение намного короче основной части).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500063" y="2143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КАК ИЗБЕЖАТЬ ОШИБОК В СОЧИНЕНИИ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8" y="928688"/>
            <a:ext cx="8572500" cy="56324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63300"/>
            </a:solidFill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Не перегружай сочинение подробностями, без которых вполне можно обойтись.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Переход от одной части сочинения к другой делай плавным.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Следи за правильным употреблением слов.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Не искажай написание слов, не заменяй их на те, которых нет в языке.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Следи за своевременным и правильным употреблением местоимений, чтобы было понятно, о ком или о чём идёт речь.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Не употребляй в одном предложении слово, которое уже входит в состав соседнего предложения.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Учись заменять слова синонимами.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Не повторяй одну и ту же мысль разными словами.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Следи за тем, чтобы используемые слова и выражения не выходили за рамки литературного языка, не допускай неприличных и непристойных слов.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Старайся не употреблять слов – паразитов.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Следи за соблюдением плана сочинения (каждая часть с красной строки).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Проверь грамотность: сверься с орфографическим словарём, расставь знаки препинания.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2"/>
          <p:cNvSpPr txBox="1">
            <a:spLocks noChangeArrowheads="1"/>
          </p:cNvSpPr>
          <p:nvPr/>
        </p:nvSpPr>
        <p:spPr bwMode="auto">
          <a:xfrm>
            <a:off x="971550" y="2781300"/>
            <a:ext cx="778668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solidFill>
                  <a:srgbClr val="7030A0"/>
                </a:solidFill>
                <a:latin typeface="Calibri" pitchFamily="34" charset="0"/>
              </a:rPr>
              <a:t>Желаю удачи!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214313" y="142875"/>
            <a:ext cx="8715375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СОЧИНЕНИЕ</a:t>
            </a:r>
            <a:r>
              <a:rPr lang="ru-RU" sz="4400">
                <a:latin typeface="Calibri" pitchFamily="34" charset="0"/>
              </a:rPr>
              <a:t> – </a:t>
            </a:r>
            <a:r>
              <a:rPr lang="ru-RU" sz="3600">
                <a:latin typeface="Calibri" pitchFamily="34" charset="0"/>
              </a:rPr>
              <a:t>это изложение в письменной форме своих мыслей, знаний на заданную тему.</a:t>
            </a:r>
          </a:p>
        </p:txBody>
      </p:sp>
      <p:pic>
        <p:nvPicPr>
          <p:cNvPr id="15362" name="Picture 2" descr="F:\Коллекция картинок (Microsoft)\Дети Школьники. Семья\tumblr_kydjslo9Cv1qb5b0qo1_5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3286125"/>
            <a:ext cx="3246437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4313" y="1928813"/>
            <a:ext cx="807243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Сочинение – это небольшое произведение. Поэтому оно должно быть написано по установленным </a:t>
            </a:r>
            <a:r>
              <a:rPr lang="ru-RU" b="1" spc="300" dirty="0">
                <a:latin typeface="+mn-lt"/>
              </a:rPr>
              <a:t>ПРАВИЛАМ</a:t>
            </a:r>
            <a:r>
              <a:rPr lang="ru-RU" dirty="0">
                <a:latin typeface="+mn-lt"/>
              </a:rPr>
              <a:t>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875" y="2643188"/>
            <a:ext cx="600075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ru-RU" sz="2800">
                <a:latin typeface="Calibri" pitchFamily="34" charset="0"/>
              </a:rPr>
              <a:t>Сочинение должно соответствовать теме, раскрывать её.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2800">
                <a:latin typeface="Calibri" pitchFamily="34" charset="0"/>
              </a:rPr>
              <a:t>Текст должен быть содержательным, грамотным, без ошибок, в одном стиле.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2800">
                <a:latin typeface="Calibri" pitchFamily="34" charset="0"/>
              </a:rPr>
              <a:t>Слова должны быть употреблены в правильном значении.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2800">
                <a:latin typeface="Calibri" pitchFamily="34" charset="0"/>
              </a:rPr>
              <a:t>Изложение мысли в сочинении должно быть последовательным.</a:t>
            </a:r>
          </a:p>
        </p:txBody>
      </p:sp>
      <p:sp>
        <p:nvSpPr>
          <p:cNvPr id="8" name="Овальная выноска 7"/>
          <p:cNvSpPr/>
          <p:nvPr/>
        </p:nvSpPr>
        <p:spPr>
          <a:xfrm>
            <a:off x="6143625" y="2357438"/>
            <a:ext cx="1714500" cy="928687"/>
          </a:xfrm>
          <a:prstGeom prst="wedgeEllipseCallout">
            <a:avLst>
              <a:gd name="adj1" fmla="val 34100"/>
              <a:gd name="adj2" fmla="val 86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/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"/>
          <p:cNvSpPr txBox="1">
            <a:spLocks noChangeArrowheads="1"/>
          </p:cNvSpPr>
          <p:nvPr/>
        </p:nvSpPr>
        <p:spPr bwMode="auto">
          <a:xfrm>
            <a:off x="1714500" y="-142875"/>
            <a:ext cx="61436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 b="1">
                <a:solidFill>
                  <a:srgbClr val="006600"/>
                </a:solidFill>
                <a:latin typeface="Calibri" pitchFamily="34" charset="0"/>
              </a:rPr>
              <a:t>ЗАГОЛОВОК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313" y="928688"/>
            <a:ext cx="8715375" cy="83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6633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+mn-lt"/>
              </a:rPr>
              <a:t>Любое сочинение должно иметь название, которое отражает содержание всего сочинения в целом, но кратко.</a:t>
            </a: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1714500" y="2071688"/>
            <a:ext cx="650081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663300"/>
                </a:solidFill>
                <a:latin typeface="Calibri" pitchFamily="34" charset="0"/>
              </a:rPr>
              <a:t>Заголовок – окошко для взгляда вперёд.</a:t>
            </a:r>
          </a:p>
          <a:p>
            <a:pPr algn="ctr"/>
            <a:r>
              <a:rPr lang="ru-RU" sz="2800" b="1">
                <a:solidFill>
                  <a:srgbClr val="663300"/>
                </a:solidFill>
                <a:latin typeface="Calibri" pitchFamily="34" charset="0"/>
              </a:rPr>
              <a:t>Посмотри и подумай: что тебя ждёт?</a:t>
            </a:r>
          </a:p>
          <a:p>
            <a:pPr algn="ctr"/>
            <a:r>
              <a:rPr lang="ru-RU" sz="2800" b="1">
                <a:solidFill>
                  <a:srgbClr val="663300"/>
                </a:solidFill>
                <a:latin typeface="Calibri" pitchFamily="34" charset="0"/>
              </a:rPr>
              <a:t>Заголовок – это не просто слова:</a:t>
            </a:r>
          </a:p>
          <a:p>
            <a:pPr algn="ctr"/>
            <a:r>
              <a:rPr lang="ru-RU" sz="2800" b="1">
                <a:solidFill>
                  <a:srgbClr val="663300"/>
                </a:solidFill>
                <a:latin typeface="Calibri" pitchFamily="34" charset="0"/>
              </a:rPr>
              <a:t>Эти слова – всему голова. </a:t>
            </a:r>
          </a:p>
          <a:p>
            <a:pPr algn="ctr"/>
            <a:r>
              <a:rPr lang="ru-RU" sz="2800" b="1" i="1">
                <a:solidFill>
                  <a:srgbClr val="663300"/>
                </a:solidFill>
                <a:latin typeface="Calibri" pitchFamily="34" charset="0"/>
              </a:rPr>
              <a:t>(С.Бондаренко)</a:t>
            </a:r>
          </a:p>
        </p:txBody>
      </p:sp>
      <p:pic>
        <p:nvPicPr>
          <p:cNvPr id="17412" name="Picture 2" descr="F:\Коллекция картинок (Microsoft)\Дети Школьники. Семья\7300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929063"/>
            <a:ext cx="34290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00438" y="4786313"/>
            <a:ext cx="5643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latin typeface="Calibri" pitchFamily="34" charset="0"/>
              </a:rPr>
              <a:t>Хорошо, если тебе удастся подобрать к сочинению эпиграф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0438" y="5429250"/>
            <a:ext cx="54292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ЭПИГРАФ</a:t>
            </a:r>
            <a:r>
              <a:rPr lang="ru-RU" sz="2400" dirty="0">
                <a:latin typeface="+mn-lt"/>
              </a:rPr>
              <a:t>- это высказывание (цитата) перед сочинением, намекающее на основное содержание.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142875"/>
            <a:ext cx="58578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300" dirty="0">
                <a:solidFill>
                  <a:srgbClr val="002060"/>
                </a:solidFill>
                <a:latin typeface="+mn-lt"/>
              </a:rPr>
              <a:t>ЧАСТИ  СОЧИНЕНИЯ</a:t>
            </a: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2214563" y="785813"/>
            <a:ext cx="4643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FF0000"/>
                </a:solidFill>
                <a:latin typeface="Calibri" pitchFamily="34" charset="0"/>
              </a:rPr>
              <a:t>ВСТУПЛЕНИЕ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75" y="1571625"/>
            <a:ext cx="8858250" cy="1200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633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+mn-lt"/>
              </a:rPr>
              <a:t>Лучше не бросать читателя сразу в гущу событий.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+mn-lt"/>
              </a:rPr>
              <a:t>Подведи его к теме </a:t>
            </a:r>
            <a:r>
              <a:rPr lang="ru-RU" sz="2400" b="1" i="1" spc="300" dirty="0">
                <a:latin typeface="+mn-lt"/>
              </a:rPr>
              <a:t>ПОСТЕПЕННО</a:t>
            </a:r>
            <a:r>
              <a:rPr lang="ru-RU" sz="2400" i="1" dirty="0">
                <a:latin typeface="+mn-lt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+mn-lt"/>
              </a:rPr>
              <a:t>Начать вступление можно по-разному: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786063"/>
            <a:ext cx="87868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b="1">
                <a:latin typeface="Calibri" pitchFamily="34" charset="0"/>
              </a:rPr>
              <a:t>С вопроса к читателю (А знаете ли вы…?)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b="1">
                <a:latin typeface="Calibri" pitchFamily="34" charset="0"/>
              </a:rPr>
              <a:t>С определения (Дружба – это…)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b="1">
                <a:latin typeface="Calibri" pitchFamily="34" charset="0"/>
              </a:rPr>
              <a:t>С обычного утверждения (Я хочу вам рассказать о…)</a:t>
            </a:r>
          </a:p>
        </p:txBody>
      </p:sp>
      <p:pic>
        <p:nvPicPr>
          <p:cNvPr id="18437" name="Picture 2" descr="F:\Коллекция картинок (Microsoft)\Дети Школьники. Семья\349_1-20101017_1612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4929188"/>
            <a:ext cx="3857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Коллекция картинок (Microsoft)\Дети Школьники. Семья\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429000"/>
            <a:ext cx="40005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1357313" y="0"/>
            <a:ext cx="6929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FF0000"/>
                </a:solidFill>
                <a:latin typeface="Calibri" pitchFamily="34" charset="0"/>
              </a:rPr>
              <a:t>ОСНОВНАЯ ЧАСТЬ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857250"/>
            <a:ext cx="8501062" cy="2216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63300"/>
            </a:solidFill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+mn-lt"/>
              </a:rPr>
              <a:t>От вступления должен быть плавный переход к основной части. В сочинении основная часть полностью раскрывает идею, главную мысль.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+mn-lt"/>
              </a:rPr>
              <a:t>Все абзацы нужно связывать между собой. Для этого используй в своих предложениях словосочетания: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357688" y="3441700"/>
            <a:ext cx="4572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6600"/>
                </a:solidFill>
                <a:latin typeface="Calibri" pitchFamily="34" charset="0"/>
              </a:rPr>
              <a:t>«НЕ  ТОЛЬКО, НО  И»</a:t>
            </a:r>
          </a:p>
          <a:p>
            <a:pPr algn="ctr"/>
            <a:r>
              <a:rPr lang="ru-RU" sz="3600" b="1">
                <a:solidFill>
                  <a:srgbClr val="006600"/>
                </a:solidFill>
                <a:latin typeface="Calibri" pitchFamily="34" charset="0"/>
              </a:rPr>
              <a:t> «ПОЭТОМУ»</a:t>
            </a:r>
          </a:p>
          <a:p>
            <a:pPr algn="ctr"/>
            <a:r>
              <a:rPr lang="ru-RU" sz="3600" b="1">
                <a:solidFill>
                  <a:srgbClr val="006600"/>
                </a:solidFill>
                <a:latin typeface="Calibri" pitchFamily="34" charset="0"/>
              </a:rPr>
              <a:t>« ПОТОМУ</a:t>
            </a:r>
            <a:r>
              <a:rPr lang="en-US" sz="3600" b="1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ru-RU" sz="3600" b="1">
                <a:solidFill>
                  <a:srgbClr val="006600"/>
                </a:solidFill>
                <a:latin typeface="Calibri" pitchFamily="34" charset="0"/>
              </a:rPr>
              <a:t>ЧТО»</a:t>
            </a:r>
          </a:p>
          <a:p>
            <a:pPr algn="ctr"/>
            <a:r>
              <a:rPr lang="ru-RU" sz="3600" b="1">
                <a:solidFill>
                  <a:srgbClr val="006600"/>
                </a:solidFill>
                <a:latin typeface="Calibri" pitchFamily="34" charset="0"/>
              </a:rPr>
              <a:t>« ТАК КАК»</a:t>
            </a:r>
          </a:p>
          <a:p>
            <a:pPr algn="ctr"/>
            <a:r>
              <a:rPr lang="ru-RU" sz="3600" b="1">
                <a:solidFill>
                  <a:srgbClr val="006600"/>
                </a:solidFill>
                <a:latin typeface="Calibri" pitchFamily="34" charset="0"/>
              </a:rPr>
              <a:t> «ЭТИМ ОН МНЕ И»</a:t>
            </a:r>
          </a:p>
          <a:p>
            <a:pPr algn="ctr"/>
            <a:r>
              <a:rPr lang="ru-RU" sz="3600" b="1">
                <a:solidFill>
                  <a:srgbClr val="006600"/>
                </a:solidFill>
                <a:latin typeface="Calibri" pitchFamily="34" charset="0"/>
              </a:rPr>
              <a:t> «МОЖЕТ БЫТЬ»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1785938" y="0"/>
            <a:ext cx="5929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FF0000"/>
                </a:solidFill>
                <a:latin typeface="Calibri" pitchFamily="34" charset="0"/>
              </a:rPr>
              <a:t>ЗАКЛЮЧЕНИЕ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500" y="857250"/>
            <a:ext cx="8143875" cy="830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633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+mn-lt"/>
              </a:rPr>
              <a:t>В заключении ты должен подвести итог всему написанному, сделать вывод.</a:t>
            </a:r>
          </a:p>
        </p:txBody>
      </p:sp>
      <p:pic>
        <p:nvPicPr>
          <p:cNvPr id="20483" name="Picture 2" descr="F:\Коллекция картинок (Microsoft)\Дети Школьники. Семья\3_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884363"/>
            <a:ext cx="6103937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928688" y="142875"/>
            <a:ext cx="7429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u="sng">
                <a:solidFill>
                  <a:srgbClr val="C00000"/>
                </a:solidFill>
                <a:latin typeface="Calibri" pitchFamily="34" charset="0"/>
              </a:rPr>
              <a:t>СОЧИНЕНИЕ - ОПИСАНИЕ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8" y="928688"/>
            <a:ext cx="8429625" cy="30464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663300"/>
            </a:solidFill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Это текст, в котором названы </a:t>
            </a:r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ПРИЗНАКИ </a:t>
            </a:r>
            <a:r>
              <a:rPr lang="ru-RU" sz="2400" dirty="0">
                <a:latin typeface="+mn-lt"/>
              </a:rPr>
              <a:t>предмета, человека или животного. Оно отвечает на вопрос </a:t>
            </a:r>
            <a:r>
              <a:rPr lang="ru-RU" sz="2400" b="1" dirty="0">
                <a:solidFill>
                  <a:srgbClr val="006600"/>
                </a:solidFill>
                <a:latin typeface="+mn-lt"/>
              </a:rPr>
              <a:t>«КАКОЙ?»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Поэтому для текста – описания нужны  имена прилагательные. Помогают сравнения с чем – либо.    Используй  слова        </a:t>
            </a:r>
            <a:r>
              <a:rPr lang="ru-RU" sz="2400" b="1" i="1" dirty="0">
                <a:solidFill>
                  <a:srgbClr val="006600"/>
                </a:solidFill>
                <a:latin typeface="+mn-lt"/>
              </a:rPr>
              <a:t>«КАК БУДТО», «КАК», «СЛОВНО», «ПОХОЖ НА».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В описании мало действия, движения. Оно дается для того, чтобы читатель смог «увидеть» то, что видел ты; чтобы читатель испытывал те же чувства, что и ты.</a:t>
            </a:r>
          </a:p>
        </p:txBody>
      </p:sp>
      <p:pic>
        <p:nvPicPr>
          <p:cNvPr id="21507" name="Picture 2" descr="F:\Коллекция картинок (Microsoft)\Школа\j023744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0699">
            <a:off x="5400675" y="3429000"/>
            <a:ext cx="3341688" cy="32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4143375"/>
            <a:ext cx="72866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ПРИЗНАКИ ПРЕДМЕТА:</a:t>
            </a:r>
          </a:p>
          <a:p>
            <a:pPr>
              <a:buFont typeface="Wingdings" pitchFamily="2" charset="2"/>
              <a:buChar char="ü"/>
            </a:pPr>
            <a:r>
              <a:rPr lang="ru-RU" sz="2800">
                <a:latin typeface="Calibri" pitchFamily="34" charset="0"/>
              </a:rPr>
              <a:t>Размер, форма, цвет, вкус, запах</a:t>
            </a:r>
          </a:p>
          <a:p>
            <a:pPr>
              <a:buFont typeface="Wingdings" pitchFamily="2" charset="2"/>
              <a:buChar char="ü"/>
            </a:pPr>
            <a:r>
              <a:rPr lang="ru-RU" sz="2800">
                <a:latin typeface="Calibri" pitchFamily="34" charset="0"/>
              </a:rPr>
              <a:t>Материал, из которого изготовлен</a:t>
            </a:r>
          </a:p>
          <a:p>
            <a:pPr>
              <a:buFont typeface="Wingdings" pitchFamily="2" charset="2"/>
              <a:buChar char="ü"/>
            </a:pPr>
            <a:r>
              <a:rPr lang="ru-RU" sz="2800">
                <a:latin typeface="Calibri" pitchFamily="34" charset="0"/>
              </a:rPr>
              <a:t>Возраст, черты характера</a:t>
            </a:r>
          </a:p>
          <a:p>
            <a:pPr>
              <a:buFont typeface="Wingdings" pitchFamily="2" charset="2"/>
              <a:buChar char="ü"/>
            </a:pPr>
            <a:r>
              <a:rPr lang="ru-RU" sz="2800">
                <a:latin typeface="Calibri" pitchFamily="34" charset="0"/>
              </a:rPr>
              <a:t>Внешний вид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1357313" y="214313"/>
            <a:ext cx="6786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ПЛАН  СОЧИНЕНИЯ - ОПИСАНИЯ</a:t>
            </a:r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214313" y="1071563"/>
            <a:ext cx="8643937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ru-RU" sz="5400">
                <a:solidFill>
                  <a:srgbClr val="002060"/>
                </a:solidFill>
                <a:latin typeface="Calibri" pitchFamily="34" charset="0"/>
              </a:rPr>
              <a:t>Представление предмета (человека, животного).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5400">
                <a:solidFill>
                  <a:srgbClr val="002060"/>
                </a:solidFill>
                <a:latin typeface="Calibri" pitchFamily="34" charset="0"/>
              </a:rPr>
              <a:t>Основные признаки 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5400">
                <a:solidFill>
                  <a:srgbClr val="002060"/>
                </a:solidFill>
                <a:latin typeface="Calibri" pitchFamily="34" charset="0"/>
              </a:rPr>
              <a:t>Твоя оценка, твоё отношение к предмету.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5400">
                <a:solidFill>
                  <a:srgbClr val="002060"/>
                </a:solidFill>
                <a:latin typeface="Calibri" pitchFamily="34" charset="0"/>
              </a:rPr>
              <a:t>Твоё заключение (вывод).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3071813" y="0"/>
            <a:ext cx="607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u="sng">
                <a:solidFill>
                  <a:srgbClr val="C00000"/>
                </a:solidFill>
                <a:latin typeface="Calibri" pitchFamily="34" charset="0"/>
              </a:rPr>
              <a:t>СОЧИНЕНИЕ - РАССУЖДЕНИЕ</a:t>
            </a:r>
          </a:p>
        </p:txBody>
      </p:sp>
      <p:pic>
        <p:nvPicPr>
          <p:cNvPr id="23554" name="Picture 2" descr="F:\Коллекция картинок (Microsoft)\Дети Школьники. Семья\0852a92c962b40892891b490225a36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42875"/>
            <a:ext cx="2786062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14688" y="714375"/>
            <a:ext cx="5643562" cy="1570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663300"/>
            </a:solidFill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Это текст, в котором даётся </a:t>
            </a:r>
            <a:r>
              <a:rPr lang="ru-RU" sz="2400" b="1" dirty="0">
                <a:latin typeface="+mn-lt"/>
              </a:rPr>
              <a:t>ОБЪЯСНЕНИЕ</a:t>
            </a:r>
            <a:r>
              <a:rPr lang="ru-RU" sz="2400" dirty="0">
                <a:latin typeface="+mn-lt"/>
              </a:rPr>
              <a:t> какому – либо явлению, событию, проводятся размышления о предмете. Текст отвечает на вопрос </a:t>
            </a:r>
            <a:r>
              <a:rPr lang="ru-RU" sz="2400" b="1" dirty="0">
                <a:solidFill>
                  <a:srgbClr val="006600"/>
                </a:solidFill>
                <a:latin typeface="+mn-lt"/>
              </a:rPr>
              <a:t>«ПОЧЕМУ?».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3" y="2357438"/>
            <a:ext cx="8429625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Почему это есть?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Почему это произошло, случилось?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Почему так?</a:t>
            </a:r>
          </a:p>
          <a:p>
            <a:pPr algn="just"/>
            <a:r>
              <a:rPr lang="ru-RU" sz="2400">
                <a:latin typeface="Calibri" pitchFamily="34" charset="0"/>
              </a:rPr>
              <a:t>Используй слова:</a:t>
            </a:r>
            <a:r>
              <a:rPr lang="ru-RU" sz="3200">
                <a:latin typeface="Calibri" pitchFamily="34" charset="0"/>
              </a:rPr>
              <a:t> </a:t>
            </a:r>
            <a:r>
              <a:rPr lang="ru-RU" sz="3200" i="1">
                <a:solidFill>
                  <a:srgbClr val="006600"/>
                </a:solidFill>
                <a:latin typeface="Calibri" pitchFamily="34" charset="0"/>
              </a:rPr>
              <a:t>«ВО-ПЕРВЫХ», «ВО- ВТОРЫХ», «ТАК КАК», «ПОЭТОМУ», «ВЕДЬ», «ПОТОМУ ЧТО», «ЗНАЧИТ», «КРОМЕ ТОГО», «СЛЕДОВАТЕЛЬНО», «ИТАК».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907</Words>
  <Application>Microsoft Office PowerPoint</Application>
  <PresentationFormat>Экран (4:3)</PresentationFormat>
  <Paragraphs>100</Paragraphs>
  <Slides>16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Ink</cp:lastModifiedBy>
  <cp:revision>36</cp:revision>
  <dcterms:created xsi:type="dcterms:W3CDTF">2011-02-08T13:24:28Z</dcterms:created>
  <dcterms:modified xsi:type="dcterms:W3CDTF">2013-07-10T06:26:45Z</dcterms:modified>
</cp:coreProperties>
</file>