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7" r:id="rId10"/>
    <p:sldId id="268" r:id="rId11"/>
    <p:sldId id="293" r:id="rId12"/>
    <p:sldId id="294" r:id="rId13"/>
    <p:sldId id="295" r:id="rId14"/>
    <p:sldId id="296" r:id="rId15"/>
    <p:sldId id="297" r:id="rId16"/>
    <p:sldId id="298" r:id="rId17"/>
    <p:sldId id="286" r:id="rId18"/>
    <p:sldId id="289" r:id="rId19"/>
    <p:sldId id="292" r:id="rId20"/>
    <p:sldId id="287" r:id="rId21"/>
    <p:sldId id="288" r:id="rId22"/>
    <p:sldId id="269" r:id="rId23"/>
    <p:sldId id="270" r:id="rId24"/>
    <p:sldId id="271" r:id="rId25"/>
    <p:sldId id="272" r:id="rId26"/>
    <p:sldId id="273" r:id="rId27"/>
    <p:sldId id="274" r:id="rId28"/>
    <p:sldId id="275" r:id="rId29"/>
    <p:sldId id="276" r:id="rId30"/>
    <p:sldId id="259" r:id="rId31"/>
    <p:sldId id="278" r:id="rId32"/>
    <p:sldId id="279" r:id="rId33"/>
    <p:sldId id="257" r:id="rId34"/>
    <p:sldId id="258" r:id="rId35"/>
    <p:sldId id="277"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D"/>
    <a:srgbClr val="FFFF79"/>
    <a:srgbClr val="FFFF89"/>
    <a:srgbClr val="FFFF81"/>
    <a:srgbClr val="FFFF97"/>
    <a:srgbClr val="FFFF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14" autoAdjust="0"/>
    <p:restoredTop sz="94660"/>
  </p:normalViewPr>
  <p:slideViewPr>
    <p:cSldViewPr>
      <p:cViewPr varScale="1">
        <p:scale>
          <a:sx n="91" d="100"/>
          <a:sy n="91" d="100"/>
        </p:scale>
        <p:origin x="-81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FCBB715-F2D3-4B27-BC33-98DA6B29AABD}" type="datetimeFigureOut">
              <a:rPr lang="ru-RU" smtClean="0"/>
              <a:pPr/>
              <a:t>10.07.2013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BF0CF5-1B16-4047-BEB8-9591877241C8}"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FCBB715-F2D3-4B27-BC33-98DA6B29AABD}" type="datetimeFigureOut">
              <a:rPr lang="ru-RU" smtClean="0"/>
              <a:pPr/>
              <a:t>10.07.2013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BF0CF5-1B16-4047-BEB8-9591877241C8}"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FCBB715-F2D3-4B27-BC33-98DA6B29AABD}" type="datetimeFigureOut">
              <a:rPr lang="ru-RU" smtClean="0"/>
              <a:pPr/>
              <a:t>10.07.2013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BF0CF5-1B16-4047-BEB8-9591877241C8}"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FCBB715-F2D3-4B27-BC33-98DA6B29AABD}" type="datetimeFigureOut">
              <a:rPr lang="ru-RU" smtClean="0"/>
              <a:pPr/>
              <a:t>10.07.2013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0BBF0CF5-1B16-4047-BEB8-9591877241C8}"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AFCBB715-F2D3-4B27-BC33-98DA6B29AABD}" type="datetimeFigureOut">
              <a:rPr lang="ru-RU" smtClean="0"/>
              <a:pPr/>
              <a:t>10.07.2013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0BBF0CF5-1B16-4047-BEB8-9591877241C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FCBB715-F2D3-4B27-BC33-98DA6B29AABD}" type="datetimeFigureOut">
              <a:rPr lang="ru-RU" smtClean="0"/>
              <a:pPr/>
              <a:t>10.07.2013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0BBF0CF5-1B16-4047-BEB8-9591877241C8}"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FCBB715-F2D3-4B27-BC33-98DA6B29AABD}" type="datetimeFigureOut">
              <a:rPr lang="ru-RU" smtClean="0"/>
              <a:pPr/>
              <a:t>10.07.2013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0BBF0CF5-1B16-4047-BEB8-9591877241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FCBB715-F2D3-4B27-BC33-98DA6B29AABD}" type="datetimeFigureOut">
              <a:rPr lang="ru-RU" smtClean="0"/>
              <a:pPr/>
              <a:t>10.07.2013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BF0CF5-1B16-4047-BEB8-9591877241C8}"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FCBB715-F2D3-4B27-BC33-98DA6B29AABD}" type="datetimeFigureOut">
              <a:rPr lang="ru-RU" smtClean="0"/>
              <a:pPr/>
              <a:t>10.07.2013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0BBF0CF5-1B16-4047-BEB8-9591877241C8}"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FCBB715-F2D3-4B27-BC33-98DA6B29AABD}" type="datetimeFigureOut">
              <a:rPr lang="ru-RU" smtClean="0"/>
              <a:pPr/>
              <a:t>10.07.2013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0BBF0CF5-1B16-4047-BEB8-9591877241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FCBB715-F2D3-4B27-BC33-98DA6B29AABD}" type="datetimeFigureOut">
              <a:rPr lang="ru-RU" smtClean="0"/>
              <a:pPr/>
              <a:t>10.07.2013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0BBF0CF5-1B16-4047-BEB8-9591877241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FCBB715-F2D3-4B27-BC33-98DA6B29AABD}" type="datetimeFigureOut">
              <a:rPr lang="ru-RU" smtClean="0"/>
              <a:pPr/>
              <a:t>10.07.2013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BF0CF5-1B16-4047-BEB8-9591877241C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9457" y="0"/>
            <a:ext cx="9173457" cy="1754326"/>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Электрические травмы и их последствия.</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5206385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5581"/>
            <a:ext cx="9144000" cy="6863417"/>
          </a:xfrm>
          <a:prstGeom prst="rect">
            <a:avLst/>
          </a:prstGeom>
        </p:spPr>
        <p:txBody>
          <a:bodyPr wrap="square">
            <a:spAutoFit/>
          </a:bodyPr>
          <a:lstStyle/>
          <a:p>
            <a:r>
              <a:rPr lang="ru-RU" b="1" i="1" dirty="0">
                <a:solidFill>
                  <a:srgbClr val="00B050"/>
                </a:solidFill>
                <a:effectLst>
                  <a:outerShdw blurRad="38100" dist="38100" dir="2700000" algn="tl">
                    <a:srgbClr val="000000">
                      <a:alpha val="43137"/>
                    </a:srgbClr>
                  </a:outerShdw>
                </a:effectLst>
              </a:rPr>
              <a:t>Различают следующие электрические травмы: электрический ожог, электрические знаки, металлизация кожи и механические повреждения.</a:t>
            </a:r>
          </a:p>
          <a:p>
            <a:r>
              <a:rPr lang="ru-RU" b="1" i="1" dirty="0">
                <a:solidFill>
                  <a:srgbClr val="00B050"/>
                </a:solidFill>
                <a:effectLst>
                  <a:outerShdw blurRad="38100" dist="38100" dir="2700000" algn="tl">
                    <a:srgbClr val="000000">
                      <a:alpha val="43137"/>
                    </a:srgbClr>
                  </a:outerShdw>
                </a:effectLst>
              </a:rPr>
              <a:t>Электрический ожог - самая распространённая электрическая травма.</a:t>
            </a:r>
          </a:p>
          <a:p>
            <a:r>
              <a:rPr lang="ru-RU" b="1" i="1" dirty="0">
                <a:solidFill>
                  <a:srgbClr val="00B050"/>
                </a:solidFill>
                <a:effectLst>
                  <a:outerShdw blurRad="38100" dist="38100" dir="2700000" algn="tl">
                    <a:srgbClr val="000000">
                      <a:alpha val="43137"/>
                    </a:srgbClr>
                  </a:outerShdw>
                </a:effectLst>
              </a:rPr>
              <a:t>Ожоги бывают двух видов: токовый и дуговой.</a:t>
            </a:r>
          </a:p>
          <a:p>
            <a:r>
              <a:rPr lang="ru-RU" b="1" i="1" dirty="0">
                <a:solidFill>
                  <a:srgbClr val="00B050"/>
                </a:solidFill>
                <a:effectLst>
                  <a:outerShdw blurRad="38100" dist="38100" dir="2700000" algn="tl">
                    <a:srgbClr val="000000">
                      <a:alpha val="43137"/>
                    </a:srgbClr>
                  </a:outerShdw>
                </a:effectLst>
              </a:rPr>
              <a:t>Токовый ожог - возникает при прохождении тока через тело при этом наблюдаются ожоги.</a:t>
            </a:r>
          </a:p>
          <a:p>
            <a:r>
              <a:rPr lang="ru-RU" b="1" i="1" dirty="0">
                <a:solidFill>
                  <a:srgbClr val="00B050"/>
                </a:solidFill>
                <a:effectLst>
                  <a:outerShdw blurRad="38100" dist="38100" dir="2700000" algn="tl">
                    <a:srgbClr val="000000">
                      <a:alpha val="43137"/>
                    </a:srgbClr>
                  </a:outerShdw>
                </a:effectLst>
              </a:rPr>
              <a:t>Дуговой ожог - является результатом воздействия на тело электрическим дуги, здесь наблюдается высокая температура - до 3500.</a:t>
            </a:r>
          </a:p>
          <a:p>
            <a:r>
              <a:rPr lang="ru-RU" b="1" i="1" dirty="0">
                <a:solidFill>
                  <a:srgbClr val="00B050"/>
                </a:solidFill>
                <a:effectLst>
                  <a:outerShdw blurRad="38100" dist="38100" dir="2700000" algn="tl">
                    <a:srgbClr val="000000">
                      <a:alpha val="43137"/>
                    </a:srgbClr>
                  </a:outerShdw>
                </a:effectLst>
              </a:rPr>
              <a:t>Электрические знаки - метки на теле серого цвета - при прохождении электрическим тока.</a:t>
            </a:r>
          </a:p>
          <a:p>
            <a:r>
              <a:rPr lang="ru-RU" b="1" i="1" dirty="0">
                <a:solidFill>
                  <a:srgbClr val="00B050"/>
                </a:solidFill>
                <a:effectLst>
                  <a:outerShdw blurRad="38100" dist="38100" dir="2700000" algn="tl">
                    <a:srgbClr val="000000">
                      <a:alpha val="43137"/>
                    </a:srgbClr>
                  </a:outerShdw>
                </a:effectLst>
              </a:rPr>
              <a:t>Металлизация кожи - проникновение в кожу мелких частичек металла, расплавленных электрической дугой.</a:t>
            </a:r>
          </a:p>
          <a:p>
            <a:r>
              <a:rPr lang="ru-RU" b="1" i="1" dirty="0">
                <a:solidFill>
                  <a:srgbClr val="00B050"/>
                </a:solidFill>
                <a:effectLst>
                  <a:outerShdw blurRad="38100" dist="38100" dir="2700000" algn="tl">
                    <a:srgbClr val="000000">
                      <a:alpha val="43137"/>
                    </a:srgbClr>
                  </a:outerShdw>
                </a:effectLst>
              </a:rPr>
              <a:t>Электрический удар - это возбуждение живых тканей при прохождении электрического тока. Их бывает четыре по мере тяжести:</a:t>
            </a:r>
          </a:p>
          <a:p>
            <a:r>
              <a:rPr lang="ru-RU" b="1" i="1" dirty="0">
                <a:solidFill>
                  <a:srgbClr val="00B050"/>
                </a:solidFill>
                <a:effectLst>
                  <a:outerShdw blurRad="38100" dist="38100" dir="2700000" algn="tl">
                    <a:srgbClr val="000000">
                      <a:alpha val="43137"/>
                    </a:srgbClr>
                  </a:outerShdw>
                </a:effectLst>
              </a:rPr>
              <a:t>Клиническая (мнимая) смерть - переходный период от жизни к смерти, наступающий с момента прекращения работы сердца и лёгких. У человека находящегося в состоянии клинической смерти отсутствуют все признаки жизни. Однако, организм ещё не погиб, продолжаются обменные процессы.</a:t>
            </a:r>
          </a:p>
          <a:p>
            <a:r>
              <a:rPr lang="ru-RU" b="1" i="1" dirty="0">
                <a:solidFill>
                  <a:srgbClr val="00B050"/>
                </a:solidFill>
                <a:effectLst>
                  <a:outerShdw blurRad="38100" dist="38100" dir="2700000" algn="tl">
                    <a:srgbClr val="000000">
                      <a:alpha val="43137"/>
                    </a:srgbClr>
                  </a:outerShdw>
                </a:effectLst>
              </a:rPr>
              <a:t>Причина смерти от электрического тока - прекращение работы сердца, лёгких, электрическим шок.</a:t>
            </a:r>
          </a:p>
          <a:p>
            <a:r>
              <a:rPr lang="ru-RU" b="1" i="1" dirty="0">
                <a:solidFill>
                  <a:srgbClr val="00B050"/>
                </a:solidFill>
                <a:effectLst>
                  <a:outerShdw blurRad="38100" dist="38100" dir="2700000" algn="tl">
                    <a:srgbClr val="000000">
                      <a:alpha val="43137"/>
                    </a:srgbClr>
                  </a:outerShdw>
                </a:effectLst>
              </a:rPr>
              <a:t>Фибрилляция - это хаотические быстрые сердечные сокращения.</a:t>
            </a:r>
          </a:p>
          <a:p>
            <a:r>
              <a:rPr lang="ru-RU" b="1" i="1" dirty="0">
                <a:solidFill>
                  <a:srgbClr val="00B050"/>
                </a:solidFill>
                <a:effectLst>
                  <a:outerShdw blurRad="38100" dist="38100" dir="2700000" algn="tl">
                    <a:srgbClr val="000000">
                      <a:alpha val="43137"/>
                    </a:srgbClr>
                  </a:outerShdw>
                </a:effectLst>
              </a:rPr>
              <a:t>Сопротивление тела человека при сухой чистой коже - от 3000 до 100 000 ом</a:t>
            </a:r>
            <a:r>
              <a:rPr lang="ru-RU" b="1" dirty="0">
                <a:solidFill>
                  <a:srgbClr val="00B050"/>
                </a:solidFill>
              </a:rPr>
              <a:t>.</a:t>
            </a:r>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714480" y="1500174"/>
            <a:ext cx="5357850" cy="5135319"/>
          </a:xfrm>
          <a:prstGeom prst="rect">
            <a:avLst/>
          </a:prstGeom>
          <a:ln>
            <a:noFill/>
          </a:ln>
          <a:effectLst>
            <a:softEdge rad="112500"/>
          </a:effectLst>
        </p:spPr>
      </p:pic>
      <p:sp>
        <p:nvSpPr>
          <p:cNvPr id="3" name="TextBox 2"/>
          <p:cNvSpPr txBox="1"/>
          <p:nvPr/>
        </p:nvSpPr>
        <p:spPr>
          <a:xfrm>
            <a:off x="928662" y="214290"/>
            <a:ext cx="7286676" cy="1200329"/>
          </a:xfrm>
          <a:prstGeom prst="rect">
            <a:avLst/>
          </a:prstGeom>
          <a:noFill/>
        </p:spPr>
        <p:txBody>
          <a:bodyPr wrap="square" rtlCol="0">
            <a:spAutoFit/>
          </a:bodyPr>
          <a:lstStyle/>
          <a:p>
            <a:pPr algn="ctr"/>
            <a:r>
              <a:rPr lang="ru-RU" b="1" dirty="0" err="1" smtClean="0"/>
              <a:t>Электроожог</a:t>
            </a:r>
            <a:r>
              <a:rPr lang="ru-RU" b="1" dirty="0" smtClean="0"/>
              <a:t> IV степени на коже головы: видны два участка сухого некроза (серо-черного цвета), окруженные отечными и инфильтрированными тканями (поражение электрическим током напряжением 660 В).</a:t>
            </a:r>
            <a:endParaRPr lang="ru-RU"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643042" y="1357298"/>
            <a:ext cx="5667392" cy="5113436"/>
          </a:xfrm>
          <a:prstGeom prst="rect">
            <a:avLst/>
          </a:prstGeom>
          <a:ln>
            <a:noFill/>
          </a:ln>
          <a:effectLst>
            <a:softEdge rad="112500"/>
          </a:effectLst>
        </p:spPr>
      </p:pic>
      <p:sp>
        <p:nvSpPr>
          <p:cNvPr id="3" name="TextBox 2"/>
          <p:cNvSpPr txBox="1"/>
          <p:nvPr/>
        </p:nvSpPr>
        <p:spPr>
          <a:xfrm>
            <a:off x="857224" y="142852"/>
            <a:ext cx="7643866" cy="1200329"/>
          </a:xfrm>
          <a:prstGeom prst="rect">
            <a:avLst/>
          </a:prstGeom>
          <a:noFill/>
        </p:spPr>
        <p:txBody>
          <a:bodyPr wrap="square" rtlCol="0">
            <a:spAutoFit/>
          </a:bodyPr>
          <a:lstStyle/>
          <a:p>
            <a:pPr algn="ctr"/>
            <a:r>
              <a:rPr lang="ru-RU" b="1" dirty="0" err="1" smtClean="0"/>
              <a:t>Электроожог</a:t>
            </a:r>
            <a:r>
              <a:rPr lang="ru-RU" b="1" dirty="0" smtClean="0"/>
              <a:t> III—IV степени I и II пальцев: после удаления части </a:t>
            </a:r>
            <a:r>
              <a:rPr lang="ru-RU" b="1" dirty="0" err="1" smtClean="0"/>
              <a:t>некротизированной</a:t>
            </a:r>
            <a:r>
              <a:rPr lang="ru-RU" b="1" dirty="0" smtClean="0"/>
              <a:t> кожи обнажилась красная раневая поверхность, окруженная серой </a:t>
            </a:r>
            <a:r>
              <a:rPr lang="ru-RU" b="1" dirty="0" err="1" smtClean="0"/>
              <a:t>некротически</a:t>
            </a:r>
            <a:r>
              <a:rPr lang="ru-RU" b="1" dirty="0" smtClean="0"/>
              <a:t> измененной кожей; участки черного цвета — очаги сухого некроза.</a:t>
            </a:r>
            <a:endParaRPr lang="ru-RU"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785918" y="1214422"/>
            <a:ext cx="5732900" cy="5357850"/>
          </a:xfrm>
          <a:prstGeom prst="rect">
            <a:avLst/>
          </a:prstGeom>
          <a:ln>
            <a:noFill/>
          </a:ln>
          <a:effectLst>
            <a:softEdge rad="112500"/>
          </a:effectLst>
        </p:spPr>
      </p:pic>
      <p:sp>
        <p:nvSpPr>
          <p:cNvPr id="3" name="TextBox 2"/>
          <p:cNvSpPr txBox="1"/>
          <p:nvPr/>
        </p:nvSpPr>
        <p:spPr>
          <a:xfrm>
            <a:off x="1285852" y="214290"/>
            <a:ext cx="6500858" cy="923330"/>
          </a:xfrm>
          <a:prstGeom prst="rect">
            <a:avLst/>
          </a:prstGeom>
          <a:noFill/>
        </p:spPr>
        <p:txBody>
          <a:bodyPr wrap="square" rtlCol="0">
            <a:spAutoFit/>
          </a:bodyPr>
          <a:lstStyle/>
          <a:p>
            <a:pPr algn="ctr"/>
            <a:r>
              <a:rPr lang="ru-RU" b="1" dirty="0" err="1" smtClean="0"/>
              <a:t>Электроожог</a:t>
            </a:r>
            <a:r>
              <a:rPr lang="ru-RU" b="1" dirty="0" smtClean="0"/>
              <a:t> II—III степени на тыльной поверхности кисти в виде плотных отграниченных западающих участков красноватого цвета.</a:t>
            </a:r>
            <a:endParaRPr lang="ru-RU"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428860" y="1500174"/>
            <a:ext cx="4286280" cy="5042683"/>
          </a:xfrm>
          <a:prstGeom prst="rect">
            <a:avLst/>
          </a:prstGeom>
          <a:ln>
            <a:noFill/>
          </a:ln>
          <a:effectLst>
            <a:softEdge rad="112500"/>
          </a:effectLst>
        </p:spPr>
      </p:pic>
      <p:sp>
        <p:nvSpPr>
          <p:cNvPr id="3" name="TextBox 2"/>
          <p:cNvSpPr txBox="1"/>
          <p:nvPr/>
        </p:nvSpPr>
        <p:spPr>
          <a:xfrm>
            <a:off x="1643042" y="214290"/>
            <a:ext cx="5715040" cy="1200329"/>
          </a:xfrm>
          <a:prstGeom prst="rect">
            <a:avLst/>
          </a:prstGeom>
          <a:noFill/>
        </p:spPr>
        <p:txBody>
          <a:bodyPr wrap="square" rtlCol="0">
            <a:spAutoFit/>
          </a:bodyPr>
          <a:lstStyle/>
          <a:p>
            <a:pPr algn="ctr"/>
            <a:r>
              <a:rPr lang="ru-RU" b="1" dirty="0" smtClean="0"/>
              <a:t>Последствия поражения атмосферным электричеством: на поверхности кожи видны древовидные полосы розоватого цвета — «знаки молнии».</a:t>
            </a:r>
            <a:endParaRPr lang="ru-RU"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714480" y="1142984"/>
            <a:ext cx="5643602" cy="5505953"/>
          </a:xfrm>
          <a:prstGeom prst="rect">
            <a:avLst/>
          </a:prstGeom>
          <a:ln>
            <a:noFill/>
          </a:ln>
          <a:effectLst>
            <a:softEdge rad="112500"/>
          </a:effectLst>
        </p:spPr>
      </p:pic>
      <p:sp>
        <p:nvSpPr>
          <p:cNvPr id="3" name="TextBox 2"/>
          <p:cNvSpPr txBox="1"/>
          <p:nvPr/>
        </p:nvSpPr>
        <p:spPr>
          <a:xfrm>
            <a:off x="1928794" y="214290"/>
            <a:ext cx="5429288" cy="923330"/>
          </a:xfrm>
          <a:prstGeom prst="rect">
            <a:avLst/>
          </a:prstGeom>
          <a:noFill/>
        </p:spPr>
        <p:txBody>
          <a:bodyPr wrap="square" rtlCol="0">
            <a:spAutoFit/>
          </a:bodyPr>
          <a:lstStyle/>
          <a:p>
            <a:pPr algn="ctr"/>
            <a:r>
              <a:rPr lang="ru-RU" b="1" dirty="0" err="1" smtClean="0"/>
              <a:t>Электроожоги</a:t>
            </a:r>
            <a:r>
              <a:rPr lang="ru-RU" b="1" dirty="0" smtClean="0"/>
              <a:t> III—IV степени на ладонной поверхности кисти и лучезапястного сустава с неровными краями.</a:t>
            </a:r>
            <a:endParaRPr lang="ru-RU"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143108" y="1928802"/>
            <a:ext cx="4786346" cy="4609643"/>
          </a:xfrm>
          <a:prstGeom prst="rect">
            <a:avLst/>
          </a:prstGeom>
          <a:ln>
            <a:noFill/>
          </a:ln>
          <a:effectLst>
            <a:softEdge rad="112500"/>
          </a:effectLst>
        </p:spPr>
      </p:pic>
      <p:sp>
        <p:nvSpPr>
          <p:cNvPr id="3" name="TextBox 2"/>
          <p:cNvSpPr txBox="1"/>
          <p:nvPr/>
        </p:nvSpPr>
        <p:spPr>
          <a:xfrm>
            <a:off x="857224" y="285728"/>
            <a:ext cx="7572428" cy="1477328"/>
          </a:xfrm>
          <a:prstGeom prst="rect">
            <a:avLst/>
          </a:prstGeom>
          <a:noFill/>
        </p:spPr>
        <p:txBody>
          <a:bodyPr wrap="square" rtlCol="0">
            <a:spAutoFit/>
          </a:bodyPr>
          <a:lstStyle/>
          <a:p>
            <a:pPr algn="ctr"/>
            <a:r>
              <a:rPr lang="ru-RU" b="1" dirty="0" smtClean="0"/>
              <a:t>Множественные </a:t>
            </a:r>
            <a:r>
              <a:rPr lang="ru-RU" b="1" dirty="0" err="1" smtClean="0"/>
              <a:t>электроожоги</a:t>
            </a:r>
            <a:r>
              <a:rPr lang="ru-RU" b="1" dirty="0" smtClean="0"/>
              <a:t> II-III степени на ладонной поверхности правой кисти и пальцев в виде участков неправильной формы серовато-бурого цвета с явлениями металлизации (пострадавший взял в руку оголенный провод, находившийся под напряжением электрического тока 220 В).</a:t>
            </a:r>
            <a:endParaRPr lang="ru-RU"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85786" y="1142984"/>
            <a:ext cx="7048500" cy="5172075"/>
          </a:xfrm>
          <a:prstGeom prst="rect">
            <a:avLst/>
          </a:prstGeom>
          <a:ln>
            <a:noFill/>
          </a:ln>
          <a:effectLst>
            <a:softEdge rad="112500"/>
          </a:effectLst>
        </p:spPr>
      </p:pic>
      <p:sp>
        <p:nvSpPr>
          <p:cNvPr id="3" name="TextBox 2"/>
          <p:cNvSpPr txBox="1"/>
          <p:nvPr/>
        </p:nvSpPr>
        <p:spPr>
          <a:xfrm>
            <a:off x="2071670" y="214290"/>
            <a:ext cx="4286280" cy="584775"/>
          </a:xfrm>
          <a:prstGeom prst="rect">
            <a:avLst/>
          </a:prstGeom>
          <a:noFill/>
        </p:spPr>
        <p:txBody>
          <a:bodyPr wrap="square" rtlCol="0">
            <a:spAutoFit/>
          </a:bodyPr>
          <a:lstStyle/>
          <a:p>
            <a:pPr algn="ctr"/>
            <a:r>
              <a:rPr lang="ru-RU" sz="3200" b="1" dirty="0" smtClean="0"/>
              <a:t>Контактный ожог</a:t>
            </a:r>
            <a:endParaRPr lang="ru-RU" sz="3200"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85786" y="1714488"/>
            <a:ext cx="7048500" cy="4533900"/>
          </a:xfrm>
          <a:prstGeom prst="rect">
            <a:avLst/>
          </a:prstGeom>
          <a:ln>
            <a:noFill/>
          </a:ln>
          <a:effectLst>
            <a:softEdge rad="112500"/>
          </a:effectLst>
        </p:spPr>
      </p:pic>
      <p:sp>
        <p:nvSpPr>
          <p:cNvPr id="3" name="TextBox 2"/>
          <p:cNvSpPr txBox="1"/>
          <p:nvPr/>
        </p:nvSpPr>
        <p:spPr>
          <a:xfrm>
            <a:off x="1142976" y="357166"/>
            <a:ext cx="6357982" cy="954107"/>
          </a:xfrm>
          <a:prstGeom prst="rect">
            <a:avLst/>
          </a:prstGeom>
          <a:noFill/>
        </p:spPr>
        <p:txBody>
          <a:bodyPr wrap="square" rtlCol="0">
            <a:spAutoFit/>
          </a:bodyPr>
          <a:lstStyle/>
          <a:p>
            <a:pPr algn="ctr"/>
            <a:r>
              <a:rPr lang="ru-RU" sz="2800" b="1" dirty="0" smtClean="0"/>
              <a:t>Электрический знак, возникший при поражении молнией.</a:t>
            </a:r>
            <a:endParaRPr lang="ru-RU" sz="2800"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duotone>
              <a:prstClr val="black"/>
              <a:srgbClr val="FFFF6D">
                <a:tint val="45000"/>
                <a:satMod val="400000"/>
              </a:srgbClr>
            </a:duotone>
          </a:blip>
          <a:srcRect r="50904" b="25926"/>
          <a:stretch>
            <a:fillRect/>
          </a:stretch>
        </p:blipFill>
        <p:spPr bwMode="auto">
          <a:xfrm>
            <a:off x="1500166" y="1857364"/>
            <a:ext cx="5822164" cy="4286266"/>
          </a:xfrm>
          <a:prstGeom prst="rect">
            <a:avLst/>
          </a:prstGeom>
          <a:ln>
            <a:noFill/>
          </a:ln>
          <a:effectLst>
            <a:softEdge rad="112500"/>
          </a:effectLst>
        </p:spPr>
      </p:pic>
      <p:sp>
        <p:nvSpPr>
          <p:cNvPr id="4" name="TextBox 3"/>
          <p:cNvSpPr txBox="1"/>
          <p:nvPr/>
        </p:nvSpPr>
        <p:spPr>
          <a:xfrm>
            <a:off x="1928794" y="357166"/>
            <a:ext cx="4714908" cy="1077218"/>
          </a:xfrm>
          <a:prstGeom prst="rect">
            <a:avLst/>
          </a:prstGeom>
          <a:noFill/>
        </p:spPr>
        <p:txBody>
          <a:bodyPr wrap="square" rtlCol="0">
            <a:spAutoFit/>
          </a:bodyPr>
          <a:lstStyle/>
          <a:p>
            <a:pPr algn="ctr"/>
            <a:r>
              <a:rPr lang="ru-RU" sz="3200" b="1" dirty="0" smtClean="0"/>
              <a:t>Типичные электрические знаки</a:t>
            </a:r>
            <a:endParaRPr lang="ru-RU" sz="3200"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1938992"/>
          </a:xfrm>
          <a:prstGeom prst="rect">
            <a:avLst/>
          </a:prstGeom>
        </p:spPr>
        <p:txBody>
          <a:bodyPr wrap="square">
            <a:spAutoFit/>
          </a:bodyPr>
          <a:lstStyle/>
          <a:p>
            <a:r>
              <a:rPr lang="ru-RU" sz="3600" b="1" i="1" dirty="0"/>
              <a:t>Электрическая травма </a:t>
            </a:r>
            <a:r>
              <a:rPr lang="ru-RU" sz="2800" b="1" i="1" dirty="0"/>
              <a:t>- повреждение (</a:t>
            </a:r>
            <a:r>
              <a:rPr lang="ru-RU" sz="2800" b="1" i="1" dirty="0" smtClean="0"/>
              <a:t>ожог тканей </a:t>
            </a:r>
            <a:r>
              <a:rPr lang="ru-RU" sz="2800" b="1" i="1" dirty="0"/>
              <a:t>или нарушение функции внутренних органов), которое возникает при прохождении электрического тока через тело.</a:t>
            </a:r>
            <a:endParaRPr lang="ru-RU" sz="2800" b="1"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duotone>
              <a:prstClr val="black"/>
              <a:srgbClr val="FFFF6D">
                <a:tint val="45000"/>
                <a:satMod val="400000"/>
              </a:srgbClr>
            </a:duotone>
          </a:blip>
          <a:srcRect b="32311"/>
          <a:stretch>
            <a:fillRect/>
          </a:stretch>
        </p:blipFill>
        <p:spPr bwMode="auto">
          <a:xfrm>
            <a:off x="1643042" y="2714620"/>
            <a:ext cx="5627412" cy="2571768"/>
          </a:xfrm>
          <a:prstGeom prst="rect">
            <a:avLst/>
          </a:prstGeom>
          <a:ln>
            <a:noFill/>
          </a:ln>
          <a:effectLst>
            <a:softEdge rad="112500"/>
          </a:effectLst>
        </p:spPr>
      </p:pic>
      <p:sp>
        <p:nvSpPr>
          <p:cNvPr id="3" name="TextBox 2"/>
          <p:cNvSpPr txBox="1"/>
          <p:nvPr/>
        </p:nvSpPr>
        <p:spPr>
          <a:xfrm>
            <a:off x="1785918" y="785794"/>
            <a:ext cx="5357850" cy="1077218"/>
          </a:xfrm>
          <a:prstGeom prst="rect">
            <a:avLst/>
          </a:prstGeom>
          <a:noFill/>
        </p:spPr>
        <p:txBody>
          <a:bodyPr wrap="square" rtlCol="0">
            <a:spAutoFit/>
          </a:bodyPr>
          <a:lstStyle/>
          <a:p>
            <a:pPr algn="ctr"/>
            <a:r>
              <a:rPr lang="ru-RU" sz="3200" b="1" dirty="0" err="1" smtClean="0"/>
              <a:t>Электрометаллизация</a:t>
            </a:r>
            <a:r>
              <a:rPr lang="ru-RU" sz="3200" b="1" dirty="0" smtClean="0"/>
              <a:t> кожи</a:t>
            </a:r>
            <a:endParaRPr lang="ru-RU" sz="3200"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duotone>
              <a:prstClr val="black"/>
              <a:srgbClr val="FFFF6D">
                <a:tint val="45000"/>
                <a:satMod val="400000"/>
              </a:srgbClr>
            </a:duotone>
          </a:blip>
          <a:srcRect b="27841"/>
          <a:stretch>
            <a:fillRect/>
          </a:stretch>
        </p:blipFill>
        <p:spPr bwMode="auto">
          <a:xfrm>
            <a:off x="1357290" y="2143116"/>
            <a:ext cx="6021029" cy="4286280"/>
          </a:xfrm>
          <a:prstGeom prst="rect">
            <a:avLst/>
          </a:prstGeom>
          <a:ln>
            <a:noFill/>
          </a:ln>
          <a:effectLst>
            <a:softEdge rad="112500"/>
          </a:effectLst>
        </p:spPr>
      </p:pic>
      <p:sp>
        <p:nvSpPr>
          <p:cNvPr id="3" name="TextBox 2"/>
          <p:cNvSpPr txBox="1"/>
          <p:nvPr/>
        </p:nvSpPr>
        <p:spPr>
          <a:xfrm>
            <a:off x="1571604" y="357166"/>
            <a:ext cx="5643602" cy="1631216"/>
          </a:xfrm>
          <a:prstGeom prst="rect">
            <a:avLst/>
          </a:prstGeom>
          <a:noFill/>
        </p:spPr>
        <p:txBody>
          <a:bodyPr wrap="square" rtlCol="0">
            <a:spAutoFit/>
          </a:bodyPr>
          <a:lstStyle/>
          <a:p>
            <a:pPr algn="ctr"/>
            <a:r>
              <a:rPr lang="ru-RU" sz="2000" b="1" dirty="0" smtClean="0"/>
              <a:t>Тяжелый случай дугового ожога, вызвавшего сквозной дефект грудной клетки и сопровождавшегося прохождением тока непосредственно через сердце.</a:t>
            </a:r>
            <a:endParaRPr lang="ru-RU" sz="2000" b="1"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
            <a:ext cx="9144000" cy="7417415"/>
          </a:xfrm>
          <a:prstGeom prst="rect">
            <a:avLst/>
          </a:prstGeom>
        </p:spPr>
        <p:txBody>
          <a:bodyPr wrap="square">
            <a:spAutoFit/>
          </a:bodyPr>
          <a:lstStyle/>
          <a:p>
            <a:r>
              <a:rPr lang="ru-RU" sz="2000" b="1" i="1" dirty="0">
                <a:solidFill>
                  <a:srgbClr val="FFFF00"/>
                </a:solidFill>
              </a:rPr>
              <a:t>Основные меры защиты от поражения электрическим током являются:</a:t>
            </a:r>
          </a:p>
          <a:p>
            <a:r>
              <a:rPr lang="ru-RU" sz="2000" b="1" i="1" dirty="0">
                <a:solidFill>
                  <a:srgbClr val="FFFF00"/>
                </a:solidFill>
              </a:rPr>
              <a:t> </a:t>
            </a:r>
            <a:r>
              <a:rPr lang="ru-RU" sz="2000" b="1" i="1" dirty="0" smtClean="0">
                <a:solidFill>
                  <a:srgbClr val="FFFF00"/>
                </a:solidFill>
              </a:rPr>
              <a:t>- </a:t>
            </a:r>
            <a:r>
              <a:rPr lang="ru-RU" sz="2000" b="1" i="1" dirty="0">
                <a:solidFill>
                  <a:srgbClr val="FFFF00"/>
                </a:solidFill>
              </a:rPr>
              <a:t>обеспечение недоступности токоведущих частей, находящихся под напряжением для случайного прикосновения, устранение опасности поражения при появлении напряжений на корпусах, кожухах;</a:t>
            </a:r>
          </a:p>
          <a:p>
            <a:r>
              <a:rPr lang="ru-RU" sz="2000" b="1" i="1" dirty="0">
                <a:solidFill>
                  <a:srgbClr val="FFFF00"/>
                </a:solidFill>
              </a:rPr>
              <a:t>- защитное заземление, </a:t>
            </a:r>
            <a:r>
              <a:rPr lang="ru-RU" sz="2000" b="1" i="1" dirty="0" err="1">
                <a:solidFill>
                  <a:srgbClr val="FFFF00"/>
                </a:solidFill>
              </a:rPr>
              <a:t>зануление</a:t>
            </a:r>
            <a:r>
              <a:rPr lang="ru-RU" sz="2000" b="1" i="1" dirty="0">
                <a:solidFill>
                  <a:srgbClr val="FFFF00"/>
                </a:solidFill>
              </a:rPr>
              <a:t>, защитное отключение;</a:t>
            </a:r>
          </a:p>
          <a:p>
            <a:r>
              <a:rPr lang="ru-RU" sz="2000" b="1" i="1" dirty="0">
                <a:solidFill>
                  <a:srgbClr val="FFFF00"/>
                </a:solidFill>
              </a:rPr>
              <a:t>- использование низких напряжений;</a:t>
            </a:r>
          </a:p>
          <a:p>
            <a:r>
              <a:rPr lang="ru-RU" sz="2000" b="1" i="1" dirty="0">
                <a:solidFill>
                  <a:srgbClr val="FFFF00"/>
                </a:solidFill>
              </a:rPr>
              <a:t>- применение двойной изоляции.</a:t>
            </a:r>
          </a:p>
          <a:p>
            <a:r>
              <a:rPr lang="ru-RU" sz="2000" b="1" i="1" dirty="0">
                <a:solidFill>
                  <a:srgbClr val="FFFF00"/>
                </a:solidFill>
              </a:rPr>
              <a:t> </a:t>
            </a:r>
            <a:r>
              <a:rPr lang="ru-RU" sz="2000" b="1" i="1" dirty="0" smtClean="0">
                <a:solidFill>
                  <a:srgbClr val="FFFF00"/>
                </a:solidFill>
              </a:rPr>
              <a:t>Классификация </a:t>
            </a:r>
            <a:r>
              <a:rPr lang="ru-RU" sz="2000" b="1" i="1" dirty="0">
                <a:solidFill>
                  <a:srgbClr val="FFFF00"/>
                </a:solidFill>
              </a:rPr>
              <a:t>помещений по опасности поражения током:</a:t>
            </a:r>
          </a:p>
          <a:p>
            <a:r>
              <a:rPr lang="ru-RU" sz="2000" b="1" i="1" dirty="0">
                <a:solidFill>
                  <a:srgbClr val="FFFF00"/>
                </a:solidFill>
              </a:rPr>
              <a:t> </a:t>
            </a:r>
            <a:r>
              <a:rPr lang="ru-RU" sz="2000" b="1" i="1" dirty="0" smtClean="0">
                <a:solidFill>
                  <a:srgbClr val="FFFF00"/>
                </a:solidFill>
              </a:rPr>
              <a:t>1.Помещения </a:t>
            </a:r>
            <a:r>
              <a:rPr lang="ru-RU" sz="2000" b="1" i="1" dirty="0">
                <a:solidFill>
                  <a:srgbClr val="FFFF00"/>
                </a:solidFill>
              </a:rPr>
              <a:t>без повышенной опасности - это сухие, бес пыльные помещения с нормальной температурой. Пример: жилые помещения.</a:t>
            </a:r>
          </a:p>
          <a:p>
            <a:r>
              <a:rPr lang="ru-RU" sz="2000" b="1" i="1" dirty="0">
                <a:solidFill>
                  <a:srgbClr val="FFFF00"/>
                </a:solidFill>
              </a:rPr>
              <a:t>2.Помещения с повышенной опасностью:</a:t>
            </a:r>
          </a:p>
          <a:p>
            <a:r>
              <a:rPr lang="ru-RU" sz="2000" b="1" i="1" dirty="0">
                <a:solidFill>
                  <a:srgbClr val="FFFF00"/>
                </a:solidFill>
              </a:rPr>
              <a:t>- сырость, относительная влажность 75%;</a:t>
            </a:r>
          </a:p>
          <a:p>
            <a:r>
              <a:rPr lang="ru-RU" sz="2000" b="1" i="1" dirty="0">
                <a:solidFill>
                  <a:srgbClr val="FFFF00"/>
                </a:solidFill>
              </a:rPr>
              <a:t>- высокая температура более 30 градусов;</a:t>
            </a:r>
          </a:p>
          <a:p>
            <a:r>
              <a:rPr lang="ru-RU" sz="2000" b="1" i="1" dirty="0">
                <a:solidFill>
                  <a:srgbClr val="FFFF00"/>
                </a:solidFill>
              </a:rPr>
              <a:t>- токопроводящая пыль.</a:t>
            </a:r>
          </a:p>
          <a:p>
            <a:r>
              <a:rPr lang="ru-RU" sz="2000" b="1" i="1" dirty="0">
                <a:solidFill>
                  <a:srgbClr val="FFFF00"/>
                </a:solidFill>
              </a:rPr>
              <a:t>Пример: цехи механической обработки, металлические полы, металлические лестницы.</a:t>
            </a:r>
          </a:p>
          <a:p>
            <a:r>
              <a:rPr lang="ru-RU" sz="2000" b="1" i="1" dirty="0">
                <a:solidFill>
                  <a:srgbClr val="FFFF00"/>
                </a:solidFill>
              </a:rPr>
              <a:t>3.Помещения особо опасные:</a:t>
            </a:r>
          </a:p>
          <a:p>
            <a:r>
              <a:rPr lang="ru-RU" sz="2000" b="1" i="1" dirty="0">
                <a:solidFill>
                  <a:srgbClr val="FFFF00"/>
                </a:solidFill>
              </a:rPr>
              <a:t>- сырость 100%;</a:t>
            </a:r>
          </a:p>
          <a:p>
            <a:r>
              <a:rPr lang="ru-RU" sz="2000" b="1" i="1" dirty="0">
                <a:solidFill>
                  <a:srgbClr val="FFFF00"/>
                </a:solidFill>
              </a:rPr>
              <a:t>- химически активная среда.</a:t>
            </a:r>
          </a:p>
          <a:p>
            <a:r>
              <a:rPr lang="ru-RU" b="1" dirty="0"/>
              <a:t/>
            </a:r>
            <a:br>
              <a:rPr lang="ru-RU" b="1" dirty="0"/>
            </a:b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0" y="2396"/>
            <a:ext cx="9144000" cy="6740307"/>
          </a:xfrm>
          <a:prstGeom prst="rect">
            <a:avLst/>
          </a:prstGeom>
        </p:spPr>
        <p:txBody>
          <a:bodyPr wrap="square">
            <a:spAutoFit/>
          </a:bodyPr>
          <a:lstStyle/>
          <a:p>
            <a:r>
              <a:rPr lang="ru-RU" sz="2400" b="1" i="1" u="sng" dirty="0">
                <a:solidFill>
                  <a:srgbClr val="FFFF00"/>
                </a:solidFill>
              </a:rPr>
              <a:t>Защитное заземление</a:t>
            </a:r>
          </a:p>
          <a:p>
            <a:r>
              <a:rPr lang="ru-RU" sz="2400" b="1" i="1" dirty="0">
                <a:solidFill>
                  <a:srgbClr val="FFFF00"/>
                </a:solidFill>
              </a:rPr>
              <a:t> </a:t>
            </a:r>
            <a:r>
              <a:rPr lang="ru-RU" sz="2400" b="1" i="1" dirty="0" smtClean="0">
                <a:solidFill>
                  <a:srgbClr val="FFFF00"/>
                </a:solidFill>
              </a:rPr>
              <a:t>Преднамеренное </a:t>
            </a:r>
            <a:r>
              <a:rPr lang="ru-RU" sz="2400" b="1" i="1" dirty="0">
                <a:solidFill>
                  <a:srgbClr val="FFFF00"/>
                </a:solidFill>
              </a:rPr>
              <a:t>соединение с землёй и других конструктивных, металлических частей электрооборудования, которые нормально не находятся под напряжением, но могут оказаться под напряжением при случайном соединении с токоведущими частями. Задача защитного заземления - устранение опасности поражения тока человека в случае прикосновения к корпусу, оказавшемуся под напряжением.</a:t>
            </a:r>
          </a:p>
          <a:p>
            <a:r>
              <a:rPr lang="ru-RU" sz="2400" b="1" i="1" dirty="0">
                <a:solidFill>
                  <a:srgbClr val="FFFF00"/>
                </a:solidFill>
              </a:rPr>
              <a:t>Область применения защитного заземления трёхфазные сети питания до 1000 в. с изолированной централью.</a:t>
            </a:r>
          </a:p>
          <a:p>
            <a:r>
              <a:rPr lang="ru-RU" sz="2400" b="1" i="1" dirty="0">
                <a:solidFill>
                  <a:srgbClr val="FFFF00"/>
                </a:solidFill>
              </a:rPr>
              <a:t>Принцип действия защитного заземления - снятие напряжения между корпусом, оказавшимся под напряжением, и до безопасного значения. Так разница при защитном заземлении и без по току будет примерно в 150 раз.</a:t>
            </a:r>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404664"/>
            <a:ext cx="5616624" cy="400110"/>
          </a:xfrm>
          <a:prstGeom prst="rect">
            <a:avLst/>
          </a:prstGeom>
        </p:spPr>
        <p:txBody>
          <a:bodyPr wrap="square">
            <a:spAutoFit/>
          </a:bodyPr>
          <a:lstStyle/>
          <a:p>
            <a:r>
              <a:rPr lang="ru-RU" sz="2000" b="1" dirty="0" smtClean="0">
                <a:solidFill>
                  <a:schemeClr val="accent1"/>
                </a:solidFill>
              </a:rPr>
              <a:t>Производство искусственного дыхания</a:t>
            </a:r>
            <a:endParaRPr lang="ru-RU" sz="2000" b="1" dirty="0">
              <a:solidFill>
                <a:schemeClr val="accent1"/>
              </a:solidFill>
            </a:endParaRPr>
          </a:p>
        </p:txBody>
      </p:sp>
      <p:sp>
        <p:nvSpPr>
          <p:cNvPr id="3" name="Прямоугольник 2"/>
          <p:cNvSpPr/>
          <p:nvPr/>
        </p:nvSpPr>
        <p:spPr>
          <a:xfrm>
            <a:off x="395536" y="908720"/>
            <a:ext cx="6462464" cy="1754326"/>
          </a:xfrm>
          <a:prstGeom prst="rect">
            <a:avLst/>
          </a:prstGeom>
        </p:spPr>
        <p:txBody>
          <a:bodyPr wrap="square">
            <a:spAutoFit/>
          </a:bodyPr>
          <a:lstStyle/>
          <a:p>
            <a:r>
              <a:rPr lang="ru-RU" b="1" dirty="0" smtClean="0">
                <a:solidFill>
                  <a:srgbClr val="92D050"/>
                </a:solidFill>
              </a:rPr>
              <a:t>Искусственное</a:t>
            </a:r>
            <a:r>
              <a:rPr lang="ru-RU" dirty="0" smtClean="0"/>
              <a:t> дыхание обеспечивает быстрое насыщение крови пострадавшего кислородом. Кроме того искусственное дыхание вызывает рефлекторное возбуждение дыхательного центра головного мозга, что обеспечивает восстановление естественного дыхания.</a:t>
            </a:r>
            <a:endParaRPr lang="ru-RU" dirty="0"/>
          </a:p>
        </p:txBody>
      </p:sp>
      <p:sp>
        <p:nvSpPr>
          <p:cNvPr id="4" name="Прямоугольник 3"/>
          <p:cNvSpPr/>
          <p:nvPr/>
        </p:nvSpPr>
        <p:spPr>
          <a:xfrm>
            <a:off x="395536" y="2564904"/>
            <a:ext cx="6120680" cy="1477328"/>
          </a:xfrm>
          <a:prstGeom prst="rect">
            <a:avLst/>
          </a:prstGeom>
        </p:spPr>
        <p:txBody>
          <a:bodyPr wrap="square">
            <a:spAutoFit/>
          </a:bodyPr>
          <a:lstStyle/>
          <a:p>
            <a:r>
              <a:rPr lang="ru-RU" b="1" i="1" dirty="0" smtClean="0">
                <a:solidFill>
                  <a:srgbClr val="92D050"/>
                </a:solidFill>
              </a:rPr>
              <a:t>Наиболее</a:t>
            </a:r>
            <a:r>
              <a:rPr lang="ru-RU" dirty="0" smtClean="0"/>
              <a:t> эффективный способ искусственного дыхания "изо рта в рот". В выдыхаемом воздухе достаточно кислорода.</a:t>
            </a:r>
          </a:p>
          <a:p>
            <a:r>
              <a:rPr lang="ru-RU" dirty="0" smtClean="0"/>
              <a:t>Перед тем как начать делать искусственное дыхание необходимо быстро:</a:t>
            </a:r>
            <a:endParaRPr lang="ru-RU" dirty="0"/>
          </a:p>
        </p:txBody>
      </p:sp>
      <p:sp>
        <p:nvSpPr>
          <p:cNvPr id="5" name="Прямоугольник 4"/>
          <p:cNvSpPr/>
          <p:nvPr/>
        </p:nvSpPr>
        <p:spPr>
          <a:xfrm>
            <a:off x="395536" y="4149080"/>
            <a:ext cx="8748464" cy="1754326"/>
          </a:xfrm>
          <a:prstGeom prst="rect">
            <a:avLst/>
          </a:prstGeom>
        </p:spPr>
        <p:txBody>
          <a:bodyPr wrap="square">
            <a:spAutoFit/>
          </a:bodyPr>
          <a:lstStyle/>
          <a:p>
            <a:r>
              <a:rPr lang="ru-RU" sz="2400" b="1" i="1" dirty="0" smtClean="0">
                <a:solidFill>
                  <a:srgbClr val="92D050"/>
                </a:solidFill>
              </a:rPr>
              <a:t>1</a:t>
            </a:r>
            <a:r>
              <a:rPr lang="ru-RU" dirty="0" smtClean="0"/>
              <a:t>. освободить пострадавшего от стесняющей одежды - расстегнуть галстук, ворот, брюки.</a:t>
            </a:r>
          </a:p>
          <a:p>
            <a:r>
              <a:rPr lang="ru-RU" sz="2400" b="1" dirty="0" smtClean="0">
                <a:solidFill>
                  <a:srgbClr val="92D050"/>
                </a:solidFill>
              </a:rPr>
              <a:t>2</a:t>
            </a:r>
            <a:r>
              <a:rPr lang="ru-RU" dirty="0" smtClean="0"/>
              <a:t>. уложить на спину.</a:t>
            </a:r>
          </a:p>
          <a:p>
            <a:r>
              <a:rPr lang="ru-RU" sz="2400" b="1" i="1" dirty="0" smtClean="0">
                <a:solidFill>
                  <a:srgbClr val="92D050"/>
                </a:solidFill>
              </a:rPr>
              <a:t>3</a:t>
            </a:r>
            <a:r>
              <a:rPr lang="ru-RU" dirty="0" smtClean="0"/>
              <a:t>. раскрыть рот, пальцами обследовать полость рта, носовым платком удалить слизь, слюну и др.</a:t>
            </a: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96944" cy="2400657"/>
          </a:xfrm>
          <a:prstGeom prst="rect">
            <a:avLst/>
          </a:prstGeom>
        </p:spPr>
        <p:txBody>
          <a:bodyPr wrap="square">
            <a:spAutoFit/>
          </a:bodyPr>
          <a:lstStyle/>
          <a:p>
            <a:r>
              <a:rPr lang="ru-RU" sz="2400" b="1" i="1" dirty="0" smtClean="0">
                <a:solidFill>
                  <a:srgbClr val="92D050"/>
                </a:solidFill>
              </a:rPr>
              <a:t>4</a:t>
            </a:r>
            <a:r>
              <a:rPr lang="ru-RU" dirty="0" smtClean="0"/>
              <a:t>. раскрыть гортань, чтобы обеспечить беспрепятственный проход воздуха в лёгкие. Запрокинуть голову, положить под затылок руку, а второй рукой надавливать на лоб.</a:t>
            </a:r>
          </a:p>
          <a:p>
            <a:r>
              <a:rPr lang="ru-RU" dirty="0" smtClean="0"/>
              <a:t>По окончании подготовительных операций оказывающий помощь делает глубокий вдох и с силой выдыхает воздух в рот пострадавшего. При этом он должен охватить своим ртом весь рот пострадавшего и своей щекой зажать ему нос. В 1 минуту следует делать 10-12 вдуваний. при наличии воздуховода вдувание производить через него.</a:t>
            </a:r>
            <a:endParaRPr lang="ru-RU" dirty="0"/>
          </a:p>
        </p:txBody>
      </p:sp>
      <p:sp>
        <p:nvSpPr>
          <p:cNvPr id="3" name="Прямоугольник 2"/>
          <p:cNvSpPr/>
          <p:nvPr/>
        </p:nvSpPr>
        <p:spPr>
          <a:xfrm>
            <a:off x="539552" y="2708920"/>
            <a:ext cx="2520280" cy="369332"/>
          </a:xfrm>
          <a:prstGeom prst="rect">
            <a:avLst/>
          </a:prstGeom>
        </p:spPr>
        <p:txBody>
          <a:bodyPr wrap="square">
            <a:spAutoFit/>
          </a:bodyPr>
          <a:lstStyle/>
          <a:p>
            <a:r>
              <a:rPr lang="ru-RU" b="1" dirty="0" smtClean="0">
                <a:solidFill>
                  <a:schemeClr val="accent1"/>
                </a:solidFill>
              </a:rPr>
              <a:t>Массаж сердца</a:t>
            </a:r>
            <a:endParaRPr lang="ru-RU" b="1" dirty="0">
              <a:solidFill>
                <a:schemeClr val="accent1"/>
              </a:solidFill>
            </a:endParaRPr>
          </a:p>
        </p:txBody>
      </p:sp>
      <p:sp>
        <p:nvSpPr>
          <p:cNvPr id="5" name="Прямоугольник 4"/>
          <p:cNvSpPr/>
          <p:nvPr/>
        </p:nvSpPr>
        <p:spPr>
          <a:xfrm>
            <a:off x="323528" y="3140968"/>
            <a:ext cx="8640960" cy="1477328"/>
          </a:xfrm>
          <a:prstGeom prst="rect">
            <a:avLst/>
          </a:prstGeom>
        </p:spPr>
        <p:txBody>
          <a:bodyPr wrap="square">
            <a:spAutoFit/>
          </a:bodyPr>
          <a:lstStyle/>
          <a:p>
            <a:r>
              <a:rPr lang="ru-RU" b="1" dirty="0" smtClean="0">
                <a:solidFill>
                  <a:srgbClr val="92D050"/>
                </a:solidFill>
              </a:rPr>
              <a:t>Массаж сердца </a:t>
            </a:r>
            <a:r>
              <a:rPr lang="ru-RU" dirty="0" smtClean="0"/>
              <a:t>- искусственное ритмичное сжатие сердца пострадавшего, имитирующее его самостоятельное сокращение. При оказании помощи поражённому электрическим током проводить непрямой массаж сердца - ритмичное надавливание на грудь, т.е. на переднюю стенку грудной клетки.</a:t>
            </a:r>
            <a:endParaRPr lang="ru-RU" dirty="0"/>
          </a:p>
        </p:txBody>
      </p:sp>
      <p:sp>
        <p:nvSpPr>
          <p:cNvPr id="6" name="Прямоугольник 5"/>
          <p:cNvSpPr/>
          <p:nvPr/>
        </p:nvSpPr>
        <p:spPr>
          <a:xfrm>
            <a:off x="323528" y="4581128"/>
            <a:ext cx="8820472" cy="2031325"/>
          </a:xfrm>
          <a:prstGeom prst="rect">
            <a:avLst/>
          </a:prstGeom>
        </p:spPr>
        <p:txBody>
          <a:bodyPr wrap="square">
            <a:spAutoFit/>
          </a:bodyPr>
          <a:lstStyle/>
          <a:p>
            <a:r>
              <a:rPr lang="ru-RU" b="1" i="1" dirty="0" smtClean="0">
                <a:solidFill>
                  <a:srgbClr val="92D050"/>
                </a:solidFill>
              </a:rPr>
              <a:t>Подготовка</a:t>
            </a:r>
            <a:r>
              <a:rPr lang="ru-RU" b="1" dirty="0" smtClean="0">
                <a:solidFill>
                  <a:srgbClr val="92D050"/>
                </a:solidFill>
              </a:rPr>
              <a:t> к массажу </a:t>
            </a:r>
            <a:r>
              <a:rPr lang="ru-RU" dirty="0" smtClean="0"/>
              <a:t>сердца проводится одновременно с подготовкой к искусственному дыханию. Оказывающий помощь располагается справа от пострадавшего, наклоняется над ним, определяет положение нижней трети грудины, кладёт ладонь на неё, на неё вторую и ритмично надавливает на грудную клетку. Надавливать надо с частотой 1 раз в секунду. Через 4-6 "ударов сердца" произвести один "вдох". После появления сердцебиения проводить эту операцию в течении 5-10 минут.</a:t>
            </a: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964488" cy="2031325"/>
          </a:xfrm>
          <a:prstGeom prst="rect">
            <a:avLst/>
          </a:prstGeom>
        </p:spPr>
        <p:txBody>
          <a:bodyPr wrap="square">
            <a:spAutoFit/>
          </a:bodyPr>
          <a:lstStyle/>
          <a:p>
            <a:r>
              <a:rPr lang="ru-RU" b="1" dirty="0" smtClean="0">
                <a:solidFill>
                  <a:srgbClr val="92D050"/>
                </a:solidFill>
              </a:rPr>
              <a:t>Устранение</a:t>
            </a:r>
            <a:r>
              <a:rPr lang="ru-RU" dirty="0" smtClean="0"/>
              <a:t> фибрилляции сердца с восстановлением работы сердца может быть достигнута путём кратковременного воздействия большого тока на сердце пострадавшего. В результате мощного импульса происходит сокращение всех волокон сердечной мышцы, которые до этого сокращались не ритмично. Дефибриллятор - это, в основном, конденсатор ёмкостью 6 мкФ и рабочим напряжением 6 тыс. в. Разрядный ток 15-20 А, длительностью 10 мк секунд. Это делает только врач.</a:t>
            </a:r>
            <a:endParaRPr lang="ru-RU" dirty="0"/>
          </a:p>
        </p:txBody>
      </p:sp>
      <p:sp>
        <p:nvSpPr>
          <p:cNvPr id="3" name="Прямоугольник 2"/>
          <p:cNvSpPr/>
          <p:nvPr/>
        </p:nvSpPr>
        <p:spPr>
          <a:xfrm>
            <a:off x="0" y="2348880"/>
            <a:ext cx="9144000" cy="1754326"/>
          </a:xfrm>
          <a:prstGeom prst="rect">
            <a:avLst/>
          </a:prstGeom>
        </p:spPr>
        <p:txBody>
          <a:bodyPr wrap="square">
            <a:spAutoFit/>
          </a:bodyPr>
          <a:lstStyle/>
          <a:p>
            <a:r>
              <a:rPr lang="ru-RU" dirty="0" smtClean="0"/>
              <a:t>    </a:t>
            </a:r>
            <a:r>
              <a:rPr lang="ru-RU" b="1" dirty="0" smtClean="0">
                <a:solidFill>
                  <a:srgbClr val="92D050"/>
                </a:solidFill>
              </a:rPr>
              <a:t>Не отпускающий ток </a:t>
            </a:r>
            <a:r>
              <a:rPr lang="ru-RU" dirty="0" smtClean="0"/>
              <a:t>- 10-15мА при 50 гц, 50-60мА для постоянного тока - пороговый не отпускающий ток.</a:t>
            </a:r>
          </a:p>
          <a:p>
            <a:r>
              <a:rPr lang="ru-RU" dirty="0" smtClean="0"/>
              <a:t>Ток 25-50 мА (50 гц) воздействует на мышцы не только рук, но и туловища, в том числе на мышцы грудной клетки, движение которой сильно затрудняется. Длительное воздействие этого тока может вызвать прекращение дыхания, после чего может наступить смерть от удушья.</a:t>
            </a:r>
            <a:endParaRPr lang="ru-RU" dirty="0"/>
          </a:p>
        </p:txBody>
      </p:sp>
      <p:sp>
        <p:nvSpPr>
          <p:cNvPr id="4" name="Прямоугольник 3"/>
          <p:cNvSpPr/>
          <p:nvPr/>
        </p:nvSpPr>
        <p:spPr>
          <a:xfrm>
            <a:off x="0" y="4077072"/>
            <a:ext cx="9144000" cy="2031325"/>
          </a:xfrm>
          <a:prstGeom prst="rect">
            <a:avLst/>
          </a:prstGeom>
        </p:spPr>
        <p:txBody>
          <a:bodyPr wrap="square">
            <a:spAutoFit/>
          </a:bodyPr>
          <a:lstStyle/>
          <a:p>
            <a:r>
              <a:rPr lang="ru-RU" dirty="0" smtClean="0"/>
              <a:t>Ток от 100 мА до 5 А переменного тока и от 300 мА до 5 А постоянного тока - через 1-2 секунды фибрилляция сердца. При этом прекращается кровообращение, в организме возникает недостаток кислорода, что в свою очередь приводит к прекращению дыхания, т.е. наступает смерть.</a:t>
            </a:r>
          </a:p>
          <a:p>
            <a:r>
              <a:rPr lang="ru-RU" dirty="0" smtClean="0"/>
              <a:t>Токи более 5А фибрилляцию сердца не вызывают. При таких токах происходит немедленная остановка сердца минуя состояние фибрилляции.</a:t>
            </a: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031325"/>
          </a:xfrm>
          <a:prstGeom prst="rect">
            <a:avLst/>
          </a:prstGeom>
        </p:spPr>
        <p:txBody>
          <a:bodyPr wrap="square">
            <a:spAutoFit/>
          </a:bodyPr>
          <a:lstStyle/>
          <a:p>
            <a:r>
              <a:rPr lang="ru-RU" dirty="0" smtClean="0"/>
              <a:t> </a:t>
            </a:r>
            <a:r>
              <a:rPr lang="ru-RU" b="1" dirty="0" smtClean="0">
                <a:solidFill>
                  <a:srgbClr val="92D050"/>
                </a:solidFill>
              </a:rPr>
              <a:t>Если</a:t>
            </a:r>
            <a:r>
              <a:rPr lang="ru-RU" dirty="0" smtClean="0"/>
              <a:t> действие тока оказалось кратковременным 1 - 2 секунды и не вызвало повреждений сердца, после отключения тока, как правило сердце самостоятельно продолжает свою деятельность. Переменный ток более опасен, но в пределах от 0 до 50 гц, дальнейшее повышение частоты несмотря на рост тока, проходя через тело человека, сопровождается снижением опасности, которая полностью исчезает при 450-500 Кгц. Но эти токи сохраняют опасность ожогов.</a:t>
            </a:r>
            <a:endParaRPr lang="ru-RU" dirty="0"/>
          </a:p>
        </p:txBody>
      </p:sp>
      <p:sp>
        <p:nvSpPr>
          <p:cNvPr id="3" name="Прямоугольник 2"/>
          <p:cNvSpPr/>
          <p:nvPr/>
        </p:nvSpPr>
        <p:spPr>
          <a:xfrm>
            <a:off x="323528" y="2060848"/>
            <a:ext cx="2896947" cy="400110"/>
          </a:xfrm>
          <a:prstGeom prst="rect">
            <a:avLst/>
          </a:prstGeom>
        </p:spPr>
        <p:txBody>
          <a:bodyPr wrap="none">
            <a:spAutoFit/>
          </a:bodyPr>
          <a:lstStyle/>
          <a:p>
            <a:r>
              <a:rPr lang="ru-RU" sz="2000" b="1" dirty="0" smtClean="0">
                <a:solidFill>
                  <a:schemeClr val="accent1"/>
                </a:solidFill>
              </a:rPr>
              <a:t>Меры</a:t>
            </a:r>
            <a:r>
              <a:rPr lang="ru-RU" b="1" dirty="0" smtClean="0">
                <a:solidFill>
                  <a:schemeClr val="accent1"/>
                </a:solidFill>
              </a:rPr>
              <a:t> первой помощи</a:t>
            </a:r>
            <a:endParaRPr lang="ru-RU" b="1" dirty="0">
              <a:solidFill>
                <a:schemeClr val="accent1"/>
              </a:solidFill>
            </a:endParaRPr>
          </a:p>
        </p:txBody>
      </p:sp>
      <p:sp>
        <p:nvSpPr>
          <p:cNvPr id="4" name="Прямоугольник 3"/>
          <p:cNvSpPr/>
          <p:nvPr/>
        </p:nvSpPr>
        <p:spPr>
          <a:xfrm>
            <a:off x="0" y="2492896"/>
            <a:ext cx="9144000" cy="923330"/>
          </a:xfrm>
          <a:prstGeom prst="rect">
            <a:avLst/>
          </a:prstGeom>
        </p:spPr>
        <p:txBody>
          <a:bodyPr wrap="square">
            <a:spAutoFit/>
          </a:bodyPr>
          <a:lstStyle/>
          <a:p>
            <a:r>
              <a:rPr lang="ru-RU" b="1" dirty="0" smtClean="0">
                <a:solidFill>
                  <a:srgbClr val="92D050"/>
                </a:solidFill>
              </a:rPr>
              <a:t>Если</a:t>
            </a:r>
            <a:r>
              <a:rPr lang="ru-RU" dirty="0" smtClean="0"/>
              <a:t> пострадавший в сознании, но был в обмороке уложить на подстилку, обеспечить покой и ждать врача. После поражения электрическим током нельзя двигаться, тем более работать.</a:t>
            </a:r>
            <a:endParaRPr lang="ru-RU" dirty="0"/>
          </a:p>
        </p:txBody>
      </p:sp>
      <p:sp>
        <p:nvSpPr>
          <p:cNvPr id="5" name="Прямоугольник 4"/>
          <p:cNvSpPr/>
          <p:nvPr/>
        </p:nvSpPr>
        <p:spPr>
          <a:xfrm>
            <a:off x="0" y="3573016"/>
            <a:ext cx="9144000" cy="2585323"/>
          </a:xfrm>
          <a:prstGeom prst="rect">
            <a:avLst/>
          </a:prstGeom>
        </p:spPr>
        <p:txBody>
          <a:bodyPr wrap="square">
            <a:spAutoFit/>
          </a:bodyPr>
          <a:lstStyle/>
          <a:p>
            <a:r>
              <a:rPr lang="ru-RU" b="1" dirty="0" smtClean="0">
                <a:solidFill>
                  <a:srgbClr val="92D050"/>
                </a:solidFill>
              </a:rPr>
              <a:t>Если</a:t>
            </a:r>
            <a:r>
              <a:rPr lang="ru-RU" dirty="0" smtClean="0"/>
              <a:t> пострадавший без сознания, но с устойчивым дыханием - уложить, расстегнуть одежду и пояс, привести в сознание - нашатырным спиртом или просто побрызгать водой.</a:t>
            </a:r>
          </a:p>
          <a:p>
            <a:r>
              <a:rPr lang="ru-RU" b="1" dirty="0" smtClean="0">
                <a:solidFill>
                  <a:srgbClr val="92D050"/>
                </a:solidFill>
              </a:rPr>
              <a:t>Если</a:t>
            </a:r>
            <a:r>
              <a:rPr lang="ru-RU" dirty="0" smtClean="0"/>
              <a:t> пострадавший плохо дышит судорожно, прерывисто, необходимо делать искусственное дыхание и массаж сердца.</a:t>
            </a:r>
          </a:p>
          <a:p>
            <a:r>
              <a:rPr lang="ru-RU" dirty="0" smtClean="0"/>
              <a:t>Если у пострадавшего отсутствуют признаки жизни - надо считать что он находится в состоянии "клиническая смерть" и немедленно приступать к оживлению. И делать это надо до прихода врача т.к. смерть может констатировать только он.</a:t>
            </a: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8136904" cy="369332"/>
          </a:xfrm>
          <a:prstGeom prst="rect">
            <a:avLst/>
          </a:prstGeom>
        </p:spPr>
        <p:txBody>
          <a:bodyPr wrap="square">
            <a:spAutoFit/>
          </a:bodyPr>
          <a:lstStyle/>
          <a:p>
            <a:r>
              <a:rPr lang="ru-RU" b="1" dirty="0" smtClean="0">
                <a:solidFill>
                  <a:schemeClr val="accent1"/>
                </a:solidFill>
              </a:rPr>
              <a:t>Первая помощь человеку, пораженному электрическим током</a:t>
            </a:r>
            <a:endParaRPr lang="ru-RU" b="1" dirty="0">
              <a:solidFill>
                <a:schemeClr val="accent1"/>
              </a:solidFill>
            </a:endParaRPr>
          </a:p>
        </p:txBody>
      </p:sp>
      <p:sp>
        <p:nvSpPr>
          <p:cNvPr id="3" name="Прямоугольник 2"/>
          <p:cNvSpPr/>
          <p:nvPr/>
        </p:nvSpPr>
        <p:spPr>
          <a:xfrm>
            <a:off x="0" y="836712"/>
            <a:ext cx="8964488" cy="646331"/>
          </a:xfrm>
          <a:prstGeom prst="rect">
            <a:avLst/>
          </a:prstGeom>
        </p:spPr>
        <p:txBody>
          <a:bodyPr wrap="square">
            <a:spAutoFit/>
          </a:bodyPr>
          <a:lstStyle/>
          <a:p>
            <a:r>
              <a:rPr lang="ru-RU" dirty="0" smtClean="0"/>
              <a:t>Т.К. срочное прибытие медиков маловероятно, то каждый работающий с электричеством должен уметь оказывать первую доврачебную помощь</a:t>
            </a:r>
            <a:endParaRPr lang="ru-RU" dirty="0"/>
          </a:p>
        </p:txBody>
      </p:sp>
      <p:sp>
        <p:nvSpPr>
          <p:cNvPr id="4" name="Прямоугольник 3"/>
          <p:cNvSpPr/>
          <p:nvPr/>
        </p:nvSpPr>
        <p:spPr>
          <a:xfrm>
            <a:off x="0" y="1628800"/>
            <a:ext cx="9144000" cy="2031325"/>
          </a:xfrm>
          <a:prstGeom prst="rect">
            <a:avLst/>
          </a:prstGeom>
        </p:spPr>
        <p:txBody>
          <a:bodyPr wrap="square">
            <a:spAutoFit/>
          </a:bodyPr>
          <a:lstStyle/>
          <a:p>
            <a:r>
              <a:rPr lang="ru-RU" b="1" dirty="0" smtClean="0">
                <a:solidFill>
                  <a:srgbClr val="92D050"/>
                </a:solidFill>
              </a:rPr>
              <a:t>Первая помощь</a:t>
            </a:r>
            <a:r>
              <a:rPr lang="ru-RU" dirty="0" smtClean="0"/>
              <a:t> при поражении электрическим током состоит из двух этапов: освобождение от действия электрическим тока и оказание ему медицинской помощи. Поскольку длительное прохождение электрическим тока - критерий очень опасный, то очень важно как можно оперативной освободить пострадавшего от воздействию электрическим тока. Также надо быстро начать оказывать первую медицинскую помощь и вызвать врача, пусть даже если пострадавший находится в состоянии клинической смерти.</a:t>
            </a:r>
            <a:endParaRPr lang="ru-RU" dirty="0"/>
          </a:p>
        </p:txBody>
      </p:sp>
      <p:sp>
        <p:nvSpPr>
          <p:cNvPr id="5" name="Прямоугольник 4"/>
          <p:cNvSpPr/>
          <p:nvPr/>
        </p:nvSpPr>
        <p:spPr>
          <a:xfrm>
            <a:off x="0" y="3789040"/>
            <a:ext cx="8640960" cy="1200329"/>
          </a:xfrm>
          <a:prstGeom prst="rect">
            <a:avLst/>
          </a:prstGeom>
        </p:spPr>
        <p:txBody>
          <a:bodyPr wrap="square">
            <a:spAutoFit/>
          </a:bodyPr>
          <a:lstStyle/>
          <a:p>
            <a:r>
              <a:rPr lang="ru-RU" b="1" dirty="0" smtClean="0">
                <a:solidFill>
                  <a:srgbClr val="92D050"/>
                </a:solidFill>
              </a:rPr>
              <a:t>Высвобождение</a:t>
            </a:r>
            <a:r>
              <a:rPr lang="ru-RU" dirty="0" smtClean="0"/>
              <a:t> человека от действия электрическим тока: отключение - с помощью ближайшего рубильника, если неизвестно где он находится или он далеко расположен, то нужно рубить провода топором с деревянной ручкой (до 1000 в.).</a:t>
            </a:r>
            <a:endParaRPr lang="ru-RU" dirty="0"/>
          </a:p>
        </p:txBody>
      </p:sp>
      <p:sp>
        <p:nvSpPr>
          <p:cNvPr id="6" name="Прямоугольник 5"/>
          <p:cNvSpPr/>
          <p:nvPr/>
        </p:nvSpPr>
        <p:spPr>
          <a:xfrm>
            <a:off x="0" y="5085184"/>
            <a:ext cx="9144000" cy="1477328"/>
          </a:xfrm>
          <a:prstGeom prst="rect">
            <a:avLst/>
          </a:prstGeom>
        </p:spPr>
        <p:txBody>
          <a:bodyPr wrap="square">
            <a:spAutoFit/>
          </a:bodyPr>
          <a:lstStyle/>
          <a:p>
            <a:r>
              <a:rPr lang="ru-RU" b="1" dirty="0" smtClean="0">
                <a:solidFill>
                  <a:srgbClr val="92D050"/>
                </a:solidFill>
              </a:rPr>
              <a:t>Если</a:t>
            </a:r>
            <a:r>
              <a:rPr lang="ru-RU" dirty="0" smtClean="0"/>
              <a:t> пострадавший находится на высоте, то при отключении напряжения он может упасть - принанять меры чтобы человек не получил новых травм. Кроме того при отключении напряжения может погаснуть свет. Если одежда сухая то можно попытаться оттащить за неё человека, при этом не касаясь тела. Если напряжение до 1000в</a:t>
            </a: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496944" cy="1200329"/>
          </a:xfrm>
          <a:prstGeom prst="rect">
            <a:avLst/>
          </a:prstGeom>
        </p:spPr>
        <p:txBody>
          <a:bodyPr wrap="square">
            <a:spAutoFit/>
          </a:bodyPr>
          <a:lstStyle/>
          <a:p>
            <a:r>
              <a:rPr lang="ru-RU" dirty="0" smtClean="0"/>
              <a:t>попробовать оттолкнуть пострадавшего от токоведущих частей сухой палкой или наоборот откинуть провода от человека, для этих же целей можно использовать сухую верёвку. Если нельзя ничего предпринять произвести короткое замыкание.</a:t>
            </a:r>
            <a:endParaRPr lang="ru-RU" dirty="0"/>
          </a:p>
        </p:txBody>
      </p:sp>
      <p:sp>
        <p:nvSpPr>
          <p:cNvPr id="3" name="Прямоугольник 2"/>
          <p:cNvSpPr/>
          <p:nvPr/>
        </p:nvSpPr>
        <p:spPr>
          <a:xfrm>
            <a:off x="539552" y="1484784"/>
            <a:ext cx="2892138" cy="400110"/>
          </a:xfrm>
          <a:prstGeom prst="rect">
            <a:avLst/>
          </a:prstGeom>
        </p:spPr>
        <p:txBody>
          <a:bodyPr wrap="none">
            <a:spAutoFit/>
          </a:bodyPr>
          <a:lstStyle/>
          <a:p>
            <a:r>
              <a:rPr lang="ru-RU" sz="2000" b="1" dirty="0" smtClean="0">
                <a:solidFill>
                  <a:schemeClr val="accent1"/>
                </a:solidFill>
              </a:rPr>
              <a:t>Защитные средства</a:t>
            </a:r>
            <a:endParaRPr lang="ru-RU" sz="2000" b="1" dirty="0">
              <a:solidFill>
                <a:schemeClr val="accent1"/>
              </a:solidFill>
            </a:endParaRPr>
          </a:p>
        </p:txBody>
      </p:sp>
      <p:sp>
        <p:nvSpPr>
          <p:cNvPr id="4" name="Прямоугольник 3"/>
          <p:cNvSpPr/>
          <p:nvPr/>
        </p:nvSpPr>
        <p:spPr>
          <a:xfrm>
            <a:off x="0" y="1988840"/>
            <a:ext cx="8964488" cy="2308324"/>
          </a:xfrm>
          <a:prstGeom prst="rect">
            <a:avLst/>
          </a:prstGeom>
        </p:spPr>
        <p:txBody>
          <a:bodyPr wrap="square">
            <a:spAutoFit/>
          </a:bodyPr>
          <a:lstStyle/>
          <a:p>
            <a:r>
              <a:rPr lang="ru-RU" dirty="0" smtClean="0"/>
              <a:t>Защитные средства делятся на три группы: изолирующие, ограждающие, предохранительные.</a:t>
            </a:r>
          </a:p>
          <a:p>
            <a:r>
              <a:rPr lang="ru-RU" b="1" dirty="0" smtClean="0">
                <a:solidFill>
                  <a:srgbClr val="92D050"/>
                </a:solidFill>
              </a:rPr>
              <a:t>Изолирующие</a:t>
            </a:r>
            <a:r>
              <a:rPr lang="ru-RU" dirty="0" smtClean="0">
                <a:solidFill>
                  <a:srgbClr val="92D050"/>
                </a:solidFill>
              </a:rPr>
              <a:t> </a:t>
            </a:r>
            <a:r>
              <a:rPr lang="ru-RU" dirty="0" smtClean="0"/>
              <a:t>- обеспечивают изоляцию человека от токоведущих частей, а также от земли. Изолирующие защитные средства делятся на основные и дополнительные.</a:t>
            </a:r>
          </a:p>
          <a:p>
            <a:r>
              <a:rPr lang="ru-RU" dirty="0" smtClean="0"/>
              <a:t>Основные изолирующие средства - способны длительное время выдерживать рабочие напряжения (до 1000 в. - резиновые перчатки, инструмент с изолированными рукоятками).</a:t>
            </a:r>
            <a:endParaRPr lang="ru-RU" dirty="0"/>
          </a:p>
        </p:txBody>
      </p:sp>
      <p:sp>
        <p:nvSpPr>
          <p:cNvPr id="5" name="Прямоугольник 4"/>
          <p:cNvSpPr/>
          <p:nvPr/>
        </p:nvSpPr>
        <p:spPr>
          <a:xfrm>
            <a:off x="0" y="4581128"/>
            <a:ext cx="9144000" cy="1754326"/>
          </a:xfrm>
          <a:prstGeom prst="rect">
            <a:avLst/>
          </a:prstGeom>
        </p:spPr>
        <p:txBody>
          <a:bodyPr wrap="square">
            <a:spAutoFit/>
          </a:bodyPr>
          <a:lstStyle/>
          <a:p>
            <a:r>
              <a:rPr lang="ru-RU" b="1" dirty="0" smtClean="0">
                <a:solidFill>
                  <a:srgbClr val="92D050"/>
                </a:solidFill>
              </a:rPr>
              <a:t>Дополнительные</a:t>
            </a:r>
            <a:r>
              <a:rPr lang="ru-RU" dirty="0" smtClean="0"/>
              <a:t> изолирующие средства - до 1000 в. диэлектрические калоши, коврики.</a:t>
            </a:r>
          </a:p>
          <a:p>
            <a:r>
              <a:rPr lang="ru-RU" dirty="0" smtClean="0"/>
              <a:t>Ограждающие средства - временное ограждения - щиты, переносное заземление.</a:t>
            </a:r>
          </a:p>
          <a:p>
            <a:r>
              <a:rPr lang="ru-RU" b="1" dirty="0" smtClean="0">
                <a:solidFill>
                  <a:srgbClr val="92D050"/>
                </a:solidFill>
              </a:rPr>
              <a:t>Предохранительные</a:t>
            </a:r>
            <a:r>
              <a:rPr lang="ru-RU" dirty="0" smtClean="0">
                <a:solidFill>
                  <a:srgbClr val="92D050"/>
                </a:solidFill>
              </a:rPr>
              <a:t> </a:t>
            </a:r>
            <a:r>
              <a:rPr lang="ru-RU" dirty="0" smtClean="0"/>
              <a:t>- защитные очки, противогазы, предохранительные пояса.</a:t>
            </a: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743" y="0"/>
            <a:ext cx="9146744" cy="3539430"/>
          </a:xfrm>
          <a:prstGeom prst="rect">
            <a:avLst/>
          </a:prstGeom>
        </p:spPr>
        <p:txBody>
          <a:bodyPr wrap="square">
            <a:spAutoFit/>
          </a:bodyPr>
          <a:lstStyle/>
          <a:p>
            <a:r>
              <a:rPr lang="ru-RU" sz="2800" b="1" i="1" dirty="0"/>
              <a:t>При прохождении электрического тока через ткани тела образуется тепловая энергия, которая может вызвать сильные ожоги и разрушение тканей. Электрический импульс способен привести к «короткому замыканию» в собственной электрической системе организма и, как следствие, к остановке сердца.</a:t>
            </a:r>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5721" y="1285860"/>
            <a:ext cx="7643866" cy="5122845"/>
          </a:xfrm>
          <a:prstGeom prst="rect">
            <a:avLst/>
          </a:prstGeom>
          <a:ln>
            <a:noFill/>
          </a:ln>
          <a:effectLst>
            <a:softEdge rad="112500"/>
          </a:effectLst>
        </p:spPr>
      </p:pic>
      <p:sp>
        <p:nvSpPr>
          <p:cNvPr id="3" name="TextBox 2"/>
          <p:cNvSpPr txBox="1"/>
          <p:nvPr/>
        </p:nvSpPr>
        <p:spPr>
          <a:xfrm>
            <a:off x="1071538" y="428604"/>
            <a:ext cx="6643734" cy="707886"/>
          </a:xfrm>
          <a:prstGeom prst="rect">
            <a:avLst/>
          </a:prstGeom>
          <a:noFill/>
        </p:spPr>
        <p:txBody>
          <a:bodyPr wrap="square" rtlCol="0">
            <a:spAutoFit/>
          </a:bodyPr>
          <a:lstStyle/>
          <a:p>
            <a:pPr algn="ctr"/>
            <a:r>
              <a:rPr lang="ru-RU" sz="2000" b="1" dirty="0" smtClean="0"/>
              <a:t>Отделение пострадавшего от токоведущей части, находящейся под напряжением</a:t>
            </a:r>
            <a:endParaRPr lang="ru-RU" sz="2000" b="1" dirty="0"/>
          </a:p>
        </p:txBody>
      </p:sp>
    </p:spTree>
    <p:extLst>
      <p:ext uri="{BB962C8B-B14F-4D97-AF65-F5344CB8AC3E}">
        <p14:creationId xmlns:p14="http://schemas.microsoft.com/office/powerpoint/2010/main" xmlns="" val="102785399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28794" y="1142984"/>
            <a:ext cx="4714908" cy="5508710"/>
          </a:xfrm>
          <a:prstGeom prst="rect">
            <a:avLst/>
          </a:prstGeom>
          <a:ln>
            <a:noFill/>
          </a:ln>
          <a:effectLst>
            <a:softEdge rad="112500"/>
          </a:effectLst>
        </p:spPr>
      </p:pic>
      <p:sp>
        <p:nvSpPr>
          <p:cNvPr id="4" name="TextBox 3"/>
          <p:cNvSpPr txBox="1"/>
          <p:nvPr/>
        </p:nvSpPr>
        <p:spPr>
          <a:xfrm>
            <a:off x="1714480" y="214290"/>
            <a:ext cx="5143536" cy="923330"/>
          </a:xfrm>
          <a:prstGeom prst="rect">
            <a:avLst/>
          </a:prstGeom>
          <a:noFill/>
        </p:spPr>
        <p:txBody>
          <a:bodyPr wrap="square" rtlCol="0">
            <a:spAutoFit/>
          </a:bodyPr>
          <a:lstStyle/>
          <a:p>
            <a:pPr algn="ctr"/>
            <a:r>
              <a:rPr lang="ru-RU" b="1" dirty="0" smtClean="0"/>
              <a:t>Освобождение пострадавшего от тока отбрасыванием провода сухой деревянной доской.</a:t>
            </a:r>
            <a:endParaRPr lang="ru-RU" b="1"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214290"/>
            <a:ext cx="5715040" cy="1477328"/>
          </a:xfrm>
          <a:prstGeom prst="rect">
            <a:avLst/>
          </a:prstGeom>
          <a:noFill/>
        </p:spPr>
        <p:txBody>
          <a:bodyPr wrap="square" rtlCol="0">
            <a:spAutoFit/>
          </a:bodyPr>
          <a:lstStyle/>
          <a:p>
            <a:pPr algn="ctr"/>
            <a:r>
              <a:rPr lang="ru-RU" b="1" dirty="0" smtClean="0"/>
              <a:t>Освобождение пострадавшего от тока отбрасыванием провода с помощью изолирующей штанги: оказывающий помощь в перчатках, на ногах – боты, защищающие от шагового напряжения.</a:t>
            </a:r>
            <a:endParaRPr lang="ru-RU" b="1" dirty="0"/>
          </a:p>
        </p:txBody>
      </p:sp>
      <p:pic>
        <p:nvPicPr>
          <p:cNvPr id="3074" name="Picture 2"/>
          <p:cNvPicPr>
            <a:picLocks noChangeAspect="1" noChangeArrowheads="1"/>
          </p:cNvPicPr>
          <p:nvPr/>
        </p:nvPicPr>
        <p:blipFill>
          <a:blip r:embed="rId2" cstate="print"/>
          <a:srcRect/>
          <a:stretch>
            <a:fillRect/>
          </a:stretch>
        </p:blipFill>
        <p:spPr bwMode="auto">
          <a:xfrm>
            <a:off x="928662" y="1714488"/>
            <a:ext cx="6643734" cy="5009359"/>
          </a:xfrm>
          <a:prstGeom prst="rect">
            <a:avLst/>
          </a:prstGeom>
          <a:ln>
            <a:noFill/>
          </a:ln>
          <a:effectLst>
            <a:softEdge rad="112500"/>
          </a:effectLst>
        </p:spPr>
      </p:pic>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2143" t="2459" r="3571" b="13934"/>
          <a:stretch>
            <a:fillRect/>
          </a:stretch>
        </p:blipFill>
        <p:spPr bwMode="auto">
          <a:xfrm>
            <a:off x="1785918" y="1928802"/>
            <a:ext cx="5214974" cy="4029752"/>
          </a:xfrm>
          <a:prstGeom prst="rect">
            <a:avLst/>
          </a:prstGeom>
          <a:ln>
            <a:noFill/>
          </a:ln>
          <a:effectLst>
            <a:softEdge rad="112500"/>
          </a:effectLst>
        </p:spPr>
      </p:pic>
      <p:sp>
        <p:nvSpPr>
          <p:cNvPr id="3" name="TextBox 2"/>
          <p:cNvSpPr txBox="1"/>
          <p:nvPr/>
        </p:nvSpPr>
        <p:spPr>
          <a:xfrm>
            <a:off x="1500166" y="714356"/>
            <a:ext cx="5643602" cy="830997"/>
          </a:xfrm>
          <a:prstGeom prst="rect">
            <a:avLst/>
          </a:prstGeom>
          <a:noFill/>
        </p:spPr>
        <p:txBody>
          <a:bodyPr wrap="square" rtlCol="0">
            <a:spAutoFit/>
          </a:bodyPr>
          <a:lstStyle/>
          <a:p>
            <a:pPr algn="ctr"/>
            <a:r>
              <a:rPr lang="ru-RU" sz="2400" b="1" dirty="0" smtClean="0"/>
              <a:t>Освобождение пострадавшего от действия электрического  тока</a:t>
            </a:r>
            <a:endParaRPr lang="ru-RU" sz="2400" dirty="0"/>
          </a:p>
        </p:txBody>
      </p:sp>
    </p:spTree>
    <p:extLst>
      <p:ext uri="{BB962C8B-B14F-4D97-AF65-F5344CB8AC3E}">
        <p14:creationId xmlns:p14="http://schemas.microsoft.com/office/powerpoint/2010/main" xmlns="" val="137284768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014" t="1992" r="17905" b="1394"/>
          <a:stretch>
            <a:fillRect/>
          </a:stretch>
        </p:blipFill>
        <p:spPr bwMode="auto">
          <a:xfrm>
            <a:off x="2000232" y="1214422"/>
            <a:ext cx="4500594" cy="5456970"/>
          </a:xfrm>
          <a:prstGeom prst="rect">
            <a:avLst/>
          </a:prstGeom>
          <a:ln>
            <a:noFill/>
          </a:ln>
          <a:effectLst>
            <a:softEdge rad="112500"/>
          </a:effectLst>
        </p:spPr>
      </p:pic>
      <p:sp>
        <p:nvSpPr>
          <p:cNvPr id="3" name="TextBox 2"/>
          <p:cNvSpPr txBox="1"/>
          <p:nvPr/>
        </p:nvSpPr>
        <p:spPr>
          <a:xfrm>
            <a:off x="1500166" y="285728"/>
            <a:ext cx="5857916" cy="923330"/>
          </a:xfrm>
          <a:prstGeom prst="rect">
            <a:avLst/>
          </a:prstGeom>
          <a:noFill/>
        </p:spPr>
        <p:txBody>
          <a:bodyPr wrap="square" rtlCol="0">
            <a:spAutoFit/>
          </a:bodyPr>
          <a:lstStyle/>
          <a:p>
            <a:pPr algn="ctr"/>
            <a:r>
              <a:rPr lang="ru-RU" b="1" dirty="0" smtClean="0"/>
              <a:t>Освобождение пострадавшего от действия тока путём </a:t>
            </a:r>
            <a:r>
              <a:rPr lang="ru-RU" b="1" dirty="0" err="1" smtClean="0"/>
              <a:t>перерубания</a:t>
            </a:r>
            <a:r>
              <a:rPr lang="ru-RU" b="1" dirty="0" smtClean="0"/>
              <a:t> проводов.</a:t>
            </a:r>
            <a:r>
              <a:rPr lang="ru-RU" dirty="0" smtClean="0"/>
              <a:t/>
            </a:r>
            <a:br>
              <a:rPr lang="ru-RU" dirty="0" smtClean="0"/>
            </a:br>
            <a:endParaRPr lang="ru-RU" dirty="0"/>
          </a:p>
        </p:txBody>
      </p:sp>
    </p:spTree>
    <p:extLst>
      <p:ext uri="{BB962C8B-B14F-4D97-AF65-F5344CB8AC3E}">
        <p14:creationId xmlns:p14="http://schemas.microsoft.com/office/powerpoint/2010/main" xmlns="" val="218469142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88640"/>
            <a:ext cx="8028384" cy="369332"/>
          </a:xfrm>
          <a:prstGeom prst="rect">
            <a:avLst/>
          </a:prstGeom>
        </p:spPr>
        <p:txBody>
          <a:bodyPr wrap="square">
            <a:spAutoFit/>
          </a:bodyPr>
          <a:lstStyle/>
          <a:p>
            <a:r>
              <a:rPr lang="ru-RU" b="1" dirty="0" smtClean="0">
                <a:solidFill>
                  <a:schemeClr val="accent1"/>
                </a:solidFill>
              </a:rPr>
              <a:t> Основные факторы влияющие на исход поражения током</a:t>
            </a:r>
            <a:endParaRPr lang="ru-RU" b="1" dirty="0">
              <a:solidFill>
                <a:schemeClr val="accent1"/>
              </a:solidFill>
            </a:endParaRPr>
          </a:p>
        </p:txBody>
      </p:sp>
      <p:sp>
        <p:nvSpPr>
          <p:cNvPr id="3" name="Прямоугольник 2"/>
          <p:cNvSpPr/>
          <p:nvPr/>
        </p:nvSpPr>
        <p:spPr>
          <a:xfrm>
            <a:off x="0" y="692696"/>
            <a:ext cx="9144000" cy="4801314"/>
          </a:xfrm>
          <a:prstGeom prst="rect">
            <a:avLst/>
          </a:prstGeom>
        </p:spPr>
        <p:txBody>
          <a:bodyPr wrap="square">
            <a:spAutoFit/>
          </a:bodyPr>
          <a:lstStyle/>
          <a:p>
            <a:r>
              <a:rPr lang="ru-RU" b="1" dirty="0" smtClean="0">
                <a:solidFill>
                  <a:srgbClr val="92D050"/>
                </a:solidFill>
              </a:rPr>
              <a:t>Величина тока</a:t>
            </a:r>
            <a:r>
              <a:rPr lang="ru-RU" dirty="0" smtClean="0"/>
              <a:t>, проходящего через человека является основным фактором, обуславливающим исход поражения. Человек начинает ощущать прохождение переменного тока промышленной частоты (50 гц) величины 0.6-1.5 мА, а пост тока - 5-7мА это так называемые пороги ощущения токов. Большие токи вызывают у человека судороги.</a:t>
            </a:r>
          </a:p>
          <a:p>
            <a:r>
              <a:rPr lang="ru-RU" dirty="0" smtClean="0"/>
              <a:t>При 10-15 мА боль становится едва переносимой, а судороги такие что человек не может их преодолеть.</a:t>
            </a:r>
          </a:p>
          <a:p>
            <a:endParaRPr lang="ru-RU" b="1" dirty="0" smtClean="0"/>
          </a:p>
          <a:p>
            <a:r>
              <a:rPr lang="ru-RU" b="1" dirty="0" smtClean="0">
                <a:solidFill>
                  <a:srgbClr val="92D050"/>
                </a:solidFill>
              </a:rPr>
              <a:t>Длительность</a:t>
            </a:r>
            <a:r>
              <a:rPr lang="ru-RU" dirty="0" smtClean="0"/>
              <a:t> прохождения тока через тело человека оказывает влияние на исход поражения: чем продолжительнее действие тока, тем больше вероятность тяжелого смертельного поражения.</a:t>
            </a:r>
          </a:p>
          <a:p>
            <a:r>
              <a:rPr lang="ru-RU" dirty="0" smtClean="0"/>
              <a:t>Путь тока в теле пострадавшего играет существенную роль в исходе поражения. Так если на пути тока жизненно важные органы - сердце, лёгкие, головной мозг, то опасность поражения весьма велика.</a:t>
            </a:r>
          </a:p>
          <a:p>
            <a:r>
              <a:rPr lang="ru-RU" dirty="0" smtClean="0"/>
              <a:t>Род тока и частота постоянный ток менее опасен чем переменный примерно в четыре раза однако это справедливо до 250-300 в. Увеличение частоты ведет к увеличению опасности.</a:t>
            </a: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34" y="-16249"/>
            <a:ext cx="9151833" cy="5262979"/>
          </a:xfrm>
          <a:prstGeom prst="rect">
            <a:avLst/>
          </a:prstGeom>
        </p:spPr>
        <p:txBody>
          <a:bodyPr wrap="square">
            <a:spAutoFit/>
          </a:bodyPr>
          <a:lstStyle/>
          <a:p>
            <a:r>
              <a:rPr lang="ru-RU" sz="2800" b="1" dirty="0"/>
              <a:t>Причины</a:t>
            </a:r>
            <a:r>
              <a:rPr lang="ru-RU" sz="2800" dirty="0"/>
              <a:t/>
            </a:r>
            <a:br>
              <a:rPr lang="ru-RU" sz="2800" dirty="0"/>
            </a:br>
            <a:r>
              <a:rPr lang="ru-RU" sz="2800" i="1" dirty="0">
                <a:solidFill>
                  <a:schemeClr val="accent2"/>
                </a:solidFill>
                <a:effectLst>
                  <a:outerShdw blurRad="38100" dist="38100" dir="2700000" algn="tl">
                    <a:srgbClr val="000000">
                      <a:alpha val="43137"/>
                    </a:srgbClr>
                  </a:outerShdw>
                </a:effectLst>
              </a:rPr>
              <a:t>Электрические травмы случаются вследствие удара молнией, а также при контакте с оголенными электропроводами, заземлением электросети или проводником, контактирующим с источником электричества (например, вода в бассейне). Тяжесть травмы варьирует от незначительного ожога до смертельного поражения и определяется типом и силой тока, сопротивлением тела в точке контакта, направлением хода тока через тело и продолжительностью воздействия тока. </a:t>
            </a:r>
            <a:r>
              <a:rPr lang="ru-RU" sz="2800" dirty="0"/>
              <a:t/>
            </a:r>
            <a:br>
              <a:rPr lang="ru-RU" sz="2800" dirty="0"/>
            </a:br>
            <a:endParaRPr lang="ru-RU" sz="2800"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6393" y="1700808"/>
            <a:ext cx="9144000" cy="4401205"/>
          </a:xfrm>
          <a:prstGeom prst="rect">
            <a:avLst/>
          </a:prstGeom>
        </p:spPr>
        <p:txBody>
          <a:bodyPr wrap="square">
            <a:spAutoFit/>
          </a:bodyPr>
          <a:lstStyle/>
          <a:p>
            <a:r>
              <a:rPr lang="ru-RU" sz="2800" b="1" dirty="0">
                <a:solidFill>
                  <a:srgbClr val="0070C0"/>
                </a:solidFill>
              </a:rPr>
              <a:t>Симптомы</a:t>
            </a:r>
            <a:r>
              <a:rPr lang="ru-RU" sz="2800" dirty="0">
                <a:solidFill>
                  <a:srgbClr val="0070C0"/>
                </a:solidFill>
              </a:rPr>
              <a:t/>
            </a:r>
            <a:br>
              <a:rPr lang="ru-RU" sz="2800" dirty="0">
                <a:solidFill>
                  <a:srgbClr val="0070C0"/>
                </a:solidFill>
              </a:rPr>
            </a:br>
            <a:r>
              <a:rPr lang="ru-RU" sz="2800" dirty="0" smtClean="0">
                <a:solidFill>
                  <a:srgbClr val="0070C0"/>
                </a:solidFill>
              </a:rPr>
              <a:t>Симптомы обусловлены </a:t>
            </a:r>
            <a:r>
              <a:rPr lang="ru-RU" sz="2800" dirty="0">
                <a:solidFill>
                  <a:srgbClr val="0070C0"/>
                </a:solidFill>
              </a:rPr>
              <a:t>сочетанием всех характеристик электрического тока. Удар электрическим током может напугать человека, привести к его падению или спровоцировать мощные сокращения мышц; соответственно, часто наблюдаются вывихи, переломы и тупые травмы. Иногда человек теряет сознание; иногда происходит остановка дыхания и сердечной деятельности. Электрические ожоги могут быть отчетливо видны на коже и распространяться на более глубокие ткани. </a:t>
            </a:r>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
            <a:ext cx="9144000" cy="6093976"/>
          </a:xfrm>
          <a:prstGeom prst="rect">
            <a:avLst/>
          </a:prstGeom>
        </p:spPr>
        <p:txBody>
          <a:bodyPr wrap="square">
            <a:spAutoFit/>
          </a:bodyPr>
          <a:lstStyle/>
          <a:p>
            <a:r>
              <a:rPr lang="ru-RU" sz="3200" b="1" dirty="0"/>
              <a:t>Профилактика</a:t>
            </a:r>
            <a:r>
              <a:rPr lang="ru-RU" sz="2000" dirty="0"/>
              <a:t/>
            </a:r>
            <a:br>
              <a:rPr lang="ru-RU" sz="2000" dirty="0"/>
            </a:br>
            <a:r>
              <a:rPr lang="ru-RU" sz="2000" b="1" i="1" dirty="0">
                <a:solidFill>
                  <a:schemeClr val="bg1"/>
                </a:solidFill>
                <a:effectLst>
                  <a:outerShdw blurRad="38100" dist="38100" dir="2700000" algn="tl">
                    <a:srgbClr val="000000">
                      <a:alpha val="43137"/>
                    </a:srgbClr>
                  </a:outerShdw>
                </a:effectLst>
              </a:rPr>
              <a:t>Каждый человек должен знать о свойствах электрического тока и относиться к нему «с уважением». Исправность, правильная установка электрических приборов и соблюдение правил обращения с ними — вот условия, необходимые для того, чтобы предотвратить электрические травмы дома и на работе. Любой электрический прибор, с которым возможно соприкосновение, должен быть правильно заземлен и подключен в сеть, имеющую предохранители. Предохранители, прерывающие электрическую цепь, когда происходит утечка тока силой 5 </a:t>
            </a:r>
            <a:r>
              <a:rPr lang="ru-RU" sz="2000" b="1" i="1" dirty="0" err="1">
                <a:solidFill>
                  <a:schemeClr val="bg1"/>
                </a:solidFill>
                <a:effectLst>
                  <a:outerShdw blurRad="38100" dist="38100" dir="2700000" algn="tl">
                    <a:srgbClr val="000000">
                      <a:alpha val="43137"/>
                    </a:srgbClr>
                  </a:outerShdw>
                </a:effectLst>
              </a:rPr>
              <a:t>тА</a:t>
            </a:r>
            <a:r>
              <a:rPr lang="ru-RU" sz="2000" b="1" i="1" dirty="0">
                <a:solidFill>
                  <a:schemeClr val="bg1"/>
                </a:solidFill>
                <a:effectLst>
                  <a:outerShdw blurRad="38100" dist="38100" dir="2700000" algn="tl">
                    <a:srgbClr val="000000">
                      <a:alpha val="43137"/>
                    </a:srgbClr>
                  </a:outerShdw>
                </a:effectLst>
              </a:rPr>
              <a:t>, — превосходные и легко доступные средства безопасности. </a:t>
            </a:r>
            <a:br>
              <a:rPr lang="ru-RU" sz="2000" b="1" i="1" dirty="0">
                <a:solidFill>
                  <a:schemeClr val="bg1"/>
                </a:solidFill>
                <a:effectLst>
                  <a:outerShdw blurRad="38100" dist="38100" dir="2700000" algn="tl">
                    <a:srgbClr val="000000">
                      <a:alpha val="43137"/>
                    </a:srgbClr>
                  </a:outerShdw>
                </a:effectLst>
              </a:rPr>
            </a:br>
            <a:r>
              <a:rPr lang="ru-RU" sz="2000" b="1" i="1" dirty="0">
                <a:solidFill>
                  <a:schemeClr val="bg1"/>
                </a:solidFill>
                <a:effectLst>
                  <a:outerShdw blurRad="38100" dist="38100" dir="2700000" algn="tl">
                    <a:srgbClr val="000000">
                      <a:alpha val="43137"/>
                    </a:srgbClr>
                  </a:outerShdw>
                </a:effectLst>
              </a:rPr>
              <a:t/>
            </a:r>
            <a:br>
              <a:rPr lang="ru-RU" sz="2000" b="1" i="1" dirty="0">
                <a:solidFill>
                  <a:schemeClr val="bg1"/>
                </a:solidFill>
                <a:effectLst>
                  <a:outerShdw blurRad="38100" dist="38100" dir="2700000" algn="tl">
                    <a:srgbClr val="000000">
                      <a:alpha val="43137"/>
                    </a:srgbClr>
                  </a:outerShdw>
                </a:effectLst>
              </a:rPr>
            </a:br>
            <a:r>
              <a:rPr lang="ru-RU" sz="2000" b="1" i="1" dirty="0">
                <a:solidFill>
                  <a:schemeClr val="bg1"/>
                </a:solidFill>
                <a:effectLst>
                  <a:outerShdw blurRad="38100" dist="38100" dir="2700000" algn="tl">
                    <a:srgbClr val="000000">
                      <a:alpha val="43137"/>
                    </a:srgbClr>
                  </a:outerShdw>
                </a:effectLst>
              </a:rPr>
              <a:t>Предотвратить поражение молнией можно с помощью разумных мер предосторожности. Так, во время грозы не рекомендуется находиться на открытых пространствах; желательно найти укрытие — но только не под одиноко стоящим деревом и не под крышей, имеющей металлические детали, так как они способны «притягивать» молнию. Во время грозы не следует оставаться в бассейне, пруде, озере и т. п. Внутри автомобиля находиться безопасно.</a:t>
            </a:r>
            <a:r>
              <a:rPr lang="ru-RU" sz="2000" b="1" i="1" dirty="0">
                <a:effectLst>
                  <a:outerShdw blurRad="38100" dist="38100" dir="2700000" algn="tl">
                    <a:srgbClr val="000000">
                      <a:alpha val="43137"/>
                    </a:srgbClr>
                  </a:outerShdw>
                </a:effectLst>
              </a:rPr>
              <a:t> </a:t>
            </a:r>
            <a:r>
              <a:rPr lang="ru-RU" dirty="0"/>
              <a:t/>
            </a:r>
            <a:br>
              <a:rPr lang="ru-RU" dirty="0"/>
            </a:br>
            <a:endParaRPr lang="ru-RU" dirty="0"/>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r>
              <a:rPr lang="ru-RU" sz="3600" b="1" i="1" dirty="0" smtClean="0">
                <a:effectLst>
                  <a:outerShdw blurRad="38100" dist="38100" dir="2700000" algn="tl">
                    <a:srgbClr val="000000">
                      <a:alpha val="43137"/>
                    </a:srgbClr>
                  </a:outerShdw>
                </a:effectLst>
              </a:rPr>
              <a:t>                                 Лечение</a:t>
            </a:r>
            <a:r>
              <a:rPr lang="ru-RU" b="1" i="1" dirty="0">
                <a:effectLst>
                  <a:outerShdw blurRad="38100" dist="38100" dir="2700000" algn="tl">
                    <a:srgbClr val="000000">
                      <a:alpha val="43137"/>
                    </a:srgbClr>
                  </a:outerShdw>
                </a:effectLst>
              </a:rPr>
              <a:t/>
            </a:r>
            <a:br>
              <a:rPr lang="ru-RU" b="1" i="1" dirty="0">
                <a:effectLst>
                  <a:outerShdw blurRad="38100" dist="38100" dir="2700000" algn="tl">
                    <a:srgbClr val="000000">
                      <a:alpha val="43137"/>
                    </a:srgbClr>
                  </a:outerShdw>
                </a:effectLst>
              </a:rPr>
            </a:br>
            <a:r>
              <a:rPr lang="ru-RU" b="1" i="1" dirty="0">
                <a:solidFill>
                  <a:schemeClr val="bg1"/>
                </a:solidFill>
              </a:rPr>
              <a:t>Мероприятия по оказанию помощи при </a:t>
            </a:r>
            <a:r>
              <a:rPr lang="ru-RU" b="1" i="1" dirty="0" err="1">
                <a:solidFill>
                  <a:schemeClr val="bg1"/>
                </a:solidFill>
              </a:rPr>
              <a:t>электротравмах</a:t>
            </a:r>
            <a:r>
              <a:rPr lang="ru-RU" b="1" i="1" dirty="0">
                <a:solidFill>
                  <a:schemeClr val="bg1"/>
                </a:solidFill>
              </a:rPr>
              <a:t> должны быть следующими: прекращение контакта пострадавшего с источником тока; при необходимости — восстановление сердечной деятельности и дыхания, то есть проведение сердечно-легочной реанимации (СЛР); лечение ожогов; лечение травм, полученных вследствие удара молнией. </a:t>
            </a:r>
            <a:br>
              <a:rPr lang="ru-RU" b="1" i="1" dirty="0">
                <a:solidFill>
                  <a:schemeClr val="bg1"/>
                </a:solidFill>
              </a:rPr>
            </a:br>
            <a:r>
              <a:rPr lang="ru-RU" b="1" i="1" dirty="0">
                <a:solidFill>
                  <a:schemeClr val="bg1"/>
                </a:solidFill>
              </a:rPr>
              <a:t/>
            </a:r>
            <a:br>
              <a:rPr lang="ru-RU" b="1" i="1" dirty="0">
                <a:solidFill>
                  <a:schemeClr val="bg1"/>
                </a:solidFill>
              </a:rPr>
            </a:br>
            <a:r>
              <a:rPr lang="ru-RU" b="1" i="1" dirty="0">
                <a:solidFill>
                  <a:schemeClr val="bg1"/>
                </a:solidFill>
              </a:rPr>
              <a:t>Самый безопасный способ прекратить контакт пострадавшего с источником тока — быстро отключить ток (выключить рубильник или отключить прибор от электрической сети). Иногда приходится обесточивать пострадавшего другими способами: перерубить провод предметом с длинной деревянной сухой рукояткой — лопатой, топором и т. п., или оттянуть провод сухой деревянной палкой, дополнительно обезопасив себя: надеть резиновые перчатки, обмотать руки сухой тканью, подложить под ноги резиновый коврик или сухую доску и т. п. </a:t>
            </a:r>
            <a:br>
              <a:rPr lang="ru-RU" b="1" i="1" dirty="0">
                <a:solidFill>
                  <a:schemeClr val="bg1"/>
                </a:solidFill>
              </a:rPr>
            </a:br>
            <a:r>
              <a:rPr lang="ru-RU" b="1" i="1" dirty="0">
                <a:solidFill>
                  <a:schemeClr val="bg1"/>
                </a:solidFill>
              </a:rPr>
              <a:t>При высоковольтной проводке эти меры могут оказаться недостаточными. Если линия может быть высоковольтной, никто не должен касаться пострадавшего, пока не отключен ток. Многие люди, стремясь оказать помощь, сами получали </a:t>
            </a:r>
            <a:r>
              <a:rPr lang="ru-RU" b="1" i="1" dirty="0" err="1">
                <a:solidFill>
                  <a:schemeClr val="bg1"/>
                </a:solidFill>
              </a:rPr>
              <a:t>электротравмы</a:t>
            </a:r>
            <a:r>
              <a:rPr lang="ru-RU" b="1" i="1" dirty="0">
                <a:solidFill>
                  <a:schemeClr val="bg1"/>
                </a:solidFill>
              </a:rPr>
              <a:t> при попытке освободить пострадавшего. Линии высокого напряжения и низковольтные линии не всегда легко отличить, особенно на открытой местности.</a:t>
            </a:r>
            <a:r>
              <a:rPr lang="ru-RU" b="1" i="1" dirty="0"/>
              <a:t/>
            </a:r>
            <a:br>
              <a:rPr lang="ru-RU" b="1" i="1" dirty="0"/>
            </a:br>
            <a:r>
              <a:rPr lang="ru-RU" b="1" i="1" dirty="0">
                <a:effectLst>
                  <a:outerShdw blurRad="38100" dist="38100" dir="2700000" algn="tl">
                    <a:srgbClr val="000000">
                      <a:alpha val="43137"/>
                    </a:srgbClr>
                  </a:outerShdw>
                </a:effectLst>
              </a:rPr>
              <a:t/>
            </a:r>
            <a:br>
              <a:rPr lang="ru-RU" b="1" i="1" dirty="0">
                <a:effectLst>
                  <a:outerShdw blurRad="38100" dist="38100" dir="2700000" algn="tl">
                    <a:srgbClr val="000000">
                      <a:alpha val="43137"/>
                    </a:srgbClr>
                  </a:outerShdw>
                </a:effectLst>
              </a:rPr>
            </a:br>
            <a:endParaRPr lang="ru-RU"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285728"/>
            <a:ext cx="8929750" cy="6186309"/>
          </a:xfrm>
          <a:prstGeom prst="rect">
            <a:avLst/>
          </a:prstGeom>
        </p:spPr>
        <p:txBody>
          <a:bodyPr wrap="square">
            <a:spAutoFit/>
          </a:bodyPr>
          <a:lstStyle/>
          <a:p>
            <a:r>
              <a:rPr lang="ru-RU" b="1" i="1" dirty="0" smtClean="0">
                <a:solidFill>
                  <a:schemeClr val="bg1"/>
                </a:solidFill>
              </a:rPr>
              <a:t>Когда ток отключен и к пострадавшему можно прикасаться без риска получить </a:t>
            </a:r>
            <a:r>
              <a:rPr lang="ru-RU" b="1" i="1" dirty="0" err="1" smtClean="0">
                <a:solidFill>
                  <a:schemeClr val="bg1"/>
                </a:solidFill>
              </a:rPr>
              <a:t>электротравму</a:t>
            </a:r>
            <a:r>
              <a:rPr lang="ru-RU" b="1" i="1" dirty="0" smtClean="0">
                <a:solidFill>
                  <a:schemeClr val="bg1"/>
                </a:solidFill>
              </a:rPr>
              <a:t>, спасатель должен проверить наличие у него дыхания и пульса. Если человек не дышит и пульс у него не прощупывается, необходимо немедленно начать проведение СЛР. Врач «скорой помощи» (или в больнице) проверяет, нет ли у пострадавшего переломов, вывихов, тупых травм или повреждений спинного мозга. При обширном повреждении мышц выделяющийся миоглобин может повреждать почки; во избежание этого человеку вводят большое количество жидкости. </a:t>
            </a:r>
            <a:br>
              <a:rPr lang="ru-RU" b="1" i="1" dirty="0" smtClean="0">
                <a:solidFill>
                  <a:schemeClr val="bg1"/>
                </a:solidFill>
              </a:rPr>
            </a:br>
            <a:r>
              <a:rPr lang="ru-RU" b="1" i="1" dirty="0" smtClean="0">
                <a:solidFill>
                  <a:schemeClr val="bg1"/>
                </a:solidFill>
              </a:rPr>
              <a:t/>
            </a:r>
            <a:br>
              <a:rPr lang="ru-RU" b="1" i="1" dirty="0" smtClean="0">
                <a:solidFill>
                  <a:schemeClr val="bg1"/>
                </a:solidFill>
              </a:rPr>
            </a:br>
            <a:r>
              <a:rPr lang="ru-RU" b="1" i="1" dirty="0" smtClean="0">
                <a:solidFill>
                  <a:schemeClr val="bg1"/>
                </a:solidFill>
              </a:rPr>
              <a:t>Пострадавшего от удара молнии часто удается спасти благодаря СЛР. Чрезвычайно важно как можно быстрее приступить к реанимационным мероприятиям, причем даже в том случае, если пострадавший кажется мертвым. Если удается восстановить самостоятельное дыхание, исход почти всегда благоприятный. </a:t>
            </a:r>
            <a:br>
              <a:rPr lang="ru-RU" b="1" i="1" dirty="0" smtClean="0">
                <a:solidFill>
                  <a:schemeClr val="bg1"/>
                </a:solidFill>
              </a:rPr>
            </a:br>
            <a:r>
              <a:rPr lang="ru-RU" b="1" i="1" dirty="0" smtClean="0">
                <a:solidFill>
                  <a:schemeClr val="bg1"/>
                </a:solidFill>
              </a:rPr>
              <a:t/>
            </a:r>
            <a:br>
              <a:rPr lang="ru-RU" b="1" i="1" dirty="0" smtClean="0">
                <a:solidFill>
                  <a:schemeClr val="bg1"/>
                </a:solidFill>
              </a:rPr>
            </a:br>
            <a:r>
              <a:rPr lang="ru-RU" b="1" i="1" dirty="0" smtClean="0">
                <a:solidFill>
                  <a:schemeClr val="bg1"/>
                </a:solidFill>
              </a:rPr>
              <a:t>Для оценки сердечной деятельности пострадавшего проводится мониторинг-ЭКГ. Если есть вероятность поражения сердца, то необходимо наблюдение в стационаре в течение 12—24 часов. Если пострадавший терял сознание или получил травму головы, может быть сделана компьютерная томография (КТ), чтобы исключить возможное повреждение головного мозга.</a:t>
            </a:r>
            <a:endParaRPr lang="ru-RU" b="1" i="1" dirty="0">
              <a:solidFill>
                <a:schemeClr val="bg1"/>
              </a:solidFill>
            </a:endParaRPr>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4893647"/>
          </a:xfrm>
          <a:prstGeom prst="rect">
            <a:avLst/>
          </a:prstGeom>
        </p:spPr>
        <p:txBody>
          <a:bodyPr wrap="square">
            <a:spAutoFit/>
          </a:bodyPr>
          <a:lstStyle/>
          <a:p>
            <a:r>
              <a:rPr lang="ru-RU" sz="2400" b="1" i="1" dirty="0"/>
              <a:t>1. Термическое - в ожогах определённых участков, нагреве кровеносных сосудов, крови, нервов.</a:t>
            </a:r>
          </a:p>
          <a:p>
            <a:r>
              <a:rPr lang="ru-RU" sz="2400" b="1" i="1" dirty="0"/>
              <a:t>2. Электролитическое - разложение крови и других органических жидкостей.</a:t>
            </a:r>
          </a:p>
          <a:p>
            <a:r>
              <a:rPr lang="ru-RU" sz="2400" b="1" i="1" dirty="0"/>
              <a:t>3. Биологическое - раздражение и возбуждение живых тканей организма, что сопровождается непроизвольными судорожными сокращением мышц, в том числе мышц сердца и лёгких.</a:t>
            </a:r>
          </a:p>
          <a:p>
            <a:r>
              <a:rPr lang="ru-RU" sz="2400" b="1" i="1" dirty="0"/>
              <a:t>В результате всего этого могут возникнуть различные нарушения в организме плоть до полной остановки работы сердца и лёгких.</a:t>
            </a:r>
          </a:p>
          <a:p>
            <a:r>
              <a:rPr lang="ru-RU" sz="2400" b="1" i="1" dirty="0"/>
              <a:t>Всё это приводит к двум поражениям: электрическим травмам и электрическим ударам.</a:t>
            </a:r>
          </a:p>
        </p:txBody>
      </p:sp>
    </p:spTree>
    <p:extLst>
      <p:ext uri="{BB962C8B-B14F-4D97-AF65-F5344CB8AC3E}">
        <p14:creationId xmlns:p14="http://schemas.microsoft.com/office/powerpoint/2010/main" xmlns="" val="342649228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174</TotalTime>
  <Words>1816</Words>
  <Application>Microsoft Office PowerPoint</Application>
  <PresentationFormat>Экран (4:3)</PresentationFormat>
  <Paragraphs>104</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Артём</dc:creator>
  <cp:lastModifiedBy>Ink</cp:lastModifiedBy>
  <cp:revision>21</cp:revision>
  <dcterms:created xsi:type="dcterms:W3CDTF">2011-09-13T12:39:13Z</dcterms:created>
  <dcterms:modified xsi:type="dcterms:W3CDTF">2013-07-10T05:38:50Z</dcterms:modified>
</cp:coreProperties>
</file>