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3" r:id="rId3"/>
    <p:sldId id="264" r:id="rId4"/>
    <p:sldId id="265" r:id="rId5"/>
    <p:sldId id="268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  <a:srgbClr val="FF9900"/>
    <a:srgbClr val="3366FF"/>
    <a:srgbClr val="9933FF"/>
    <a:srgbClr val="3399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E40C-CCEE-4F9F-8E5A-D36216B0411C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BAAB-D7EC-4C13-83EA-53F3BC1E3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F2B3-BB5C-467D-88BA-C8D72AADC4B2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165B-C03D-41C0-B75E-731E0C11B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E50B-93D1-48F2-A43A-73BC42433737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33CC-5389-4535-9589-D1E4F8BAF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45F0-16E5-453E-86CD-BE6704515DB6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FD37B-0AB0-4893-A6B8-BEABB4394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887E-D645-4425-91A9-E198E0704FB7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292-EC74-4BC0-AC15-A4D8AEFCF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4A9D-8F97-4086-A426-EC46062B3229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F796-43B3-4727-841B-8DD410A62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91F1-F26F-424D-8B89-ABA1508BEE08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81B2-2496-4DF6-8C10-208FE5BF9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4892-A211-4BB1-A45C-B614C4A10EC4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52AF-6BC0-46A1-9C22-B3EDC3801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E000-2342-4E18-8EF6-918092488071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A4FA-CE72-4A54-BF1F-4104A0A5C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102C-1796-46A1-8A83-482A6D49B7F0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8CB1C-50BE-4B03-896F-D63D0EB3B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E27B-D9B2-4D26-A92D-45508222645F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F1B-9155-4074-AC95-0E8C5111D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27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1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428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Дата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62C123C-79A6-4488-A3E6-190BD53058EC}" type="datetimeFigureOut">
              <a:rPr lang="ru-RU"/>
              <a:pPr>
                <a:defRPr/>
              </a:pPr>
              <a:t>06.07.2013</a:t>
            </a:fld>
            <a:endParaRPr lang="ru-RU"/>
          </a:p>
        </p:txBody>
      </p:sp>
      <p:sp>
        <p:nvSpPr>
          <p:cNvPr id="2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tint val="2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B7334C0-011E-4CDE-874F-07BE11ECB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/>
  </p:transition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0%D1%82%D0%BC%D0%BE%D1%81%D1%84%D0%B5%D1%80%D0%BD%D1%8B%D0%B5_%D0%BE%D1%81%D0%B0%D0%B4%D0%BA%D0%B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0%D1%83%D1%80%D1%81%D0%BA%D0%B0%D1%8F_%D0%BB%D0%B8%D1%81%D1%82%D0%B2%D0%B5%D0%BD%D0%BD%D0%B8%D1%86%D0%B0" TargetMode="External"/><Relationship Id="rId3" Type="http://schemas.openxmlformats.org/officeDocument/2006/relationships/hyperlink" Target="http://ru.wikipedia.org/wiki/%D0%A3%D1%80%D0%B0%D0%BB%D1%8C%D1%81%D0%BA%D0%B8%D0%B5_%D0%B3%D0%BE%D1%80%D1%8B" TargetMode="External"/><Relationship Id="rId7" Type="http://schemas.openxmlformats.org/officeDocument/2006/relationships/hyperlink" Target="http://ru.wikipedia.org/wiki/%D0%9F%D0%BB%D0%B0%D1%82%D0%BE_%D0%9F%D1%83%D1%82%D0%BE%D1%80%D0%B0%D0%BD%D0%B0" TargetMode="External"/><Relationship Id="rId2" Type="http://schemas.openxmlformats.org/officeDocument/2006/relationships/hyperlink" Target="http://ru.wikipedia.org/wiki/%D0%91%D0%B5%D1%80%D1%91%D0%B7%D0%B0_%D0%B1%D0%BE%D1%80%D0%BE%D0%B4%D0%B0%D0%B2%D1%87%D0%B0%D1%82%D0%B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8%D1%81%D1%82%D0%B2%D0%B5%D0%BD%D0%BD%D0%B8%D1%86%D0%B0" TargetMode="External"/><Relationship Id="rId5" Type="http://schemas.openxmlformats.org/officeDocument/2006/relationships/hyperlink" Target="http://ru.wikipedia.org/wiki/%D0%97%D0%B0%D0%BF%D0%B0%D0%B4%D0%BD%D0%B0%D1%8F_%D0%A1%D0%B8%D0%B1%D0%B8%D1%80%D1%8C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ru.wikipedia.org/wiki/%D0%95%D0%BB%D1%8C" TargetMode="External"/><Relationship Id="rId9" Type="http://schemas.openxmlformats.org/officeDocument/2006/relationships/hyperlink" Target="http://ru.wikipedia.org/w/index.php?title=%D0%91%D0%B5%D1%80%D1%91%D0%B7%D0%B0_%D1%82%D0%BE%D1%89%D0%B0%D1%8F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0%D0%BB%D0%B8%D0%BA" TargetMode="External"/><Relationship Id="rId2" Type="http://schemas.openxmlformats.org/officeDocument/2006/relationships/hyperlink" Target="http://ru.wikipedia.org/wiki/%D0%9F%D0%BE%D1%87%D0%B2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C%D0%BD%D0%BE%D0%B3%D0%BE%D0%BB%D0%B5%D1%82%D0%BD%D1%8F%D1%8F_%D0%BC%D0%B5%D1%80%D0%B7%D0%BB%D0%BE%D1%82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3%D1%80%D0%BE%D0%BF%D0%B0%D1%82%D0%BA%D0%B0_%D1%82%D1%83%D0%BD%D0%B4%D1%80%D1%8F%D0%BD%D0%B0%D1%8F" TargetMode="External"/><Relationship Id="rId3" Type="http://schemas.openxmlformats.org/officeDocument/2006/relationships/hyperlink" Target="http://ru.wikipedia.org/wiki/%D0%97%D0%B5%D0%BC%D0%BB%D0%B5%D1%80%D0%BE%D0%B9%D0%BA%D0%B0" TargetMode="External"/><Relationship Id="rId7" Type="http://schemas.openxmlformats.org/officeDocument/2006/relationships/hyperlink" Target="http://ru.wikipedia.org/wiki/%D0%91%D0%B5%D0%BB%D0%B0%D1%8F_%D0%BA%D1%83%D1%80%D0%BE%D0%BF%D0%B0%D1%82%D0%BA%D0%B0" TargetMode="External"/><Relationship Id="rId2" Type="http://schemas.openxmlformats.org/officeDocument/2006/relationships/hyperlink" Target="http://ru.wikipedia.org/wiki/%D0%9B%D0%B5%D0%BC%D0%BC%D0%B8%D0%BD%D0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1%83%D1%80%D0%BE%D0%BF%D0%B0%D1%82%D0%BA%D0%B0" TargetMode="External"/><Relationship Id="rId5" Type="http://schemas.openxmlformats.org/officeDocument/2006/relationships/hyperlink" Target="http://ru.wikipedia.org/wiki/%D0%9F%D0%B5%D1%81%D0%B5%D1%86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ru.wikipedia.org/wiki/%D0%A1%D0%B5%D0%B2%D0%B5%D1%80%D0%BD%D1%8B%D0%B9_%D0%BE%D0%BB%D0%B5%D0%BD%D1%8C" TargetMode="External"/><Relationship Id="rId9" Type="http://schemas.openxmlformats.org/officeDocument/2006/relationships/hyperlink" Target="http://ru.wikipedia.org/wiki/%D0%9F%D0%BE%D0%BB%D1%8F%D1%80%D0%BD%D0%B0%D1%8F_%D1%81%D0%BE%D0%B2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0_1987b_9e286fc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84438" y="333375"/>
            <a:ext cx="3840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Лесотундра России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33_big-500x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1393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82380130_4316166_Lesoty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WS2007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 noGrp="1"/>
          </p:cNvSpPr>
          <p:nvPr>
            <p:ph idx="4294967295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r>
              <a:rPr lang="ru-RU"/>
              <a:t>Неширокой полосой протянулась вдоль южной границы тундровой зоны.</a:t>
            </a:r>
          </a:p>
          <a:p>
            <a:endParaRPr lang="ru-RU"/>
          </a:p>
        </p:txBody>
      </p:sp>
      <p:pic>
        <p:nvPicPr>
          <p:cNvPr id="20483" name="Picture 2" descr="M:\География\00-map.jpg"/>
          <p:cNvPicPr>
            <a:picLocks noChangeAspect="1" noChangeArrowheads="1"/>
          </p:cNvPicPr>
          <p:nvPr/>
        </p:nvPicPr>
        <p:blipFill>
          <a:blip r:embed="rId2"/>
          <a:srcRect l="23453" t="1894" b="60216"/>
          <a:stretch>
            <a:fillRect/>
          </a:stretch>
        </p:blipFill>
        <p:spPr bwMode="auto">
          <a:xfrm>
            <a:off x="0" y="2708275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713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ru-RU" sz="4000">
                <a:solidFill>
                  <a:srgbClr val="9933FF"/>
                </a:solidFill>
                <a:latin typeface="Comic Sans MS" pitchFamily="66" charset="0"/>
              </a:rPr>
              <a:t>Географическое положение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4294967295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/>
              <a:t>Средние температуры воздуха в июле 10-12 °C, а в январе от −10° до −40 °C. Несмотря на малое количество </a:t>
            </a:r>
            <a:r>
              <a:rPr lang="ru-RU" u="sng">
                <a:hlinkClick r:id="rId2" tooltip="Атмосферные осадки"/>
              </a:rPr>
              <a:t>атмосферных осадков</a:t>
            </a:r>
            <a:r>
              <a:rPr lang="ru-RU"/>
              <a:t> (200—350 мм), для лесотундры характерно резкое превышение увлажнения над испарением, что обусловливает широкое распространение озёр — от 10 до 60 % площади подзоны. Распространено заболачивание. В питании рек преобладают талые снеговые воды.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95513" y="115888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ru-RU" sz="4000">
                <a:solidFill>
                  <a:srgbClr val="3366FF"/>
                </a:solidFill>
                <a:latin typeface="Comic Sans MS" pitchFamily="66" charset="0"/>
              </a:rPr>
              <a:t>Климат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4294967295"/>
          </p:nvPr>
        </p:nvSpPr>
        <p:spPr>
          <a:xfrm>
            <a:off x="0" y="642938"/>
            <a:ext cx="5292725" cy="6215062"/>
          </a:xfrm>
        </p:spPr>
        <p:txBody>
          <a:bodyPr/>
          <a:lstStyle/>
          <a:p>
            <a:r>
              <a:rPr lang="ru-RU" sz="2600">
                <a:solidFill>
                  <a:schemeClr val="tx2"/>
                </a:solidFill>
              </a:rPr>
              <a:t>На Кольском полуострове — </a:t>
            </a:r>
            <a:r>
              <a:rPr lang="ru-RU" sz="2600" u="sng">
                <a:solidFill>
                  <a:schemeClr val="tx2"/>
                </a:solidFill>
                <a:hlinkClick r:id="rId2" tooltip="Берёза бородавчатая"/>
              </a:rPr>
              <a:t>бородавчатая берёза</a:t>
            </a:r>
            <a:r>
              <a:rPr lang="ru-RU" sz="2600">
                <a:solidFill>
                  <a:schemeClr val="tx2"/>
                </a:solidFill>
              </a:rPr>
              <a:t>; восточнее до </a:t>
            </a:r>
            <a:r>
              <a:rPr lang="ru-RU" sz="2600" u="sng">
                <a:solidFill>
                  <a:schemeClr val="tx2"/>
                </a:solidFill>
                <a:hlinkClick r:id="rId3" tooltip="Уральские горы"/>
              </a:rPr>
              <a:t>Урала</a:t>
            </a:r>
            <a:r>
              <a:rPr lang="ru-RU" sz="2600">
                <a:solidFill>
                  <a:schemeClr val="tx2"/>
                </a:solidFill>
              </a:rPr>
              <a:t> — </a:t>
            </a:r>
            <a:r>
              <a:rPr lang="ru-RU" sz="2600" u="sng">
                <a:solidFill>
                  <a:schemeClr val="tx2"/>
                </a:solidFill>
                <a:hlinkClick r:id="rId4" tooltip="Ель"/>
              </a:rPr>
              <a:t>ель</a:t>
            </a:r>
            <a:r>
              <a:rPr lang="ru-RU" sz="2600">
                <a:solidFill>
                  <a:schemeClr val="tx2"/>
                </a:solidFill>
              </a:rPr>
              <a:t>; в </a:t>
            </a:r>
            <a:r>
              <a:rPr lang="ru-RU" sz="2600" u="sng">
                <a:solidFill>
                  <a:schemeClr val="tx2"/>
                </a:solidFill>
                <a:hlinkClick r:id="rId5" tooltip="Западная Сибирь"/>
              </a:rPr>
              <a:t>Западной Сибири</a:t>
            </a:r>
            <a:r>
              <a:rPr lang="ru-RU" sz="2600">
                <a:solidFill>
                  <a:schemeClr val="tx2"/>
                </a:solidFill>
              </a:rPr>
              <a:t> — ель с сибирской </a:t>
            </a:r>
            <a:r>
              <a:rPr lang="ru-RU" sz="2600" u="sng">
                <a:solidFill>
                  <a:schemeClr val="tx2"/>
                </a:solidFill>
                <a:hlinkClick r:id="rId6" tooltip="Лиственница"/>
              </a:rPr>
              <a:t>лиственницей</a:t>
            </a:r>
            <a:r>
              <a:rPr lang="ru-RU" sz="2600">
                <a:solidFill>
                  <a:schemeClr val="tx2"/>
                </a:solidFill>
              </a:rPr>
              <a:t>; восточнее </a:t>
            </a:r>
            <a:r>
              <a:rPr lang="ru-RU" sz="2600" u="sng">
                <a:solidFill>
                  <a:schemeClr val="tx2"/>
                </a:solidFill>
                <a:hlinkClick r:id="rId7" tooltip="Плато Путорана"/>
              </a:rPr>
              <a:t>плато Путорана</a:t>
            </a:r>
            <a:r>
              <a:rPr lang="ru-RU" sz="2600">
                <a:solidFill>
                  <a:schemeClr val="tx2"/>
                </a:solidFill>
              </a:rPr>
              <a:t> </a:t>
            </a:r>
            <a:r>
              <a:rPr lang="ru-RU" sz="2600" u="sng">
                <a:solidFill>
                  <a:schemeClr val="tx2"/>
                </a:solidFill>
                <a:hlinkClick r:id="rId8" tooltip="Даурская лиственница"/>
              </a:rPr>
              <a:t>даурская лиственница</a:t>
            </a:r>
            <a:r>
              <a:rPr lang="ru-RU" sz="2600">
                <a:solidFill>
                  <a:schemeClr val="tx2"/>
                </a:solidFill>
              </a:rPr>
              <a:t> с </a:t>
            </a:r>
            <a:r>
              <a:rPr lang="ru-RU" sz="2600" u="sng">
                <a:solidFill>
                  <a:schemeClr val="tx2"/>
                </a:solidFill>
                <a:hlinkClick r:id="rId9" tooltip="Берёза тощая (страница отсутствует)"/>
              </a:rPr>
              <a:t>берёзой тощей</a:t>
            </a:r>
            <a:r>
              <a:rPr lang="ru-RU" sz="2600">
                <a:solidFill>
                  <a:schemeClr val="tx2"/>
                </a:solidFill>
              </a:rPr>
              <a:t>. Реки лесотундры оказывают отепляющее воздействие на климатические условия в долинах, поэтому по речным долинам древесная растительность далеко проникает в тундру.</a:t>
            </a:r>
            <a:r>
              <a:rPr lang="ru-RU" sz="2600">
                <a:solidFill>
                  <a:srgbClr val="99FF99"/>
                </a:solidFill>
              </a:rPr>
              <a:t> </a:t>
            </a:r>
          </a:p>
          <a:p>
            <a:endParaRPr lang="ru-RU">
              <a:solidFill>
                <a:srgbClr val="99FF99"/>
              </a:solidFill>
            </a:endParaRPr>
          </a:p>
        </p:txBody>
      </p:sp>
      <p:pic>
        <p:nvPicPr>
          <p:cNvPr id="22531" name="Picture 2" descr="http://rodonews.ru/i/full128689329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0"/>
            <a:ext cx="392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87450" y="0"/>
            <a:ext cx="480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ru-RU" sz="4000">
                <a:solidFill>
                  <a:srgbClr val="339966"/>
                </a:solidFill>
                <a:latin typeface="Comic Sans MS" pitchFamily="66" charset="0"/>
              </a:rPr>
              <a:t>Растительность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1"/>
          <p:cNvSpPr>
            <a:spLocks noGrp="1"/>
          </p:cNvSpPr>
          <p:nvPr>
            <p:ph idx="4294967295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/>
              <a:t>Основная проблема этой зоны - разрушение почвенного слоя, так как он очень тонок. Это приводит к образованию болот, так как под почвенным слоем, как и в тундре, представленны многолетнемерзлые горные породы (вечная мерзлота).</a:t>
            </a:r>
          </a:p>
          <a:p>
            <a:endParaRPr lang="ru-RU"/>
          </a:p>
        </p:txBody>
      </p:sp>
      <p:pic>
        <p:nvPicPr>
          <p:cNvPr id="25603" name="Picture 2" descr="http://i080.radikal.ru/0904/34/b5c9ac6bd4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1300"/>
            <a:ext cx="9144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16013" y="0"/>
            <a:ext cx="661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ru-RU" sz="4000">
                <a:solidFill>
                  <a:srgbClr val="006600"/>
                </a:solidFill>
                <a:latin typeface="Comic Sans MS" pitchFamily="66" charset="0"/>
              </a:rPr>
              <a:t>Экологические проблемы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857375"/>
            <a:ext cx="9144000" cy="5000625"/>
          </a:xfrm>
        </p:spPr>
        <p:txBody>
          <a:bodyPr>
            <a:normAutofit/>
          </a:bodyPr>
          <a:lstStyle/>
          <a:p>
            <a:pPr marL="624078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u="sng" kern="1200" dirty="0">
                <a:latin typeface="+mn-lt"/>
                <a:ea typeface="+mn-ea"/>
                <a:cs typeface="+mn-cs"/>
                <a:hlinkClick r:id="rId2" tooltip="Почва"/>
              </a:rPr>
              <a:t>Почвы</a:t>
            </a:r>
            <a:r>
              <a:rPr lang="ru-RU" kern="1200" dirty="0">
                <a:latin typeface="+mn-lt"/>
                <a:ea typeface="+mn-ea"/>
                <a:cs typeface="+mn-cs"/>
              </a:rPr>
              <a:t> торфянисто-глеевые, торфяно-болотные, а под редколесьями — глеево-подзолистые (</a:t>
            </a:r>
            <a:r>
              <a:rPr lang="ru-RU" kern="1200" dirty="0" err="1">
                <a:latin typeface="+mn-lt"/>
                <a:ea typeface="+mn-ea"/>
                <a:cs typeface="+mn-cs"/>
              </a:rPr>
              <a:t>подбуры</a:t>
            </a:r>
            <a:r>
              <a:rPr lang="ru-RU" kern="1200" dirty="0">
                <a:latin typeface="+mn-lt"/>
                <a:ea typeface="+mn-ea"/>
                <a:cs typeface="+mn-cs"/>
              </a:rPr>
              <a:t>). За исключением редких </a:t>
            </a:r>
            <a:r>
              <a:rPr lang="ru-RU" u="sng" kern="1200" dirty="0">
                <a:latin typeface="+mn-lt"/>
                <a:ea typeface="+mn-ea"/>
                <a:cs typeface="+mn-cs"/>
                <a:hlinkClick r:id="rId3" tooltip="Талик"/>
              </a:rPr>
              <a:t>таликов</a:t>
            </a:r>
            <a:r>
              <a:rPr lang="ru-RU" kern="1200" dirty="0">
                <a:latin typeface="+mn-lt"/>
                <a:ea typeface="+mn-ea"/>
                <a:cs typeface="+mn-cs"/>
              </a:rPr>
              <a:t> грунты повсеместно </a:t>
            </a:r>
            <a:r>
              <a:rPr lang="ru-RU" u="sng" kern="1200" dirty="0">
                <a:latin typeface="+mn-lt"/>
                <a:ea typeface="+mn-ea"/>
                <a:cs typeface="+mn-cs"/>
                <a:hlinkClick r:id="rId4" tooltip="Многолетняя мерзлота"/>
              </a:rPr>
              <a:t>многолетнемерзлые</a:t>
            </a:r>
            <a:r>
              <a:rPr lang="ru-RU" kern="1200" dirty="0">
                <a:latin typeface="+mn-lt"/>
                <a:ea typeface="+mn-ea"/>
                <a:cs typeface="+mn-cs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19475" y="620713"/>
            <a:ext cx="1874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ru-RU" sz="4000">
                <a:solidFill>
                  <a:srgbClr val="FF9900"/>
                </a:solidFill>
                <a:latin typeface="Comic Sans MS" pitchFamily="66" charset="0"/>
              </a:rPr>
              <a:t>Почвы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1"/>
          <p:cNvSpPr>
            <a:spLocks noGrp="1"/>
          </p:cNvSpPr>
          <p:nvPr>
            <p:ph idx="4294967295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ru-RU"/>
              <a:t>В фауне лесотундры присутствуют различные виды </a:t>
            </a:r>
            <a:r>
              <a:rPr lang="ru-RU" u="sng">
                <a:hlinkClick r:id="rId2" tooltip="Лемминг"/>
              </a:rPr>
              <a:t>леммингов</a:t>
            </a:r>
            <a:r>
              <a:rPr lang="ru-RU"/>
              <a:t>, </a:t>
            </a:r>
            <a:r>
              <a:rPr lang="ru-RU" u="sng">
                <a:hlinkClick r:id="rId3" tooltip="Землеройка"/>
              </a:rPr>
              <a:t>землеройки</a:t>
            </a:r>
            <a:r>
              <a:rPr lang="ru-RU"/>
              <a:t>, </a:t>
            </a:r>
            <a:r>
              <a:rPr lang="ru-RU" u="sng">
                <a:hlinkClick r:id="rId4" tooltip="Северный олень"/>
              </a:rPr>
              <a:t>северные олени</a:t>
            </a:r>
            <a:r>
              <a:rPr lang="ru-RU"/>
              <a:t>, </a:t>
            </a:r>
            <a:r>
              <a:rPr lang="ru-RU" u="sng">
                <a:hlinkClick r:id="rId5" tooltip="Песец"/>
              </a:rPr>
              <a:t>песцы</a:t>
            </a:r>
            <a:r>
              <a:rPr lang="ru-RU"/>
              <a:t>, </a:t>
            </a:r>
            <a:r>
              <a:rPr lang="ru-RU" u="sng">
                <a:hlinkClick r:id="rId6" tooltip="Куропатка"/>
              </a:rPr>
              <a:t>куропатки</a:t>
            </a:r>
            <a:r>
              <a:rPr lang="ru-RU"/>
              <a:t> — </a:t>
            </a:r>
            <a:r>
              <a:rPr lang="ru-RU" u="sng">
                <a:hlinkClick r:id="rId7" tooltip="Белая куропатка"/>
              </a:rPr>
              <a:t>белая</a:t>
            </a:r>
            <a:r>
              <a:rPr lang="ru-RU"/>
              <a:t> и </a:t>
            </a:r>
            <a:r>
              <a:rPr lang="ru-RU" u="sng">
                <a:hlinkClick r:id="rId8" tooltip="Куропатка тундряная"/>
              </a:rPr>
              <a:t>тундряная</a:t>
            </a:r>
            <a:r>
              <a:rPr lang="ru-RU"/>
              <a:t>, </a:t>
            </a:r>
            <a:r>
              <a:rPr lang="ru-RU" u="sng">
                <a:hlinkClick r:id="rId9" tooltip="Полярная сова"/>
              </a:rPr>
              <a:t>полярная сова</a:t>
            </a:r>
            <a:r>
              <a:rPr lang="ru-RU"/>
              <a:t> и большое разнообразие перелётных, водоплавающих и малых, селящихся в кустарниках, птиц. </a:t>
            </a:r>
          </a:p>
          <a:p>
            <a:endParaRPr lang="ru-RU"/>
          </a:p>
        </p:txBody>
      </p:sp>
      <p:pic>
        <p:nvPicPr>
          <p:cNvPr id="24579" name="Picture 2" descr="http://zooclub.ru/attach/wild/17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3350" y="2708275"/>
            <a:ext cx="64817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39975" y="0"/>
            <a:ext cx="3870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ru-RU" sz="4000">
                <a:solidFill>
                  <a:srgbClr val="A50021"/>
                </a:solidFill>
                <a:latin typeface="Comic Sans MS" pitchFamily="66" charset="0"/>
              </a:rPr>
              <a:t>Животный мир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6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6e5373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Открытая">
  <a:themeElements>
    <a:clrScheme name="Открыт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Открыта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ткрытая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115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</dc:creator>
  <cp:lastModifiedBy>Ink</cp:lastModifiedBy>
  <cp:revision>39</cp:revision>
  <dcterms:created xsi:type="dcterms:W3CDTF">2012-03-10T09:07:24Z</dcterms:created>
  <dcterms:modified xsi:type="dcterms:W3CDTF">2013-07-06T15:03:59Z</dcterms:modified>
</cp:coreProperties>
</file>