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60" r:id="rId5"/>
    <p:sldId id="261" r:id="rId6"/>
    <p:sldId id="27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906000" cy="6858000" type="A4"/>
  <p:notesSz cx="9144000" cy="6858000"/>
  <p:custShowLst>
    <p:custShow name="Произвольный показ 1" id="0">
      <p:sldLst>
        <p:sld r:id="rId2"/>
        <p:sld r:id="rId3"/>
        <p:sld r:id="rId4"/>
        <p:sld r:id="rId3"/>
        <p:sld r:id="rId5"/>
        <p:sld r:id="rId3"/>
        <p:sld r:id="rId6"/>
        <p:sld r:id="rId3"/>
        <p:sld r:id="rId8"/>
        <p:sld r:id="rId3"/>
        <p:sld r:id="rId9"/>
        <p:sld r:id="rId3"/>
        <p:sld r:id="rId10"/>
        <p:sld r:id="rId11"/>
        <p:sld r:id="rId12"/>
        <p:sld r:id="rId13"/>
        <p:sld r:id="rId14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66FF"/>
    <a:srgbClr val="FFCCFF"/>
    <a:srgbClr val="CC0099"/>
    <a:srgbClr val="FF6699"/>
    <a:srgbClr val="080808"/>
    <a:srgbClr val="0000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70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7" Type="http://schemas.openxmlformats.org/officeDocument/2006/relationships/slide" Target="../slides/slide6.xml"/><Relationship Id="rId2" Type="http://schemas.openxmlformats.org/officeDocument/2006/relationships/slide" Target="../slides/slide3.xml"/><Relationship Id="rId1" Type="http://schemas.openxmlformats.org/officeDocument/2006/relationships/slide" Target="../slides/slide9.xml"/><Relationship Id="rId6" Type="http://schemas.openxmlformats.org/officeDocument/2006/relationships/slide" Target="../slides/slide8.xml"/><Relationship Id="rId5" Type="http://schemas.openxmlformats.org/officeDocument/2006/relationships/slide" Target="../slides/slide7.xml"/><Relationship Id="rId4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4FA1F-6C48-4EC3-A9C9-289C02716135}" type="doc">
      <dgm:prSet loTypeId="urn:microsoft.com/office/officeart/2005/8/layout/radial5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9146B7CB-DABA-477C-A0CD-EC48F9B7C0AE}">
      <dgm:prSet phldrT="[Текст]" custT="1"/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свойства функции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F902F4A2-EC9B-4C82-AFDA-67CCF8F4FBDD}" type="parTrans" cxnId="{AA390819-C978-45B1-A324-E6FD9AF52160}">
      <dgm:prSet/>
      <dgm:spPr/>
      <dgm:t>
        <a:bodyPr/>
        <a:lstStyle/>
        <a:p>
          <a:endParaRPr lang="ru-RU"/>
        </a:p>
      </dgm:t>
    </dgm:pt>
    <dgm:pt modelId="{7DE285E5-FB02-42DA-A772-352FF181C152}" type="sibTrans" cxnId="{AA390819-C978-45B1-A324-E6FD9AF52160}">
      <dgm:prSet/>
      <dgm:spPr/>
      <dgm:t>
        <a:bodyPr/>
        <a:lstStyle/>
        <a:p>
          <a:endParaRPr lang="ru-RU"/>
        </a:p>
      </dgm:t>
    </dgm:pt>
    <dgm:pt modelId="{18112BF6-A792-41E5-8863-628B906F6035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монотонность</a:t>
          </a:r>
          <a:endParaRPr lang="ru-RU" sz="1800" b="1" i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1C9EFD9-1F9C-4E28-B7B5-2865E9E2A1B0}" type="parTrans" cxnId="{897791CC-62F5-49A5-B07D-69A2BC3947A1}">
      <dgm:prSet/>
      <dgm:spPr/>
      <dgm:t>
        <a:bodyPr/>
        <a:lstStyle/>
        <a:p>
          <a:endParaRPr lang="ru-RU" dirty="0"/>
        </a:p>
      </dgm:t>
    </dgm:pt>
    <dgm:pt modelId="{2807872F-4043-42FE-916C-0D0779B3060D}" type="sibTrans" cxnId="{897791CC-62F5-49A5-B07D-69A2BC3947A1}">
      <dgm:prSet/>
      <dgm:spPr/>
      <dgm:t>
        <a:bodyPr/>
        <a:lstStyle/>
        <a:p>
          <a:endParaRPr lang="ru-RU"/>
        </a:p>
      </dgm:t>
    </dgm:pt>
    <dgm:pt modelId="{1D358275-AD8A-4496-B344-2BE2BABF950D}">
      <dgm:prSet phldrT="[Текст]" custT="1"/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наибольшее и наименьшее значения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C1015BF8-3021-41BB-B6AB-A4AE7AC6F436}" type="parTrans" cxnId="{E25246C6-8211-429E-BD94-8DA9046665C9}">
      <dgm:prSet/>
      <dgm:spPr/>
      <dgm:t>
        <a:bodyPr/>
        <a:lstStyle/>
        <a:p>
          <a:endParaRPr lang="ru-RU" dirty="0"/>
        </a:p>
      </dgm:t>
    </dgm:pt>
    <dgm:pt modelId="{CAF3A001-2079-4503-A4DC-A2596314C40D}" type="sibTrans" cxnId="{E25246C6-8211-429E-BD94-8DA9046665C9}">
      <dgm:prSet/>
      <dgm:spPr/>
      <dgm:t>
        <a:bodyPr/>
        <a:lstStyle/>
        <a:p>
          <a:endParaRPr lang="ru-RU"/>
        </a:p>
      </dgm:t>
    </dgm:pt>
    <dgm:pt modelId="{FA87AB8B-B367-42A7-AA0D-B6F773ECE570}">
      <dgm:prSet phldrT="[Текст]" custT="1"/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4" action="ppaction://hlinksldjump"/>
            </a:rPr>
            <a:t>непрерывность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996B8FE7-AD3B-4AFC-A6F3-A30486353170}" type="parTrans" cxnId="{4D9A5D1D-7CF3-4DE0-8E0A-DE71B8E33CBE}">
      <dgm:prSet/>
      <dgm:spPr/>
      <dgm:t>
        <a:bodyPr/>
        <a:lstStyle/>
        <a:p>
          <a:endParaRPr lang="ru-RU" dirty="0"/>
        </a:p>
      </dgm:t>
    </dgm:pt>
    <dgm:pt modelId="{B41CD02F-0100-425C-B9AE-30D71409D1FC}" type="sibTrans" cxnId="{4D9A5D1D-7CF3-4DE0-8E0A-DE71B8E33CBE}">
      <dgm:prSet/>
      <dgm:spPr/>
      <dgm:t>
        <a:bodyPr/>
        <a:lstStyle/>
        <a:p>
          <a:endParaRPr lang="ru-RU"/>
        </a:p>
      </dgm:t>
    </dgm:pt>
    <dgm:pt modelId="{9A05398C-CE50-4E23-8C46-EC4CE435C875}">
      <dgm:prSet phldrT="[Текст]" custT="1"/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5" action="ppaction://hlinksldjump"/>
            </a:rPr>
            <a:t>выпуклость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0F97E6CF-936D-4902-9D9B-44BF978BFD59}" type="parTrans" cxnId="{008E6257-4C7A-4729-9C0E-FD8FCCEE76E7}">
      <dgm:prSet/>
      <dgm:spPr/>
      <dgm:t>
        <a:bodyPr/>
        <a:lstStyle/>
        <a:p>
          <a:endParaRPr lang="ru-RU" dirty="0"/>
        </a:p>
      </dgm:t>
    </dgm:pt>
    <dgm:pt modelId="{FD1E7F07-7A75-49E5-B1C0-6046773D0F5B}" type="sibTrans" cxnId="{008E6257-4C7A-4729-9C0E-FD8FCCEE76E7}">
      <dgm:prSet/>
      <dgm:spPr/>
      <dgm:t>
        <a:bodyPr/>
        <a:lstStyle/>
        <a:p>
          <a:endParaRPr lang="ru-RU"/>
        </a:p>
      </dgm:t>
    </dgm:pt>
    <dgm:pt modelId="{BC47C218-CE03-484B-BA94-60AA684D2B54}">
      <dgm:prSet phldrT="[Текст]" custT="1"/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6" action="ppaction://hlinksldjump"/>
            </a:rPr>
            <a:t>ограниченность 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3D2F34FA-C269-4C0F-916D-D050BF519EC3}" type="parTrans" cxnId="{3B802E0A-B396-4473-9A7F-EA85D1E31203}">
      <dgm:prSet/>
      <dgm:spPr/>
      <dgm:t>
        <a:bodyPr/>
        <a:lstStyle/>
        <a:p>
          <a:endParaRPr lang="ru-RU" dirty="0"/>
        </a:p>
      </dgm:t>
    </dgm:pt>
    <dgm:pt modelId="{44167057-F4A1-4B54-9D86-8428E0D40709}" type="sibTrans" cxnId="{3B802E0A-B396-4473-9A7F-EA85D1E31203}">
      <dgm:prSet/>
      <dgm:spPr/>
      <dgm:t>
        <a:bodyPr/>
        <a:lstStyle/>
        <a:p>
          <a:endParaRPr lang="ru-RU"/>
        </a:p>
      </dgm:t>
    </dgm:pt>
    <dgm:pt modelId="{BD1C38C3-243A-425D-A1B9-8CA8E81799C3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7" action="ppaction://hlinksldjump"/>
            </a:rPr>
            <a:t>четность</a:t>
          </a:r>
          <a:endParaRPr lang="ru-RU" sz="1800" b="1" i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97364A3-54CC-4A30-9A40-9D7C495B7FD1}" type="parTrans" cxnId="{2DB9E3C8-D6B3-48C1-AE77-5DA0F786C947}">
      <dgm:prSet/>
      <dgm:spPr/>
      <dgm:t>
        <a:bodyPr/>
        <a:lstStyle/>
        <a:p>
          <a:endParaRPr lang="ru-RU"/>
        </a:p>
      </dgm:t>
    </dgm:pt>
    <dgm:pt modelId="{9C85FA73-5ED2-4814-BC47-BB46C6120272}" type="sibTrans" cxnId="{2DB9E3C8-D6B3-48C1-AE77-5DA0F786C947}">
      <dgm:prSet/>
      <dgm:spPr/>
      <dgm:t>
        <a:bodyPr/>
        <a:lstStyle/>
        <a:p>
          <a:endParaRPr lang="ru-RU"/>
        </a:p>
      </dgm:t>
    </dgm:pt>
    <dgm:pt modelId="{E6369D81-4200-4669-9904-B3155C63FADE}" type="pres">
      <dgm:prSet presAssocID="{B674FA1F-6C48-4EC3-A9C9-289C027161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FB5C62-D54E-415F-A67F-8812AD9B40EC}" type="pres">
      <dgm:prSet presAssocID="{9146B7CB-DABA-477C-A0CD-EC48F9B7C0AE}" presName="centerShape" presStyleLbl="node0" presStyleIdx="0" presStyleCnt="1" custScaleX="127527" custScaleY="101472"/>
      <dgm:spPr/>
      <dgm:t>
        <a:bodyPr/>
        <a:lstStyle/>
        <a:p>
          <a:endParaRPr lang="ru-RU"/>
        </a:p>
      </dgm:t>
    </dgm:pt>
    <dgm:pt modelId="{37933199-DB10-4B20-A7E3-E981C540C606}" type="pres">
      <dgm:prSet presAssocID="{61C9EFD9-1F9C-4E28-B7B5-2865E9E2A1B0}" presName="parTrans" presStyleLbl="sibTrans2D1" presStyleIdx="0" presStyleCnt="6"/>
      <dgm:spPr/>
      <dgm:t>
        <a:bodyPr/>
        <a:lstStyle/>
        <a:p>
          <a:endParaRPr lang="ru-RU"/>
        </a:p>
      </dgm:t>
    </dgm:pt>
    <dgm:pt modelId="{E9BF1498-5ECF-4A9D-9965-3F5799D11D58}" type="pres">
      <dgm:prSet presAssocID="{61C9EFD9-1F9C-4E28-B7B5-2865E9E2A1B0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817C103-329C-458C-80E9-127003DE0E93}" type="pres">
      <dgm:prSet presAssocID="{18112BF6-A792-41E5-8863-628B906F6035}" presName="node" presStyleLbl="node1" presStyleIdx="0" presStyleCnt="6" custScaleX="200327" custRadScaleRad="92248" custRadScaleInc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A6843-7685-4891-9C64-E8555D8B0B54}" type="pres">
      <dgm:prSet presAssocID="{C1015BF8-3021-41BB-B6AB-A4AE7AC6F436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A40FAB8-10D1-4D41-B7FA-A8EDDA47D062}" type="pres">
      <dgm:prSet presAssocID="{C1015BF8-3021-41BB-B6AB-A4AE7AC6F43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B1D909F3-27E5-4D3D-9528-680DB7014C34}" type="pres">
      <dgm:prSet presAssocID="{1D358275-AD8A-4496-B344-2BE2BABF950D}" presName="node" presStyleLbl="node1" presStyleIdx="1" presStyleCnt="6" custScaleX="201382" custRadScaleRad="125383" custRadScaleInc="36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9B89E-6212-4C54-961E-C88796F3EDB8}" type="pres">
      <dgm:prSet presAssocID="{996B8FE7-AD3B-4AFC-A6F3-A30486353170}" presName="parTrans" presStyleLbl="sibTrans2D1" presStyleIdx="2" presStyleCnt="6"/>
      <dgm:spPr/>
      <dgm:t>
        <a:bodyPr/>
        <a:lstStyle/>
        <a:p>
          <a:endParaRPr lang="ru-RU"/>
        </a:p>
      </dgm:t>
    </dgm:pt>
    <dgm:pt modelId="{61EFAB14-F299-4D28-9767-367E4C500B2C}" type="pres">
      <dgm:prSet presAssocID="{996B8FE7-AD3B-4AFC-A6F3-A30486353170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CC47143-7091-4451-B35D-E8639BD5C765}" type="pres">
      <dgm:prSet presAssocID="{FA87AB8B-B367-42A7-AA0D-B6F773ECE570}" presName="node" presStyleLbl="node1" presStyleIdx="2" presStyleCnt="6" custScaleX="197050" custRadScaleRad="124093" custRadScaleInc="-34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52620-78FC-412F-8686-610CC7635A89}" type="pres">
      <dgm:prSet presAssocID="{697364A3-54CC-4A30-9A40-9D7C495B7FD1}" presName="parTrans" presStyleLbl="sibTrans2D1" presStyleIdx="3" presStyleCnt="6"/>
      <dgm:spPr/>
      <dgm:t>
        <a:bodyPr/>
        <a:lstStyle/>
        <a:p>
          <a:endParaRPr lang="ru-RU"/>
        </a:p>
      </dgm:t>
    </dgm:pt>
    <dgm:pt modelId="{FB5BE503-5E32-4376-9E18-99287D25838A}" type="pres">
      <dgm:prSet presAssocID="{697364A3-54CC-4A30-9A40-9D7C495B7FD1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5E6B5B6D-8FFA-4F66-813E-62B66817879B}" type="pres">
      <dgm:prSet presAssocID="{BD1C38C3-243A-425D-A1B9-8CA8E81799C3}" presName="node" presStyleLbl="node1" presStyleIdx="3" presStyleCnt="6" custScaleX="195789" custRadScaleRad="92770" custRadScaleInc="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F8F84-6DBC-4E70-AE78-D4B644AF8718}" type="pres">
      <dgm:prSet presAssocID="{0F97E6CF-936D-4902-9D9B-44BF978BFD5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28D30D85-7ABF-4F77-A7D7-B66283348C9B}" type="pres">
      <dgm:prSet presAssocID="{0F97E6CF-936D-4902-9D9B-44BF978BFD5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C73482C-711D-484E-9A60-26A2B4C01832}" type="pres">
      <dgm:prSet presAssocID="{9A05398C-CE50-4E23-8C46-EC4CE435C875}" presName="node" presStyleLbl="node1" presStyleIdx="4" presStyleCnt="6" custScaleX="203546" custRadScaleRad="127828" custRadScaleInc="36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49A75-D2A5-46C3-8C79-522A505C5DB9}" type="pres">
      <dgm:prSet presAssocID="{3D2F34FA-C269-4C0F-916D-D050BF519EC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0079F281-5717-4DD2-9987-E364AF48B591}" type="pres">
      <dgm:prSet presAssocID="{3D2F34FA-C269-4C0F-916D-D050BF519EC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DD3EBD2-09BB-4A4A-B591-44E23DFF3749}" type="pres">
      <dgm:prSet presAssocID="{BC47C218-CE03-484B-BA94-60AA684D2B54}" presName="node" presStyleLbl="node1" presStyleIdx="5" presStyleCnt="6" custScaleX="204879" custRadScaleRad="130945" custRadScaleInc="-39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5246C6-8211-429E-BD94-8DA9046665C9}" srcId="{9146B7CB-DABA-477C-A0CD-EC48F9B7C0AE}" destId="{1D358275-AD8A-4496-B344-2BE2BABF950D}" srcOrd="1" destOrd="0" parTransId="{C1015BF8-3021-41BB-B6AB-A4AE7AC6F436}" sibTransId="{CAF3A001-2079-4503-A4DC-A2596314C40D}"/>
    <dgm:cxn modelId="{D5117FCA-E56F-476E-AC33-6E43DEAEBB55}" type="presOf" srcId="{697364A3-54CC-4A30-9A40-9D7C495B7FD1}" destId="{75052620-78FC-412F-8686-610CC7635A89}" srcOrd="0" destOrd="0" presId="urn:microsoft.com/office/officeart/2005/8/layout/radial5"/>
    <dgm:cxn modelId="{5211968B-C35E-4454-9CAE-0A51689B2D60}" type="presOf" srcId="{61C9EFD9-1F9C-4E28-B7B5-2865E9E2A1B0}" destId="{E9BF1498-5ECF-4A9D-9965-3F5799D11D58}" srcOrd="1" destOrd="0" presId="urn:microsoft.com/office/officeart/2005/8/layout/radial5"/>
    <dgm:cxn modelId="{D45A09BA-FE72-4D37-B2E9-DE2561AAF509}" type="presOf" srcId="{C1015BF8-3021-41BB-B6AB-A4AE7AC6F436}" destId="{9A2A6843-7685-4891-9C64-E8555D8B0B54}" srcOrd="0" destOrd="0" presId="urn:microsoft.com/office/officeart/2005/8/layout/radial5"/>
    <dgm:cxn modelId="{2925C072-D6EF-49E1-81A4-4EEFC871B520}" type="presOf" srcId="{FA87AB8B-B367-42A7-AA0D-B6F773ECE570}" destId="{5CC47143-7091-4451-B35D-E8639BD5C765}" srcOrd="0" destOrd="0" presId="urn:microsoft.com/office/officeart/2005/8/layout/radial5"/>
    <dgm:cxn modelId="{2DB9E3C8-D6B3-48C1-AE77-5DA0F786C947}" srcId="{9146B7CB-DABA-477C-A0CD-EC48F9B7C0AE}" destId="{BD1C38C3-243A-425D-A1B9-8CA8E81799C3}" srcOrd="3" destOrd="0" parTransId="{697364A3-54CC-4A30-9A40-9D7C495B7FD1}" sibTransId="{9C85FA73-5ED2-4814-BC47-BB46C6120272}"/>
    <dgm:cxn modelId="{96D7B03B-D7FB-45A0-8226-0D9B1C3F17E1}" type="presOf" srcId="{18112BF6-A792-41E5-8863-628B906F6035}" destId="{5817C103-329C-458C-80E9-127003DE0E93}" srcOrd="0" destOrd="0" presId="urn:microsoft.com/office/officeart/2005/8/layout/radial5"/>
    <dgm:cxn modelId="{04B7CCF7-BD18-430E-A122-EF81E79182F0}" type="presOf" srcId="{3D2F34FA-C269-4C0F-916D-D050BF519EC3}" destId="{0079F281-5717-4DD2-9987-E364AF48B591}" srcOrd="1" destOrd="0" presId="urn:microsoft.com/office/officeart/2005/8/layout/radial5"/>
    <dgm:cxn modelId="{008E6257-4C7A-4729-9C0E-FD8FCCEE76E7}" srcId="{9146B7CB-DABA-477C-A0CD-EC48F9B7C0AE}" destId="{9A05398C-CE50-4E23-8C46-EC4CE435C875}" srcOrd="4" destOrd="0" parTransId="{0F97E6CF-936D-4902-9D9B-44BF978BFD59}" sibTransId="{FD1E7F07-7A75-49E5-B1C0-6046773D0F5B}"/>
    <dgm:cxn modelId="{AA390819-C978-45B1-A324-E6FD9AF52160}" srcId="{B674FA1F-6C48-4EC3-A9C9-289C02716135}" destId="{9146B7CB-DABA-477C-A0CD-EC48F9B7C0AE}" srcOrd="0" destOrd="0" parTransId="{F902F4A2-EC9B-4C82-AFDA-67CCF8F4FBDD}" sibTransId="{7DE285E5-FB02-42DA-A772-352FF181C152}"/>
    <dgm:cxn modelId="{3B802E0A-B396-4473-9A7F-EA85D1E31203}" srcId="{9146B7CB-DABA-477C-A0CD-EC48F9B7C0AE}" destId="{BC47C218-CE03-484B-BA94-60AA684D2B54}" srcOrd="5" destOrd="0" parTransId="{3D2F34FA-C269-4C0F-916D-D050BF519EC3}" sibTransId="{44167057-F4A1-4B54-9D86-8428E0D40709}"/>
    <dgm:cxn modelId="{818B11AC-E4EB-4759-B985-FF1CB6FBAE92}" type="presOf" srcId="{BC47C218-CE03-484B-BA94-60AA684D2B54}" destId="{FDD3EBD2-09BB-4A4A-B591-44E23DFF3749}" srcOrd="0" destOrd="0" presId="urn:microsoft.com/office/officeart/2005/8/layout/radial5"/>
    <dgm:cxn modelId="{810EB180-A4FE-447E-A6EA-1BB4B5A9CEF0}" type="presOf" srcId="{61C9EFD9-1F9C-4E28-B7B5-2865E9E2A1B0}" destId="{37933199-DB10-4B20-A7E3-E981C540C606}" srcOrd="0" destOrd="0" presId="urn:microsoft.com/office/officeart/2005/8/layout/radial5"/>
    <dgm:cxn modelId="{4594EE9C-0248-4CF3-B80E-CD36B2A4734D}" type="presOf" srcId="{9146B7CB-DABA-477C-A0CD-EC48F9B7C0AE}" destId="{99FB5C62-D54E-415F-A67F-8812AD9B40EC}" srcOrd="0" destOrd="0" presId="urn:microsoft.com/office/officeart/2005/8/layout/radial5"/>
    <dgm:cxn modelId="{897791CC-62F5-49A5-B07D-69A2BC3947A1}" srcId="{9146B7CB-DABA-477C-A0CD-EC48F9B7C0AE}" destId="{18112BF6-A792-41E5-8863-628B906F6035}" srcOrd="0" destOrd="0" parTransId="{61C9EFD9-1F9C-4E28-B7B5-2865E9E2A1B0}" sibTransId="{2807872F-4043-42FE-916C-0D0779B3060D}"/>
    <dgm:cxn modelId="{2AE4976B-93C4-4C20-BC04-F3A76595CC51}" type="presOf" srcId="{B674FA1F-6C48-4EC3-A9C9-289C02716135}" destId="{E6369D81-4200-4669-9904-B3155C63FADE}" srcOrd="0" destOrd="0" presId="urn:microsoft.com/office/officeart/2005/8/layout/radial5"/>
    <dgm:cxn modelId="{EFDF1D83-4F08-4F31-9F97-E36C99EAAFB0}" type="presOf" srcId="{C1015BF8-3021-41BB-B6AB-A4AE7AC6F436}" destId="{6A40FAB8-10D1-4D41-B7FA-A8EDDA47D062}" srcOrd="1" destOrd="0" presId="urn:microsoft.com/office/officeart/2005/8/layout/radial5"/>
    <dgm:cxn modelId="{431DBA89-3BB6-49FA-AF4A-D043314F6AF8}" type="presOf" srcId="{996B8FE7-AD3B-4AFC-A6F3-A30486353170}" destId="{61EFAB14-F299-4D28-9767-367E4C500B2C}" srcOrd="1" destOrd="0" presId="urn:microsoft.com/office/officeart/2005/8/layout/radial5"/>
    <dgm:cxn modelId="{A11A13CF-A87F-4B83-B8D9-D362E4938E1C}" type="presOf" srcId="{0F97E6CF-936D-4902-9D9B-44BF978BFD59}" destId="{28D30D85-7ABF-4F77-A7D7-B66283348C9B}" srcOrd="1" destOrd="0" presId="urn:microsoft.com/office/officeart/2005/8/layout/radial5"/>
    <dgm:cxn modelId="{F59464B8-BF33-46FA-91AC-3CC53310F860}" type="presOf" srcId="{9A05398C-CE50-4E23-8C46-EC4CE435C875}" destId="{0C73482C-711D-484E-9A60-26A2B4C01832}" srcOrd="0" destOrd="0" presId="urn:microsoft.com/office/officeart/2005/8/layout/radial5"/>
    <dgm:cxn modelId="{4D9A5D1D-7CF3-4DE0-8E0A-DE71B8E33CBE}" srcId="{9146B7CB-DABA-477C-A0CD-EC48F9B7C0AE}" destId="{FA87AB8B-B367-42A7-AA0D-B6F773ECE570}" srcOrd="2" destOrd="0" parTransId="{996B8FE7-AD3B-4AFC-A6F3-A30486353170}" sibTransId="{B41CD02F-0100-425C-B9AE-30D71409D1FC}"/>
    <dgm:cxn modelId="{EF07C7F0-5591-41DC-BC6F-BA843E3B7F8E}" type="presOf" srcId="{3D2F34FA-C269-4C0F-916D-D050BF519EC3}" destId="{D3249A75-D2A5-46C3-8C79-522A505C5DB9}" srcOrd="0" destOrd="0" presId="urn:microsoft.com/office/officeart/2005/8/layout/radial5"/>
    <dgm:cxn modelId="{9DF4CE5F-D0C1-4182-A5A4-A389A15CFCBB}" type="presOf" srcId="{0F97E6CF-936D-4902-9D9B-44BF978BFD59}" destId="{134F8F84-6DBC-4E70-AE78-D4B644AF8718}" srcOrd="0" destOrd="0" presId="urn:microsoft.com/office/officeart/2005/8/layout/radial5"/>
    <dgm:cxn modelId="{DE6F6EC5-F386-469E-9AAC-93428D8874CB}" type="presOf" srcId="{996B8FE7-AD3B-4AFC-A6F3-A30486353170}" destId="{D299B89E-6212-4C54-961E-C88796F3EDB8}" srcOrd="0" destOrd="0" presId="urn:microsoft.com/office/officeart/2005/8/layout/radial5"/>
    <dgm:cxn modelId="{764F090F-87E1-4E4C-8B66-205A2BA99137}" type="presOf" srcId="{1D358275-AD8A-4496-B344-2BE2BABF950D}" destId="{B1D909F3-27E5-4D3D-9528-680DB7014C34}" srcOrd="0" destOrd="0" presId="urn:microsoft.com/office/officeart/2005/8/layout/radial5"/>
    <dgm:cxn modelId="{69179BB9-0FEB-48A4-B5F7-1208002E7FA6}" type="presOf" srcId="{697364A3-54CC-4A30-9A40-9D7C495B7FD1}" destId="{FB5BE503-5E32-4376-9E18-99287D25838A}" srcOrd="1" destOrd="0" presId="urn:microsoft.com/office/officeart/2005/8/layout/radial5"/>
    <dgm:cxn modelId="{DE44E04C-FA92-46A3-9B4A-92E87762FABB}" type="presOf" srcId="{BD1C38C3-243A-425D-A1B9-8CA8E81799C3}" destId="{5E6B5B6D-8FFA-4F66-813E-62B66817879B}" srcOrd="0" destOrd="0" presId="urn:microsoft.com/office/officeart/2005/8/layout/radial5"/>
    <dgm:cxn modelId="{B0109554-3B1E-419B-A513-0969C31941C6}" type="presParOf" srcId="{E6369D81-4200-4669-9904-B3155C63FADE}" destId="{99FB5C62-D54E-415F-A67F-8812AD9B40EC}" srcOrd="0" destOrd="0" presId="urn:microsoft.com/office/officeart/2005/8/layout/radial5"/>
    <dgm:cxn modelId="{8E1F01DC-4D5F-4F2D-983C-C055022E2A74}" type="presParOf" srcId="{E6369D81-4200-4669-9904-B3155C63FADE}" destId="{37933199-DB10-4B20-A7E3-E981C540C606}" srcOrd="1" destOrd="0" presId="urn:microsoft.com/office/officeart/2005/8/layout/radial5"/>
    <dgm:cxn modelId="{4FD3C743-9E0E-4FDB-9A57-BEA06204BA27}" type="presParOf" srcId="{37933199-DB10-4B20-A7E3-E981C540C606}" destId="{E9BF1498-5ECF-4A9D-9965-3F5799D11D58}" srcOrd="0" destOrd="0" presId="urn:microsoft.com/office/officeart/2005/8/layout/radial5"/>
    <dgm:cxn modelId="{A744A181-F1FD-4AAF-9A4F-2DF6B35CA856}" type="presParOf" srcId="{E6369D81-4200-4669-9904-B3155C63FADE}" destId="{5817C103-329C-458C-80E9-127003DE0E93}" srcOrd="2" destOrd="0" presId="urn:microsoft.com/office/officeart/2005/8/layout/radial5"/>
    <dgm:cxn modelId="{7A91ED2E-A690-4B82-A133-0C5C10F1C2BA}" type="presParOf" srcId="{E6369D81-4200-4669-9904-B3155C63FADE}" destId="{9A2A6843-7685-4891-9C64-E8555D8B0B54}" srcOrd="3" destOrd="0" presId="urn:microsoft.com/office/officeart/2005/8/layout/radial5"/>
    <dgm:cxn modelId="{5680CD9A-5589-4CF2-9496-DE20C0831F99}" type="presParOf" srcId="{9A2A6843-7685-4891-9C64-E8555D8B0B54}" destId="{6A40FAB8-10D1-4D41-B7FA-A8EDDA47D062}" srcOrd="0" destOrd="0" presId="urn:microsoft.com/office/officeart/2005/8/layout/radial5"/>
    <dgm:cxn modelId="{F3C2C56D-9DF7-4849-8359-668E0C517056}" type="presParOf" srcId="{E6369D81-4200-4669-9904-B3155C63FADE}" destId="{B1D909F3-27E5-4D3D-9528-680DB7014C34}" srcOrd="4" destOrd="0" presId="urn:microsoft.com/office/officeart/2005/8/layout/radial5"/>
    <dgm:cxn modelId="{814798F9-37B5-440C-80CA-97072E50DDF2}" type="presParOf" srcId="{E6369D81-4200-4669-9904-B3155C63FADE}" destId="{D299B89E-6212-4C54-961E-C88796F3EDB8}" srcOrd="5" destOrd="0" presId="urn:microsoft.com/office/officeart/2005/8/layout/radial5"/>
    <dgm:cxn modelId="{C770894A-F168-4159-8C1A-CBE82DC6F66F}" type="presParOf" srcId="{D299B89E-6212-4C54-961E-C88796F3EDB8}" destId="{61EFAB14-F299-4D28-9767-367E4C500B2C}" srcOrd="0" destOrd="0" presId="urn:microsoft.com/office/officeart/2005/8/layout/radial5"/>
    <dgm:cxn modelId="{EEB74D08-B67F-4DF3-B90A-5735C14359C4}" type="presParOf" srcId="{E6369D81-4200-4669-9904-B3155C63FADE}" destId="{5CC47143-7091-4451-B35D-E8639BD5C765}" srcOrd="6" destOrd="0" presId="urn:microsoft.com/office/officeart/2005/8/layout/radial5"/>
    <dgm:cxn modelId="{85A98466-00CD-4DBF-A56E-FDC57C5E893F}" type="presParOf" srcId="{E6369D81-4200-4669-9904-B3155C63FADE}" destId="{75052620-78FC-412F-8686-610CC7635A89}" srcOrd="7" destOrd="0" presId="urn:microsoft.com/office/officeart/2005/8/layout/radial5"/>
    <dgm:cxn modelId="{F084C813-35EF-41C2-BEA7-F7FC5BDF6A78}" type="presParOf" srcId="{75052620-78FC-412F-8686-610CC7635A89}" destId="{FB5BE503-5E32-4376-9E18-99287D25838A}" srcOrd="0" destOrd="0" presId="urn:microsoft.com/office/officeart/2005/8/layout/radial5"/>
    <dgm:cxn modelId="{1C61EA9C-F303-4627-8631-196AF2C17DB8}" type="presParOf" srcId="{E6369D81-4200-4669-9904-B3155C63FADE}" destId="{5E6B5B6D-8FFA-4F66-813E-62B66817879B}" srcOrd="8" destOrd="0" presId="urn:microsoft.com/office/officeart/2005/8/layout/radial5"/>
    <dgm:cxn modelId="{B963BEF1-2BF7-4462-B222-3C3A92A7BB1B}" type="presParOf" srcId="{E6369D81-4200-4669-9904-B3155C63FADE}" destId="{134F8F84-6DBC-4E70-AE78-D4B644AF8718}" srcOrd="9" destOrd="0" presId="urn:microsoft.com/office/officeart/2005/8/layout/radial5"/>
    <dgm:cxn modelId="{5A523D38-48EB-43EE-8C08-29D1A70FF670}" type="presParOf" srcId="{134F8F84-6DBC-4E70-AE78-D4B644AF8718}" destId="{28D30D85-7ABF-4F77-A7D7-B66283348C9B}" srcOrd="0" destOrd="0" presId="urn:microsoft.com/office/officeart/2005/8/layout/radial5"/>
    <dgm:cxn modelId="{567982BB-5027-4509-9126-EC0E10F0BCF0}" type="presParOf" srcId="{E6369D81-4200-4669-9904-B3155C63FADE}" destId="{0C73482C-711D-484E-9A60-26A2B4C01832}" srcOrd="10" destOrd="0" presId="urn:microsoft.com/office/officeart/2005/8/layout/radial5"/>
    <dgm:cxn modelId="{E81D9E48-3468-46D4-A439-96E86EE1F4EB}" type="presParOf" srcId="{E6369D81-4200-4669-9904-B3155C63FADE}" destId="{D3249A75-D2A5-46C3-8C79-522A505C5DB9}" srcOrd="11" destOrd="0" presId="urn:microsoft.com/office/officeart/2005/8/layout/radial5"/>
    <dgm:cxn modelId="{2A9D70F8-8E75-4C71-AEF6-BEE3D72ADD13}" type="presParOf" srcId="{D3249A75-D2A5-46C3-8C79-522A505C5DB9}" destId="{0079F281-5717-4DD2-9987-E364AF48B591}" srcOrd="0" destOrd="0" presId="urn:microsoft.com/office/officeart/2005/8/layout/radial5"/>
    <dgm:cxn modelId="{F7C84863-BACA-4759-B15D-8B306B0954FA}" type="presParOf" srcId="{E6369D81-4200-4669-9904-B3155C63FADE}" destId="{FDD3EBD2-09BB-4A4A-B591-44E23DFF3749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088783F6-1B2D-496A-A3A9-BE5A0924386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73BF-D11F-407D-84EA-DA017197EC8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9261-4D5A-46DC-9767-231601D8A5E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14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35550" y="1600201"/>
            <a:ext cx="437515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24FDAE66-3D24-4A04-BB09-CB0A93945FD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14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5233F23B-87C1-4500-96DA-E5874EB7F64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lang="ru-RU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186F1761-270E-495A-9CB7-5E0D7F81301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07D1-C545-460E-A92C-53A0EF288B0B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C590-8701-4969-A96E-CC09E6C7FCA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11E01136-5D04-458F-B16C-407F73735643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F975-A226-4B10-8867-0BAA5A0AED2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9101-BBCF-4859-ADA9-31CA29D26E4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B964-675E-47D6-B770-78D15CB16CE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AEB0-5894-4579-9D43-F4636FDF8777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BB78EF-0654-4E1A-8C22-4B4B53797AB7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ed.ru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" Target="slide12.xml"/><Relationship Id="rId7" Type="http://schemas.openxmlformats.org/officeDocument/2006/relationships/slide" Target="slide1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Microsoft_Office_Excel_97-2003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921" y="285728"/>
            <a:ext cx="9054767" cy="1071570"/>
          </a:xfrm>
        </p:spPr>
        <p:txBody>
          <a:bodyPr>
            <a:normAutofit fontScale="90000"/>
          </a:bodyPr>
          <a:lstStyle/>
          <a:p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sz="6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6786" y="1928802"/>
            <a:ext cx="2528080" cy="471494"/>
          </a:xfrm>
        </p:spPr>
        <p:txBody>
          <a:bodyPr/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Алгебра 9 класс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8" y="2714620"/>
            <a:ext cx="412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95942" y="4143380"/>
            <a:ext cx="4035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Составила учитель математики</a:t>
            </a:r>
          </a:p>
          <a:p>
            <a:r>
              <a:rPr lang="ru-RU" sz="2400" dirty="0" smtClean="0">
                <a:latin typeface="Monotype Corsiva" pitchFamily="66" charset="0"/>
              </a:rPr>
              <a:t>МОУ СОШ  № 31 г Краснодара</a:t>
            </a:r>
          </a:p>
          <a:p>
            <a:r>
              <a:rPr lang="ru-RU" sz="2400" dirty="0" smtClean="0">
                <a:latin typeface="Monotype Corsiva" pitchFamily="66" charset="0"/>
              </a:rPr>
              <a:t>Шеремета И.В.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786546" y="6357958"/>
            <a:ext cx="2357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Romes New Roman" pitchFamily="18" charset="0"/>
                <a:hlinkClick r:id="rId3"/>
              </a:rPr>
              <a:t>PREZENTED.RU</a:t>
            </a:r>
            <a:endParaRPr lang="ru-RU" dirty="0">
              <a:latin typeface="Ro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30" y="571480"/>
            <a:ext cx="6944535" cy="652482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Опишите свойства функций: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232139" y="1500175"/>
            <a:ext cx="94107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i="1" dirty="0" err="1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у=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kx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+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m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           –  линейная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функция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 =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kx</a:t>
            </a:r>
            <a:r>
              <a:rPr lang="en-US" sz="2800" b="1" i="1" baseline="30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</a:t>
            </a:r>
            <a:r>
              <a:rPr lang="ru-RU" sz="2800" b="1" i="1" baseline="30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       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квадратичная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функция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у =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k/x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–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 обратная пропорциональность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i="1" u="sng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у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=     </a:t>
            </a: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у =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|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|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у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= ах</a:t>
            </a:r>
            <a:r>
              <a:rPr lang="ru-RU" sz="2800" b="1" i="1" baseline="30000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+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b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+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с   –  квадратичная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функция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9054732" y="6286520"/>
            <a:ext cx="851268" cy="57148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0" y="91440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0833" y="3571876"/>
            <a:ext cx="474663" cy="457200"/>
          </a:xfrm>
          <a:prstGeom prst="rect">
            <a:avLst/>
          </a:prstGeom>
          <a:noFill/>
        </p:spPr>
      </p:pic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0" y="91440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27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0833" y="3571876"/>
            <a:ext cx="474663" cy="457200"/>
          </a:xfrm>
          <a:prstGeom prst="rect">
            <a:avLst/>
          </a:prstGeom>
          <a:noFill/>
        </p:spPr>
      </p:pic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0" y="91440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05" name="Object 9"/>
          <p:cNvGraphicFramePr>
            <a:graphicFrameLocks noChangeAspect="1"/>
          </p:cNvGraphicFramePr>
          <p:nvPr/>
        </p:nvGraphicFramePr>
        <p:xfrm>
          <a:off x="5959085" y="4071942"/>
          <a:ext cx="3792133" cy="2434390"/>
        </p:xfrm>
        <a:graphic>
          <a:graphicData uri="http://schemas.openxmlformats.org/presentationml/2006/ole">
            <p:oleObj spid="_x0000_s132105" name="Mathcad" r:id="rId3" imgW="2095500" imgH="1457325" progId="">
              <p:embed/>
            </p:oleObj>
          </a:graphicData>
        </a:graphic>
      </p:graphicFrame>
      <p:graphicFrame>
        <p:nvGraphicFramePr>
          <p:cNvPr id="132103" name="Object 7"/>
          <p:cNvGraphicFramePr>
            <a:graphicFrameLocks noChangeAspect="1"/>
          </p:cNvGraphicFramePr>
          <p:nvPr/>
        </p:nvGraphicFramePr>
        <p:xfrm>
          <a:off x="6036477" y="1643050"/>
          <a:ext cx="3714775" cy="2384729"/>
        </p:xfrm>
        <a:graphic>
          <a:graphicData uri="http://schemas.openxmlformats.org/presentationml/2006/ole">
            <p:oleObj spid="_x0000_s132103" name="Mathcad" r:id="rId4" imgW="2095500" imgH="1457325" progId="">
              <p:embed/>
            </p:oleObj>
          </a:graphicData>
        </a:graphic>
      </p:graphicFrame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12" y="642918"/>
            <a:ext cx="7816508" cy="357190"/>
          </a:xfrm>
        </p:spPr>
        <p:txBody>
          <a:bodyPr>
            <a:normAutofit fontScale="90000"/>
          </a:bodyPr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cap="none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b="1" i="1" u="sng" cap="none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b="1" i="1" u="sng" cap="none" dirty="0" smtClean="0">
                <a:latin typeface="Times New Roman" pitchFamily="18" charset="0"/>
                <a:cs typeface="Times New Roman" pitchFamily="18" charset="0"/>
              </a:rPr>
              <a:t> + m  (k ≠ 0)</a:t>
            </a:r>
            <a:endParaRPr lang="ru-RU" b="1" i="1" u="sng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85836"/>
            <a:ext cx="6096008" cy="557216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4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4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4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40" dirty="0">
                <a:latin typeface="Times New Roman" pitchFamily="18" charset="0"/>
                <a:cs typeface="Times New Roman" pitchFamily="18" charset="0"/>
              </a:rPr>
              <a:t>) = (-∞; +∞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sz="244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4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) = (-∞; +∞);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ни четная, ни нечетная;</a:t>
            </a:r>
            <a:endParaRPr lang="ru-RU" sz="244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возрастает </a:t>
            </a:r>
            <a:r>
              <a:rPr lang="ru-RU" sz="244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4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4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4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40" b="1" i="1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44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убывает при       </a:t>
            </a:r>
            <a:r>
              <a:rPr lang="en-US" sz="244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4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4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40" b="1" i="1" dirty="0" smtClean="0">
                <a:latin typeface="Times New Roman" pitchFamily="18" charset="0"/>
                <a:cs typeface="Times New Roman" pitchFamily="18" charset="0"/>
              </a:rPr>
              <a:t> 0;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        непрерывная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6"/>
            </a:pP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        не ограничена ни снизу, ни сверху;</a:t>
            </a:r>
            <a:endParaRPr lang="ru-RU" sz="2440" b="1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6"/>
            </a:pP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2440" dirty="0">
                <a:latin typeface="Times New Roman" pitchFamily="18" charset="0"/>
                <a:cs typeface="Times New Roman" pitchFamily="18" charset="0"/>
              </a:rPr>
              <a:t>ни наибольшего, 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2440" dirty="0">
                <a:latin typeface="Times New Roman" pitchFamily="18" charset="0"/>
                <a:cs typeface="Times New Roman" pitchFamily="18" charset="0"/>
              </a:rPr>
              <a:t>наименьшего 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значений;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8"/>
            </a:pP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40" dirty="0" smtClean="0">
                <a:latin typeface="Times New Roman" pitchFamily="18" charset="0"/>
                <a:cs typeface="Times New Roman" pitchFamily="18" charset="0"/>
              </a:rPr>
              <a:t>y = 0, </a:t>
            </a: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при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9"/>
            </a:pPr>
            <a:r>
              <a:rPr lang="ru-RU" sz="2440" dirty="0" smtClean="0">
                <a:latin typeface="Times New Roman" pitchFamily="18" charset="0"/>
                <a:cs typeface="Times New Roman" pitchFamily="18" charset="0"/>
              </a:rPr>
              <a:t>       о выпуклости говорить не имеет смысла.</a:t>
            </a:r>
            <a:endParaRPr lang="ru-RU" sz="2440" dirty="0">
              <a:solidFill>
                <a:srgbClr val="660033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74735" y="1500174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000" dirty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274735" y="3929066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000" dirty="0"/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lastslideviewed" highlightClick="1"/>
          </p:cNvPr>
          <p:cNvSpPr/>
          <p:nvPr/>
        </p:nvSpPr>
        <p:spPr>
          <a:xfrm>
            <a:off x="9209514" y="6357958"/>
            <a:ext cx="696486" cy="50004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2108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6918" y="5643578"/>
            <a:ext cx="1019175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25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75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50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3500"/>
                            </p:stCondLst>
                            <p:childTnLst>
                              <p:par>
                                <p:cTn id="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100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100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3000"/>
                            </p:stCondLst>
                            <p:childTnLst>
                              <p:par>
                                <p:cTn id="8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uiExpand="1" build="p"/>
      <p:bldP spid="6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0" y="1071546"/>
            <a:ext cx="5595942" cy="578645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0 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= (-∞, +∞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(f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= (-∞, 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четная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убывает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луче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0,+∞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возрастает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луче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(-∞, 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непрерывна;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6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ограничена снизу, ограничена сверху;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7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baseline="-25000" dirty="0" err="1" smtClean="0"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baseline="-25000" dirty="0" err="1"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существует;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 startAt="7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 = 0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 startAt="7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выпукла вверх.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16" name="Object 16"/>
          <p:cNvGraphicFramePr>
            <a:graphicFrameLocks noChangeAspect="1"/>
          </p:cNvGraphicFramePr>
          <p:nvPr/>
        </p:nvGraphicFramePr>
        <p:xfrm>
          <a:off x="4278313" y="214290"/>
          <a:ext cx="5627687" cy="4714908"/>
        </p:xfrm>
        <a:graphic>
          <a:graphicData uri="http://schemas.openxmlformats.org/presentationml/2006/ole">
            <p:oleObj spid="_x0000_s153616" name="Mathcad" r:id="rId3" imgW="2800440" imgH="1952640" progId="">
              <p:embed/>
            </p:oleObj>
          </a:graphicData>
        </a:graphic>
      </p:graphicFrame>
      <p:sp>
        <p:nvSpPr>
          <p:cNvPr id="13517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1071546"/>
            <a:ext cx="5786478" cy="578645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= (-∞, +∞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0, +∞);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четная;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убывает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луче (-∞, 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возрастает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луче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0, +∞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непрерывна;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6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ограничена снизу,  не ограничена сверху;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7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baseline="-25000" dirty="0" err="1" smtClean="0"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существует,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baseline="-25000" dirty="0" err="1" smtClean="0"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0;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 startAt="7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 = 0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 startAt="7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выпукла вниз.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6898" y="457200"/>
            <a:ext cx="6483490" cy="841248"/>
          </a:xfrm>
        </p:spPr>
        <p:txBody>
          <a:bodyPr>
            <a:normAutofit/>
          </a:bodyPr>
          <a:lstStyle/>
          <a:p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u="sng" cap="none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i="1" u="sng" cap="none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i="1" u="sng" cap="none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i="1" u="sng" cap="none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u="sng" cap="none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i="1" u="sng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lastslideviewed" highlightClick="1"/>
          </p:cNvPr>
          <p:cNvSpPr/>
          <p:nvPr/>
        </p:nvSpPr>
        <p:spPr>
          <a:xfrm>
            <a:off x="9132123" y="6357958"/>
            <a:ext cx="773877" cy="50004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4" name="Object 14"/>
          <p:cNvGraphicFramePr>
            <a:graphicFrameLocks noChangeAspect="1"/>
          </p:cNvGraphicFramePr>
          <p:nvPr/>
        </p:nvGraphicFramePr>
        <p:xfrm>
          <a:off x="5595942" y="1643050"/>
          <a:ext cx="4108852" cy="3500462"/>
        </p:xfrm>
        <a:graphic>
          <a:graphicData uri="http://schemas.openxmlformats.org/presentationml/2006/ole">
            <p:oleObj spid="_x0000_s153614" name="Mathcad" r:id="rId4" imgW="2095500" imgH="1457325" progId="">
              <p:embed/>
            </p:oleObj>
          </a:graphicData>
        </a:graphic>
      </p:graphicFrame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75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75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9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625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4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75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25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7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35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35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35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75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75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325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25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55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375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95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625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uiExpand="1" build="p" autoUpdateAnimBg="0" advAuto="0"/>
      <p:bldP spid="135172" grpId="0" uiExpand="1" build="p" autoUpdateAnimBg="0" advAuto="0"/>
      <p:bldP spid="135172" grpId="1" uiExpand="1" build="p"/>
      <p:bldP spid="135170" grpId="0" autoUpdateAnimBg="0"/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38092" y="1000108"/>
            <a:ext cx="5143536" cy="585789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k &gt;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= (-∞,0)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(0, 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Е(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= (-∞,0)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(0,+∞);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четная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убывает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луче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(-∞,0)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(0,+∞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 наименьшего,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наибольшего значений;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6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непрерывна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луче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(-∞,0)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луче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(0,+∞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7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выпукла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вверх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выпукла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вниз при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0;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8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ограничена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сверху при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&lt; 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ограничена снизу при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&gt; 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9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осями координат не пересекается.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4636" name="Object 12"/>
          <p:cNvGraphicFramePr>
            <a:graphicFrameLocks noChangeAspect="1"/>
          </p:cNvGraphicFramePr>
          <p:nvPr/>
        </p:nvGraphicFramePr>
        <p:xfrm>
          <a:off x="5059957" y="2000240"/>
          <a:ext cx="4846043" cy="3929090"/>
        </p:xfrm>
        <a:graphic>
          <a:graphicData uri="http://schemas.openxmlformats.org/presentationml/2006/ole">
            <p:oleObj spid="_x0000_s154636" name="Mathcad" r:id="rId3" imgW="3009900" imgH="2066925" progId="">
              <p:embed/>
            </p:oleObj>
          </a:graphicData>
        </a:graphic>
      </p:graphicFrame>
      <p:graphicFrame>
        <p:nvGraphicFramePr>
          <p:cNvPr id="154638" name="Object 14"/>
          <p:cNvGraphicFramePr>
            <a:graphicFrameLocks noChangeAspect="1"/>
          </p:cNvGraphicFramePr>
          <p:nvPr/>
        </p:nvGraphicFramePr>
        <p:xfrm>
          <a:off x="5030391" y="1928802"/>
          <a:ext cx="4875609" cy="4143404"/>
        </p:xfrm>
        <a:graphic>
          <a:graphicData uri="http://schemas.openxmlformats.org/presentationml/2006/ole">
            <p:oleObj spid="_x0000_s154638" name="Mathcad" r:id="rId4" imgW="3009900" imgH="2066925" progId="">
              <p:embed/>
            </p:oleObj>
          </a:graphicData>
        </a:graphic>
      </p:graphicFrame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30" y="428604"/>
            <a:ext cx="9410700" cy="841248"/>
          </a:xfrm>
        </p:spPr>
        <p:txBody>
          <a:bodyPr/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612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46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7782" y="428605"/>
            <a:ext cx="969963" cy="809625"/>
          </a:xfrm>
          <a:prstGeom prst="rect">
            <a:avLst/>
          </a:prstGeom>
          <a:noFill/>
        </p:spPr>
      </p:pic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4639" name="Rectangle 1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lastslideviewed" highlightClick="1"/>
          </p:cNvPr>
          <p:cNvSpPr/>
          <p:nvPr/>
        </p:nvSpPr>
        <p:spPr>
          <a:xfrm>
            <a:off x="9132123" y="6357958"/>
            <a:ext cx="773877" cy="50004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238092" y="1000108"/>
            <a:ext cx="5167314" cy="5715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k &lt;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= (-∞,0)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(0, 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Е(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= (-∞,0)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(0,+∞);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четная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возрастает на луче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(-∞,0)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на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(0,+∞);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нет ни наименьшего, ни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наибольшего значений;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6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непрерывна на луче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(-∞,0)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луче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(0,+∞);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7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выпукла вверх при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выпукла вниз при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8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ограничена ни сверху при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&gt;0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ограничена снизу при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&lt; 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 startAt="9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осями координат не пересекается.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25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3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95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75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2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7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425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4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825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175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5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7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37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37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37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37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37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37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37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37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37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5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8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build="p" autoUpdateAnimBg="0" advAuto="0"/>
      <p:bldP spid="137220" grpId="1" uiExpand="1" build="p"/>
      <p:bldP spid="137218" grpId="0" autoUpdateAnimBg="0"/>
      <p:bldP spid="5" grpId="0" autoUpdateAnimBg="0"/>
      <p:bldP spid="1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28604"/>
            <a:ext cx="5076829" cy="785818"/>
          </a:xfrm>
        </p:spPr>
        <p:txBody>
          <a:bodyPr/>
          <a:lstStyle/>
          <a:p>
            <a:r>
              <a:rPr lang="ru-RU" dirty="0"/>
              <a:t>   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28736"/>
            <a:ext cx="5667380" cy="521495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0,+∞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0, +∞);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ни четная, ни нечетная;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возрастает на всей области определения;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непрерывна;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ограничена снизу;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baseline="-25000" dirty="0" err="1" smtClean="0"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baseline="-25000" dirty="0" err="1" smtClean="0"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= не существует;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 = 0 при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= 0;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выпукла вверх.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600" dirty="0"/>
          </a:p>
          <a:p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2" y="642918"/>
            <a:ext cx="1207294" cy="457200"/>
          </a:xfrm>
          <a:prstGeom prst="rect">
            <a:avLst/>
          </a:prstGeom>
          <a:noFill/>
        </p:spPr>
      </p:pic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1560" name="Object 8"/>
          <p:cNvGraphicFramePr>
            <a:graphicFrameLocks noChangeAspect="1"/>
          </p:cNvGraphicFramePr>
          <p:nvPr/>
        </p:nvGraphicFramePr>
        <p:xfrm>
          <a:off x="5281787" y="2285992"/>
          <a:ext cx="5475551" cy="3000396"/>
        </p:xfrm>
        <a:graphic>
          <a:graphicData uri="http://schemas.openxmlformats.org/presentationml/2006/ole">
            <p:oleObj spid="_x0000_s151560" name="Mathcad" r:id="rId4" imgW="2095500" imgH="1457325" progId="">
              <p:embed/>
            </p:oleObj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rot="5400000" flipH="1" flipV="1">
            <a:off x="4190995" y="3678967"/>
            <a:ext cx="3071834" cy="17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417347" y="4929198"/>
            <a:ext cx="4488653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6912" y="192880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11448" y="48577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назад 13">
            <a:hlinkClick r:id="" action="ppaction://hlinkshowjump?jump=lastslideviewed" highlightClick="1"/>
          </p:cNvPr>
          <p:cNvSpPr/>
          <p:nvPr/>
        </p:nvSpPr>
        <p:spPr>
          <a:xfrm>
            <a:off x="8977341" y="6286520"/>
            <a:ext cx="928659" cy="57148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4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8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32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800"/>
                            </p:stCondLst>
                            <p:childTnLst>
                              <p:par>
                                <p:cTn id="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48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60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4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uiExpand="1" build="p"/>
      <p:bldP spid="6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28604"/>
            <a:ext cx="4999438" cy="857256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cap="none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i="1" u="sng" cap="none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i="1" u="sng" cap="none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200" b="1" i="1" u="sng" cap="none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u="sng" cap="none" dirty="0">
                <a:latin typeface="Times New Roman" pitchFamily="18" charset="0"/>
                <a:cs typeface="Times New Roman" pitchFamily="18" charset="0"/>
              </a:rPr>
              <a:t>|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4337" y="1357299"/>
            <a:ext cx="5996922" cy="531179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= (-∞,+∞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0, +∞);</a:t>
            </a: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четная;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бывает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 луче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(-∞,0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возрастает на луче 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0, +∞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непрерывна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ограничена снизу, не ограничена сверху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b="1" i="1" baseline="-25000" dirty="0" err="1" smtClean="0"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b="1" i="1" baseline="-25000" dirty="0" err="1" smtClean="0"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= не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существует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 = 0 при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= 0;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считать выпуклой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вниз.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5349" name="Object 5"/>
          <p:cNvGraphicFramePr>
            <a:graphicFrameLocks noChangeAspect="1"/>
          </p:cNvGraphicFramePr>
          <p:nvPr/>
        </p:nvGraphicFramePr>
        <p:xfrm>
          <a:off x="5649521" y="2143116"/>
          <a:ext cx="5230226" cy="3357586"/>
        </p:xfrm>
        <a:graphic>
          <a:graphicData uri="http://schemas.openxmlformats.org/presentationml/2006/ole">
            <p:oleObj spid="_x0000_s185349" name="Mathcad" r:id="rId3" imgW="2095500" imgH="1457325" progId="">
              <p:embed/>
            </p:oleObj>
          </a:graphicData>
        </a:graphic>
      </p:graphicFrame>
      <p:sp>
        <p:nvSpPr>
          <p:cNvPr id="8" name="Управляющая кнопка: назад 7">
            <a:hlinkClick r:id="" action="ppaction://hlinkshowjump?jump=lastslideviewed" highlightClick="1"/>
          </p:cNvPr>
          <p:cNvSpPr/>
          <p:nvPr/>
        </p:nvSpPr>
        <p:spPr>
          <a:xfrm>
            <a:off x="9132123" y="6286520"/>
            <a:ext cx="773877" cy="57148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6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4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8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64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5624513" y="1643050"/>
          <a:ext cx="4281487" cy="3429000"/>
        </p:xfrm>
        <a:graphic>
          <a:graphicData uri="http://schemas.openxmlformats.org/presentationml/2006/ole">
            <p:oleObj spid="_x0000_s186375" name="Mathcad" r:id="rId3" imgW="2095500" imgH="1457325" progId="">
              <p:embed/>
            </p:oleObj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5667380" y="1643050"/>
          <a:ext cx="4238620" cy="3286148"/>
        </p:xfrm>
        <a:graphic>
          <a:graphicData uri="http://schemas.openxmlformats.org/presentationml/2006/ole">
            <p:oleObj spid="_x0000_s186379" name="Mathcad" r:id="rId4" imgW="2095500" imgH="1457325" progId="">
              <p:embed/>
            </p:oleObj>
          </a:graphicData>
        </a:graphic>
      </p:graphicFrame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6965205" cy="91916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           Функция </a:t>
            </a:r>
            <a:r>
              <a:rPr lang="ru-RU" b="1" i="1" cap="none" dirty="0">
                <a:latin typeface="Times New Roman" pitchFamily="18" charset="0"/>
                <a:cs typeface="Times New Roman" pitchFamily="18" charset="0"/>
              </a:rPr>
              <a:t>у = ах</a:t>
            </a:r>
            <a:r>
              <a:rPr lang="ru-RU" b="1" i="1" cap="none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cap="none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cap="none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cap="none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cap="none" dirty="0">
                <a:latin typeface="Times New Roman" pitchFamily="18" charset="0"/>
                <a:cs typeface="Times New Roman" pitchFamily="18" charset="0"/>
              </a:rPr>
              <a:t> + с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1357298"/>
            <a:ext cx="5417347" cy="5327650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ru-RU" sz="2600" dirty="0" smtClean="0"/>
              <a:t>             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при  а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533400" indent="-533400">
              <a:buNone/>
            </a:pP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-25200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= (-∞, +∞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-25200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Е(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; +∞)</a:t>
            </a:r>
          </a:p>
          <a:p>
            <a:pPr marL="0" indent="-25200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убывает на луче                    ,   </a:t>
            </a:r>
          </a:p>
          <a:p>
            <a:pPr marL="0" indent="-252000">
              <a:buClr>
                <a:schemeClr val="tx2"/>
              </a:buClr>
              <a:buSzPct val="10000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-252000">
              <a:buClr>
                <a:schemeClr val="tx2"/>
              </a:buClr>
              <a:buSzPct val="10000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возрастает на луче                     ;</a:t>
            </a:r>
          </a:p>
          <a:p>
            <a:pPr marL="205200" indent="-457200">
              <a:buClr>
                <a:schemeClr val="tx2"/>
              </a:buClr>
              <a:buSzPct val="100000"/>
              <a:buFont typeface="+mj-lt"/>
              <a:buAutoNum type="arabicPeriod" startAt="4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ограничена снизу;</a:t>
            </a:r>
          </a:p>
          <a:p>
            <a:pPr marL="205200" indent="-457200">
              <a:buClr>
                <a:schemeClr val="tx2"/>
              </a:buClr>
              <a:buSzPct val="100000"/>
              <a:buFont typeface="+mj-lt"/>
              <a:buAutoNum type="arabicPeriod" startAt="4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у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существует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05200" indent="-457200">
              <a:buClr>
                <a:schemeClr val="tx2"/>
              </a:buClr>
              <a:buSzPct val="100000"/>
              <a:buFont typeface="+mj-lt"/>
              <a:buAutoNum type="arabicPeriod" startAt="4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непрерывна;</a:t>
            </a:r>
          </a:p>
          <a:p>
            <a:pPr marL="205200" indent="-457200">
              <a:buClr>
                <a:schemeClr val="tx2"/>
              </a:buClr>
              <a:buSzPct val="100000"/>
              <a:buFont typeface="+mj-lt"/>
              <a:buAutoNum type="arabicPeriod" startAt="4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выпукла вниз;</a:t>
            </a:r>
          </a:p>
          <a:p>
            <a:pPr marL="205200" indent="-457200">
              <a:buClr>
                <a:schemeClr val="tx2"/>
              </a:buClr>
              <a:buSzPct val="100000"/>
              <a:buFont typeface="+mj-lt"/>
              <a:buAutoNum type="arabicPeriod" startAt="4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05200" indent="-457200">
              <a:buClr>
                <a:schemeClr val="tx2"/>
              </a:buClr>
              <a:buSzPct val="100000"/>
              <a:buFont typeface="+mj-lt"/>
              <a:buAutoNum type="arabicPeriod" startAt="4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05200" indent="-457200">
              <a:buClr>
                <a:schemeClr val="tx2"/>
              </a:buClr>
              <a:buSzPct val="100000"/>
              <a:buFont typeface="+mj-lt"/>
              <a:buAutoNum type="arabicPeriod" startAt="4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6984" y="3000372"/>
            <a:ext cx="1470432" cy="620903"/>
          </a:xfrm>
          <a:prstGeom prst="rect">
            <a:avLst/>
          </a:prstGeom>
          <a:noFill/>
        </p:spPr>
      </p:pic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6373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1298" y="3857628"/>
            <a:ext cx="1625213" cy="67548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0" y="1357298"/>
            <a:ext cx="541734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>
              <a:spcBef>
                <a:spcPts val="624"/>
              </a:spcBef>
              <a:buNone/>
            </a:pPr>
            <a:r>
              <a:rPr lang="ru-RU" sz="2000" dirty="0" smtClean="0"/>
              <a:t>          </a:t>
            </a:r>
            <a:r>
              <a:rPr lang="ru-RU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 а </a:t>
            </a:r>
            <a:r>
              <a:rPr lang="en-US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533400">
              <a:spcBef>
                <a:spcPts val="624"/>
              </a:spcBef>
              <a:buNone/>
            </a:pPr>
            <a:endParaRPr lang="ru-RU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624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(-∞, +∞);</a:t>
            </a:r>
          </a:p>
          <a:p>
            <a:pPr marL="0">
              <a:spcBef>
                <a:spcPts val="624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Е(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(-∞; у</a:t>
            </a:r>
            <a:r>
              <a:rPr lang="ru-RU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624"/>
              </a:spcBef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убывает на луче                    ,   </a:t>
            </a:r>
          </a:p>
          <a:p>
            <a:pPr marL="0">
              <a:spcBef>
                <a:spcPts val="624"/>
              </a:spcBef>
              <a:buClr>
                <a:schemeClr val="tx2"/>
              </a:buClr>
              <a:buSzPct val="100000"/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>
              <a:spcBef>
                <a:spcPts val="624"/>
              </a:spcBef>
              <a:buClr>
                <a:schemeClr val="tx2"/>
              </a:buClr>
              <a:buSzPct val="100000"/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возрастает на луче                     ;</a:t>
            </a:r>
          </a:p>
          <a:p>
            <a:pPr marL="457200" indent="-457200">
              <a:spcBef>
                <a:spcPts val="624"/>
              </a:spcBef>
              <a:buClr>
                <a:schemeClr val="tx2"/>
              </a:buClr>
              <a:buSzPct val="100000"/>
              <a:buFont typeface="+mj-lt"/>
              <a:buAutoNum type="arabicPeriod" startAt="4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ограничена сверху;</a:t>
            </a:r>
          </a:p>
          <a:p>
            <a:pPr marL="457200" indent="-457200">
              <a:spcBef>
                <a:spcPts val="624"/>
              </a:spcBef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не существует,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у</a:t>
            </a:r>
            <a:r>
              <a:rPr lang="ru-RU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24"/>
              </a:spcBef>
              <a:buClr>
                <a:schemeClr val="tx2"/>
              </a:buClr>
              <a:buSzPct val="100000"/>
              <a:buFont typeface="+mj-lt"/>
              <a:buAutoNum type="arabicPeriod" startAt="6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непрерывна;</a:t>
            </a:r>
          </a:p>
          <a:p>
            <a:pPr marL="457200" indent="-457200">
              <a:spcBef>
                <a:spcPts val="624"/>
              </a:spcBef>
              <a:buClr>
                <a:schemeClr val="tx2"/>
              </a:buClr>
              <a:buSzPct val="100000"/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выпукла вверх.</a:t>
            </a: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6984" y="3000372"/>
            <a:ext cx="1625213" cy="675481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1298" y="3929066"/>
            <a:ext cx="1470432" cy="620903"/>
          </a:xfrm>
          <a:prstGeom prst="rect">
            <a:avLst/>
          </a:prstGeom>
          <a:noFill/>
        </p:spPr>
      </p:pic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6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6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87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87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87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4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87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87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87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76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87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87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87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24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87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87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87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87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87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87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87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60"/>
                            </p:stCondLst>
                            <p:childTnLst>
                              <p:par>
                                <p:cTn id="1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80"/>
                            </p:stCondLst>
                            <p:childTnLst>
                              <p:par>
                                <p:cTn id="1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80"/>
                            </p:stCondLst>
                            <p:childTnLst>
                              <p:par>
                                <p:cTn id="1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080"/>
                            </p:stCondLst>
                            <p:childTnLst>
                              <p:par>
                                <p:cTn id="1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800"/>
                            </p:stCondLst>
                            <p:childTnLst>
                              <p:par>
                                <p:cTn id="1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920"/>
                            </p:stCondLst>
                            <p:childTnLst>
                              <p:par>
                                <p:cTn id="1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400"/>
                            </p:stCondLst>
                            <p:childTnLst>
                              <p:par>
                                <p:cTn id="1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хема 15"/>
          <p:cNvGraphicFramePr/>
          <p:nvPr/>
        </p:nvGraphicFramePr>
        <p:xfrm>
          <a:off x="1702571" y="1428736"/>
          <a:ext cx="7893899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>
          <a:xfrm>
            <a:off x="3327785" y="214290"/>
            <a:ext cx="3637385" cy="35719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sz="2400" b="1" i="1" dirty="0"/>
          </a:p>
        </p:txBody>
      </p:sp>
      <p:pic>
        <p:nvPicPr>
          <p:cNvPr id="6165" name="Picture 21" descr="0312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6"/>
          <a:stretch>
            <a:fillRect/>
          </a:stretch>
        </p:blipFill>
        <p:spPr>
          <a:xfrm>
            <a:off x="541704" y="4714885"/>
            <a:ext cx="1393031" cy="13811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6901E-6 L 0.44583 -0.2039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583 -0.20398 L 0.44583 -0.4766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583 -0.47665 L 0.68212 -0.3718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212 -0.37188 L 0.68993 -0.0992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993 -0.09922 L 0.46163 0.0372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163 0.03723 L 0.20173 -0.1096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174 -0.10963 L 0.22535 -0.3718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00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35 -0.38229 L -0.00295 0.0057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6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5"/>
          <p:cNvGraphicFramePr>
            <a:graphicFrameLocks noChangeAspect="1"/>
          </p:cNvGraphicFramePr>
          <p:nvPr/>
        </p:nvGraphicFramePr>
        <p:xfrm>
          <a:off x="464312" y="4429132"/>
          <a:ext cx="3559994" cy="2286612"/>
        </p:xfrm>
        <a:graphic>
          <a:graphicData uri="http://schemas.openxmlformats.org/presentationml/2006/ole">
            <p:oleObj spid="_x0000_s44067" name="Mathcad" r:id="rId3" imgW="2286000" imgH="1590675" progId="">
              <p:embed/>
            </p:oleObj>
          </a:graphicData>
        </a:graphic>
      </p:graphicFrame>
      <p:graphicFrame>
        <p:nvGraphicFramePr>
          <p:cNvPr id="44064" name="Object 32"/>
          <p:cNvGraphicFramePr>
            <a:graphicFrameLocks noChangeAspect="1"/>
          </p:cNvGraphicFramePr>
          <p:nvPr/>
        </p:nvGraphicFramePr>
        <p:xfrm>
          <a:off x="6036477" y="4500571"/>
          <a:ext cx="3386347" cy="2185989"/>
        </p:xfrm>
        <a:graphic>
          <a:graphicData uri="http://schemas.openxmlformats.org/presentationml/2006/ole">
            <p:oleObj spid="_x0000_s44064" name="Mathcad" r:id="rId4" imgW="2819400" imgH="1971675" progId="">
              <p:embed/>
            </p:oleObj>
          </a:graphicData>
        </a:graphic>
      </p:graphicFrame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26898" y="457200"/>
            <a:ext cx="4935667" cy="685784"/>
          </a:xfrm>
        </p:spPr>
        <p:txBody>
          <a:bodyPr/>
          <a:lstStyle/>
          <a:p>
            <a:r>
              <a:rPr lang="ru-RU" b="1" i="1" u="sng" dirty="0">
                <a:solidFill>
                  <a:srgbClr val="0C0A00"/>
                </a:solidFill>
                <a:latin typeface="Times New Roman" pitchFamily="18" charset="0"/>
                <a:cs typeface="Times New Roman" pitchFamily="18" charset="0"/>
              </a:rPr>
              <a:t>Монотонность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4748" y="1142984"/>
            <a:ext cx="4566079" cy="3071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500" dirty="0" smtClean="0">
                <a:solidFill>
                  <a:srgbClr val="000099"/>
                </a:solidFill>
              </a:rPr>
              <a:t>  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Возрастающая</a:t>
            </a:r>
            <a:endParaRPr lang="ru-RU" sz="3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Функцию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       возрастающей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любых двух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точек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множества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выполняется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неравенство 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 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l-G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030391" y="1142985"/>
            <a:ext cx="4643470" cy="32147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Убывающая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 убывающей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если для любых двух точек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множества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таких, что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выполняется неравенство </a:t>
            </a:r>
          </a:p>
          <a:p>
            <a:pPr algn="just">
              <a:buFont typeface="Wingdings" pitchFamily="2" charset="2"/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&gt;f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6423433" y="6286520"/>
            <a:ext cx="457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1D1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dirty="0">
                <a:solidFill>
                  <a:srgbClr val="001D1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rgbClr val="001D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7352126" y="628652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1D1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dirty="0">
                <a:solidFill>
                  <a:srgbClr val="001D1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rgbClr val="001D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7293637" y="6381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649521" y="5500702"/>
            <a:ext cx="72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5417347" y="6072206"/>
            <a:ext cx="773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V="1">
            <a:off x="6578215" y="5715017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V="1">
            <a:off x="7506909" y="6215082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 flipH="1">
            <a:off x="6191259" y="5715016"/>
            <a:ext cx="39039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5577285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393006" y="6143644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399092" y="6143645"/>
            <a:ext cx="78078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3159258" y="62372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3159258" y="61658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3792132" y="5357826"/>
            <a:ext cx="85817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3714742" y="5715017"/>
            <a:ext cx="70511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92133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38" name="Прямая соединительная линия 37"/>
          <p:cNvCxnSpPr>
            <a:stCxn id="44056" idx="1"/>
          </p:cNvCxnSpPr>
          <p:nvPr/>
        </p:nvCxnSpPr>
        <p:spPr>
          <a:xfrm rot="5400000">
            <a:off x="6733063" y="5441171"/>
            <a:ext cx="1588" cy="1547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1370054" y="6107065"/>
            <a:ext cx="357190" cy="1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547789" y="5929330"/>
            <a:ext cx="2244344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310654" y="5964189"/>
            <a:ext cx="642942" cy="1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631265" y="5643578"/>
            <a:ext cx="1238259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Управляющая кнопка: назад 51">
            <a:hlinkClick r:id="" action="ppaction://hlinkshowjump?jump=previousslide" highlightClick="1"/>
          </p:cNvPr>
          <p:cNvSpPr/>
          <p:nvPr/>
        </p:nvSpPr>
        <p:spPr>
          <a:xfrm>
            <a:off x="9286905" y="6429396"/>
            <a:ext cx="619095" cy="428604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build="p"/>
      <p:bldP spid="44038" grpId="0" build="p"/>
      <p:bldP spid="44044" grpId="0"/>
      <p:bldP spid="44046" grpId="0"/>
      <p:bldP spid="44048" grpId="0" animBg="1"/>
      <p:bldP spid="44050" grpId="0"/>
      <p:bldP spid="44051" grpId="0"/>
      <p:bldP spid="44055" grpId="0" animBg="1"/>
      <p:bldP spid="44056" grpId="0" animBg="1"/>
      <p:bldP spid="44057" grpId="0" animBg="1"/>
      <p:bldP spid="44058" grpId="0" animBg="1"/>
      <p:bldP spid="44061" grpId="0"/>
      <p:bldP spid="44063" grpId="0"/>
      <p:bldP spid="44065" grpId="0" animBg="1"/>
      <p:bldP spid="44066" grpId="0" animBg="1"/>
      <p:bldP spid="44071" grpId="0"/>
      <p:bldP spid="44073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12" y="500042"/>
            <a:ext cx="9023779" cy="714380"/>
          </a:xfrm>
        </p:spPr>
        <p:txBody>
          <a:bodyPr>
            <a:noAutofit/>
          </a:bodyPr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Наибольшее и наименьшее значения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4338" y="1598613"/>
            <a:ext cx="9517327" cy="50704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называют наименьшим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множестве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если: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Tx/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существует такая точка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ClrTx/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выполняется неравенство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 ≥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называют наибольшим значением функции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если: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существует такая точка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выполняется неравенство 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82568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9209514" y="6357958"/>
            <a:ext cx="696486" cy="50004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75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25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825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5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75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4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2500"/>
                            </p:stCondLst>
                            <p:childTnLst>
                              <p:par>
                                <p:cTn id="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uiExpand="1" build="p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12" y="571480"/>
            <a:ext cx="4302918" cy="642942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Непрерывность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1" y="1600201"/>
            <a:ext cx="9216364" cy="240030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Непрерывность функции на промежутке Х означает, что график функции на промежутке Х сплошной, т.е. не имеет проколов и скачков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Определите, на каком из рисунков изображен график непрерывной функции.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41703" y="4786323"/>
          <a:ext cx="3783542" cy="1889125"/>
        </p:xfrm>
        <a:graphic>
          <a:graphicData uri="http://schemas.openxmlformats.org/presentationml/2006/ole">
            <p:oleObj spid="_x0000_s74756" name="Worksheet" r:id="rId3" imgW="5934117" imgH="3209883" progId="Excel.Sheet.8">
              <p:embed/>
            </p:oleObj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798218" y="4786323"/>
          <a:ext cx="3599548" cy="1826855"/>
        </p:xfrm>
        <a:graphic>
          <a:graphicData uri="http://schemas.openxmlformats.org/presentationml/2006/ole">
            <p:oleObj spid="_x0000_s74758" name="Worksheet" r:id="rId4" imgW="5486400" imgH="2819400" progId="Excel.Shee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7" name="Овал 6"/>
          <p:cNvSpPr/>
          <p:nvPr/>
        </p:nvSpPr>
        <p:spPr>
          <a:xfrm>
            <a:off x="1547789" y="4857760"/>
            <a:ext cx="77391" cy="714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2166918" y="4357694"/>
            <a:ext cx="464347" cy="4286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6191259" y="4357694"/>
            <a:ext cx="464347" cy="4286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2863439" y="3786190"/>
            <a:ext cx="1934779" cy="642942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6346041" y="3786190"/>
            <a:ext cx="1934779" cy="642942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12" name="Управляющая кнопка: назад 11">
            <a:hlinkClick r:id="" action="ppaction://hlinkshowjump?jump=lastslideviewed" highlightClick="1"/>
          </p:cNvPr>
          <p:cNvSpPr/>
          <p:nvPr/>
        </p:nvSpPr>
        <p:spPr>
          <a:xfrm>
            <a:off x="9209514" y="6357958"/>
            <a:ext cx="696486" cy="50004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25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4754" grpId="0"/>
      <p:bldP spid="6" grpId="0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5177" y="214290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3877" y="571480"/>
            <a:ext cx="2137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ЧЕТНОСТЬ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9209514" y="6357958"/>
            <a:ext cx="696486" cy="50004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142985"/>
            <a:ext cx="9751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Говорят, что множество  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 симметрично относительно начала </a:t>
            </a:r>
          </a:p>
          <a:p>
            <a:pPr algn="just"/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если множество  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таково, что 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2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Х 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при любом  </a:t>
            </a:r>
            <a:r>
              <a:rPr lang="ru-RU" sz="2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 Х.</a:t>
            </a:r>
            <a:endParaRPr lang="ru-RU" sz="2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480220" y="4385203"/>
            <a:ext cx="4945577" cy="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60833" y="1857365"/>
            <a:ext cx="2524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Четная функция</a:t>
            </a:r>
            <a:endParaRPr lang="ru-RU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9086" y="1857365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Нечетная функция</a:t>
            </a:r>
            <a:endParaRPr lang="ru-RU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" y="2428868"/>
            <a:ext cx="488156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называется четной, если область ее определения есть множество, симметричное относительно начала координат, и если  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(-x) = f (x)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любом </a:t>
            </a:r>
            <a:r>
              <a:rPr 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Х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 Четная функция симметрична относительно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оси ординат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4438" y="2428868"/>
            <a:ext cx="488156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называется четной, если область ее определения есть множество, симметричное относительно начала координат, и если 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(-x) = f (x)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любом </a:t>
            </a:r>
            <a:r>
              <a:rPr 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Х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 Нечетная функция симметрична относительно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начала координат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7393" name="Object 1"/>
          <p:cNvGraphicFramePr>
            <a:graphicFrameLocks noChangeAspect="1"/>
          </p:cNvGraphicFramePr>
          <p:nvPr/>
        </p:nvGraphicFramePr>
        <p:xfrm>
          <a:off x="738158" y="4500570"/>
          <a:ext cx="2857500" cy="1990725"/>
        </p:xfrm>
        <a:graphic>
          <a:graphicData uri="http://schemas.openxmlformats.org/presentationml/2006/ole">
            <p:oleObj spid="_x0000_s187393" name="Mathcad" r:id="rId3" imgW="2857500" imgH="1990725" progId="">
              <p:embed/>
            </p:oleObj>
          </a:graphicData>
        </a:graphic>
      </p:graphicFrame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7395" name="Object 3"/>
          <p:cNvGraphicFramePr>
            <a:graphicFrameLocks noChangeAspect="1"/>
          </p:cNvGraphicFramePr>
          <p:nvPr/>
        </p:nvGraphicFramePr>
        <p:xfrm>
          <a:off x="5738818" y="4500570"/>
          <a:ext cx="3009900" cy="2066925"/>
        </p:xfrm>
        <a:graphic>
          <a:graphicData uri="http://schemas.openxmlformats.org/presentationml/2006/ole">
            <p:oleObj spid="_x0000_s187395" name="Mathcad" r:id="rId4" imgW="3009900" imgH="20669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7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2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9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5107782" y="1428736"/>
          <a:ext cx="4511013" cy="2192338"/>
        </p:xfrm>
        <a:graphic>
          <a:graphicData uri="http://schemas.openxmlformats.org/presentationml/2006/ole">
            <p:oleObj spid="_x0000_s81929" name="Worksheet" r:id="rId3" imgW="5448469" imgH="2876635" progId="Excel.Sheet.8">
              <p:embed/>
            </p:oleObj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026952" y="4137026"/>
          <a:ext cx="4509294" cy="2024063"/>
        </p:xfrm>
        <a:graphic>
          <a:graphicData uri="http://schemas.openxmlformats.org/presentationml/2006/ole">
            <p:oleObj spid="_x0000_s81926" name="Worksheet" r:id="rId4" imgW="5448469" imgH="2648035" progId="Excel.Sheet.8">
              <p:embed/>
            </p:oleObj>
          </a:graphicData>
        </a:graphic>
      </p:graphicFrame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30" y="500043"/>
            <a:ext cx="3869593" cy="650857"/>
          </a:xfrm>
        </p:spPr>
        <p:txBody>
          <a:bodyPr>
            <a:normAutofit/>
          </a:bodyPr>
          <a:lstStyle/>
          <a:p>
            <a:r>
              <a:rPr lang="ru-RU" sz="2800" dirty="0"/>
              <a:t>       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Выпуклость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47" y="1285861"/>
            <a:ext cx="4875644" cy="52292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выпукла вниз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промежутке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если, соединив любые две точки ее графика отрезком прямой, мы обнаружим, что соответствующая часть графика лежит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проведенного отрезка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выпукла вверх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промежутке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если соединив любые две точки ее графика отрезком прямой, мы обнаружим, что соответствующая часть графика лежит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выше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проведенного отрезка.</a:t>
            </a: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5804303" y="2214555"/>
            <a:ext cx="1934779" cy="10715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>
            <a:off x="5572129" y="4286256"/>
            <a:ext cx="1470432" cy="13573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661691" y="3214686"/>
            <a:ext cx="154782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26912" y="2143116"/>
            <a:ext cx="154782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494738" y="5572140"/>
            <a:ext cx="154782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965171" y="4214818"/>
            <a:ext cx="154782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69524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14" name="Управляющая кнопка: назад 13">
            <a:hlinkClick r:id="" action="ppaction://hlinkshowjump?jump=lastslideviewed" highlightClick="1"/>
          </p:cNvPr>
          <p:cNvSpPr/>
          <p:nvPr/>
        </p:nvSpPr>
        <p:spPr>
          <a:xfrm>
            <a:off x="9209514" y="6357958"/>
            <a:ext cx="696486" cy="50004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95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31" grpId="0" animBg="1"/>
      <p:bldP spid="81932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619095" y="3643314"/>
          <a:ext cx="3751504" cy="3214686"/>
        </p:xfrm>
        <a:graphic>
          <a:graphicData uri="http://schemas.openxmlformats.org/presentationml/2006/ole">
            <p:oleObj spid="_x0000_s52237" name="Mathcad" r:id="rId3" imgW="2476500" imgH="1685925" progId="">
              <p:embed/>
            </p:oleObj>
          </a:graphicData>
        </a:graphic>
      </p:graphicFrame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5238752" y="3714752"/>
          <a:ext cx="3714776" cy="3143248"/>
        </p:xfrm>
        <a:graphic>
          <a:graphicData uri="http://schemas.openxmlformats.org/presentationml/2006/ole">
            <p:oleObj spid="_x0000_s52239" name="Mathcad" r:id="rId4" imgW="2476500" imgH="1685925" progId="">
              <p:embed/>
            </p:oleObj>
          </a:graphicData>
        </a:graphic>
      </p:graphicFrame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326898" y="457200"/>
            <a:ext cx="4084364" cy="841248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Ограниченность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0" y="1428736"/>
            <a:ext cx="4870450" cy="21574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ограниченной снизу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если все значения функции на множестве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больше некоторого числа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5035550" y="1428737"/>
            <a:ext cx="4870450" cy="20002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ограниченной сверху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если все значения функции на множестве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меньше некоторого числа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667116" y="5000636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166918" y="3571876"/>
            <a:ext cx="298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8310586" y="5000636"/>
            <a:ext cx="3233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6732997" y="3571876"/>
            <a:ext cx="298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4" name="Управляющая кнопка: назад 13">
            <a:hlinkClick r:id="" action="ppaction://hlinkshowjump?jump=lastslideviewed" highlightClick="1"/>
          </p:cNvPr>
          <p:cNvSpPr/>
          <p:nvPr/>
        </p:nvSpPr>
        <p:spPr>
          <a:xfrm>
            <a:off x="9132123" y="6357958"/>
            <a:ext cx="773877" cy="50004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59959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238224" y="5715016"/>
            <a:ext cx="2399126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804303" y="4786322"/>
            <a:ext cx="2321735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0" decel="100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0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3360"/>
                            </p:stCondLst>
                            <p:childTnLst>
                              <p:par>
                                <p:cTn id="5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0" decel="100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0" decel="1000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3" grpId="0" build="p"/>
      <p:bldP spid="52240" grpId="0"/>
      <p:bldP spid="52241" grpId="0"/>
      <p:bldP spid="52242" grpId="0"/>
      <p:bldP spid="5224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57166"/>
            <a:ext cx="9410700" cy="838200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Алгоритм описания свойств функций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738290" y="928647"/>
            <a:ext cx="7795838" cy="592935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Область значений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Четность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Монотонность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Непрерывность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Ограниченность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Наибольшее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наименьшее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значения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Нули функции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Выпуклость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2568" y="142852"/>
            <a:ext cx="269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i="1" cap="all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9209514" y="6357958"/>
            <a:ext cx="696486" cy="500042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75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25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75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5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3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uiExpand="1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4055</TotalTime>
  <Words>1356</Words>
  <Application>Microsoft PowerPoint</Application>
  <PresentationFormat>Лист A4 (210x297 мм)</PresentationFormat>
  <Paragraphs>216</Paragraphs>
  <Slides>16</Slides>
  <Notes>0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  <vt:variant>
        <vt:lpstr>Произвольные показы</vt:lpstr>
      </vt:variant>
      <vt:variant>
        <vt:i4>1</vt:i4>
      </vt:variant>
    </vt:vector>
  </HeadingPairs>
  <TitlesOfParts>
    <vt:vector size="20" baseType="lpstr">
      <vt:lpstr>Трек</vt:lpstr>
      <vt:lpstr>Mathcad</vt:lpstr>
      <vt:lpstr>Worksheet</vt:lpstr>
      <vt:lpstr>Свойства функции</vt:lpstr>
      <vt:lpstr>Свойства функции</vt:lpstr>
      <vt:lpstr>Монотонность</vt:lpstr>
      <vt:lpstr>Наибольшее и наименьшее значения</vt:lpstr>
      <vt:lpstr>Непрерывность</vt:lpstr>
      <vt:lpstr>Слайд 6</vt:lpstr>
      <vt:lpstr>        Выпуклость</vt:lpstr>
      <vt:lpstr>Ограниченность</vt:lpstr>
      <vt:lpstr>Алгоритм описания свойств функций</vt:lpstr>
      <vt:lpstr>Опишите свойства функций:</vt:lpstr>
      <vt:lpstr>Свойства функции    y = kx + m  (k ≠ 0)</vt:lpstr>
      <vt:lpstr>Свойства функции    у = kх2</vt:lpstr>
      <vt:lpstr>Свойства функции  </vt:lpstr>
      <vt:lpstr>      Функция   </vt:lpstr>
      <vt:lpstr>       Функция  у = |х|</vt:lpstr>
      <vt:lpstr>             Функция у = ах2 + bх + с</vt:lpstr>
      <vt:lpstr>Произвольный показ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функций</dc:title>
  <dc:creator>DRAP</dc:creator>
  <cp:lastModifiedBy>Ink</cp:lastModifiedBy>
  <cp:revision>418</cp:revision>
  <dcterms:created xsi:type="dcterms:W3CDTF">2006-08-03T15:28:06Z</dcterms:created>
  <dcterms:modified xsi:type="dcterms:W3CDTF">2013-07-22T18:56:20Z</dcterms:modified>
</cp:coreProperties>
</file>