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0C0C0"/>
    <a:srgbClr val="CCFFFF"/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615B1-FB6C-4F5E-BD62-7E231AA2B1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EA5B8-39CF-48AE-AFA4-AB5A3E9A4D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1E70E-CB58-49D7-8FF7-FB41640877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6CDE55-DC78-4EAF-8505-772E363788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BEE569-C53E-41B1-B8E2-36467E2A79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754A2-A61E-4931-A0CA-BC9BC7CE7A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A1FBB-D6CB-43EE-BC13-46ACC45723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D4559-7CC1-4AB0-9DA4-8710659E91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DFCDB-B8CE-4AD6-A66D-9D40F762F9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72A56-0ACC-465D-A2C9-902F63561C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E2BB0-31DF-4357-8DB9-5490377C9E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501BF-89BF-4C13-8070-EABD6AA3FC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D298F-EAD9-48BF-87FE-36A227124D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rgbClr val="F5F5F5"/>
          </a:fgClr>
          <a:bgClr>
            <a:srgbClr val="DDDDDD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D916E3-B454-4655-8981-3DC4D6C9545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ed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476375" y="1916113"/>
            <a:ext cx="6192838" cy="2054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kern="1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Законы </a:t>
            </a:r>
          </a:p>
          <a:p>
            <a:pPr algn="ctr"/>
            <a:r>
              <a:rPr lang="ru-RU" sz="3600" b="1" kern="1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алгебры логики</a:t>
            </a:r>
          </a:p>
        </p:txBody>
      </p:sp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6786546" y="6357958"/>
            <a:ext cx="2357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Romes New Roman" pitchFamily="18" charset="0"/>
                <a:hlinkClick r:id="rId2"/>
              </a:rPr>
              <a:t>PREZENTED.RU</a:t>
            </a:r>
            <a:endParaRPr lang="ru-RU" dirty="0">
              <a:latin typeface="Ro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7. Законы исключения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констант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3268662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       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— для логического сложения: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FontTx/>
              <a:buNone/>
            </a:pPr>
            <a:r>
              <a:rPr lang="en-US" sz="3600" b="1" dirty="0">
                <a:solidFill>
                  <a:srgbClr val="C00000"/>
                </a:solidFill>
              </a:rPr>
              <a:t>A </a:t>
            </a:r>
            <a:r>
              <a:rPr lang="ru-RU" sz="3600" b="1" dirty="0">
                <a:solidFill>
                  <a:srgbClr val="C00000"/>
                </a:solidFill>
              </a:rPr>
              <a:t>+ 1 = 1,      </a:t>
            </a:r>
            <a:r>
              <a:rPr lang="en-US" sz="3600" b="1" dirty="0">
                <a:solidFill>
                  <a:srgbClr val="C00000"/>
                </a:solidFill>
              </a:rPr>
              <a:t>A</a:t>
            </a:r>
            <a:r>
              <a:rPr lang="ru-RU" sz="3600" b="1" dirty="0">
                <a:solidFill>
                  <a:srgbClr val="C00000"/>
                </a:solidFill>
              </a:rPr>
              <a:t>+ 0 = </a:t>
            </a:r>
            <a:r>
              <a:rPr lang="en-US" sz="3600" b="1" dirty="0">
                <a:solidFill>
                  <a:srgbClr val="C00000"/>
                </a:solidFill>
              </a:rPr>
              <a:t>A</a:t>
            </a:r>
            <a:r>
              <a:rPr lang="ru-RU" sz="3600" b="1" dirty="0">
                <a:solidFill>
                  <a:srgbClr val="C00000"/>
                </a:solidFill>
              </a:rPr>
              <a:t>; </a:t>
            </a:r>
          </a:p>
          <a:p>
            <a:pPr>
              <a:buFontTx/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 — для логического умножения: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FontTx/>
              <a:buNone/>
            </a:pPr>
            <a:r>
              <a:rPr lang="en-US" sz="3600" b="1" dirty="0">
                <a:solidFill>
                  <a:srgbClr val="C00000"/>
                </a:solidFill>
              </a:rPr>
              <a:t>A</a:t>
            </a:r>
            <a:r>
              <a:rPr lang="ru-RU" sz="3600" b="1" dirty="0">
                <a:solidFill>
                  <a:srgbClr val="C00000"/>
                </a:solidFill>
              </a:rPr>
              <a:t>* 1 = </a:t>
            </a:r>
            <a:r>
              <a:rPr lang="en-US" sz="3600" b="1" dirty="0">
                <a:solidFill>
                  <a:srgbClr val="C00000"/>
                </a:solidFill>
              </a:rPr>
              <a:t>A</a:t>
            </a:r>
            <a:r>
              <a:rPr lang="ru-RU" sz="3600" b="1" dirty="0">
                <a:solidFill>
                  <a:srgbClr val="C00000"/>
                </a:solidFill>
              </a:rPr>
              <a:t>,     </a:t>
            </a:r>
            <a:r>
              <a:rPr lang="en-US" sz="3600" b="1" dirty="0">
                <a:solidFill>
                  <a:srgbClr val="C00000"/>
                </a:solidFill>
              </a:rPr>
              <a:t>A</a:t>
            </a:r>
            <a:r>
              <a:rPr lang="ru-RU" sz="3600" b="1" dirty="0">
                <a:solidFill>
                  <a:srgbClr val="C00000"/>
                </a:solidFill>
              </a:rPr>
              <a:t>* 0 = 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8. Закон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противоречия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73238"/>
            <a:ext cx="7859712" cy="1757362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     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  Невозможно, чтобы противоречащие высказывания были одновременно истинными. </a:t>
            </a:r>
          </a:p>
        </p:txBody>
      </p:sp>
      <p:graphicFrame>
        <p:nvGraphicFramePr>
          <p:cNvPr id="1229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555875" y="3716338"/>
          <a:ext cx="3744913" cy="1384300"/>
        </p:xfrm>
        <a:graphic>
          <a:graphicData uri="http://schemas.openxmlformats.org/presentationml/2006/ole">
            <p:oleObj spid="_x0000_s12293" name="Формула" r:id="rId3" imgW="583693" imgH="2157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9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. Закон исключения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третьего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16129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       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 двух противоречащих высказываний об одном и том же предмете одно всегда истинно, а второе — ложно, третьего не дано. </a:t>
            </a:r>
          </a:p>
        </p:txBody>
      </p:sp>
      <p:graphicFrame>
        <p:nvGraphicFramePr>
          <p:cNvPr id="1331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916238" y="3500438"/>
          <a:ext cx="2863850" cy="2238375"/>
        </p:xfrm>
        <a:graphic>
          <a:graphicData uri="http://schemas.openxmlformats.org/presentationml/2006/ole">
            <p:oleObj spid="_x0000_s13317" name="Формула" r:id="rId3" imgW="583947" imgH="45700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10. Закон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поглощения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00200"/>
            <a:ext cx="7775575" cy="13970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    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  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 —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для логического сложения: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FontTx/>
              <a:buNone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 (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=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 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/>
              <a:t> </a:t>
            </a:r>
            <a:r>
              <a:rPr lang="ru-RU" sz="2800" dirty="0"/>
              <a:t>   </a:t>
            </a:r>
          </a:p>
        </p:txBody>
      </p:sp>
      <p:graphicFrame>
        <p:nvGraphicFramePr>
          <p:cNvPr id="16389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11413" y="2924175"/>
          <a:ext cx="4043362" cy="752475"/>
        </p:xfrm>
        <a:graphic>
          <a:graphicData uri="http://schemas.openxmlformats.org/presentationml/2006/ole">
            <p:oleObj spid="_x0000_s16392" name="Формула" r:id="rId3" imgW="1091726" imgH="203112" progId="Equation.3">
              <p:embed/>
            </p:oleObj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9750" y="3933825"/>
            <a:ext cx="777716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dirty="0"/>
              <a:t>      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 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для логического умножения: </a:t>
            </a:r>
            <a:endParaRPr lang="en-US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 (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=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graphicFrame>
        <p:nvGraphicFramePr>
          <p:cNvPr id="16391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84438" y="5373688"/>
          <a:ext cx="4176712" cy="862012"/>
        </p:xfrm>
        <a:graphic>
          <a:graphicData uri="http://schemas.openxmlformats.org/presentationml/2006/ole">
            <p:oleObj spid="_x0000_s16393" name="Формула" r:id="rId4" imgW="11684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11. Закон исключения (склеивания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)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7847012" cy="8636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      </a:t>
            </a:r>
            <a:r>
              <a:rPr lang="ru-RU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 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— для логического сложения: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 </a:t>
            </a:r>
            <a:r>
              <a:rPr lang="ru-RU" sz="2800" dirty="0"/>
              <a:t>      </a:t>
            </a:r>
            <a:endParaRPr lang="ru-RU" sz="4000" dirty="0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84213" y="4005263"/>
            <a:ext cx="77025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dirty="0"/>
              <a:t>      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 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для логического умножения: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7417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35150" y="4941888"/>
          <a:ext cx="4830763" cy="920750"/>
        </p:xfrm>
        <a:graphic>
          <a:graphicData uri="http://schemas.openxmlformats.org/presentationml/2006/ole">
            <p:oleObj spid="_x0000_s17419" name="Формула" r:id="rId3" imgW="1066337" imgH="203112" progId="Equation.3">
              <p:embed/>
            </p:oleObj>
          </a:graphicData>
        </a:graphic>
      </p:graphicFrame>
      <p:graphicFrame>
        <p:nvGraphicFramePr>
          <p:cNvPr id="17418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763713" y="2492375"/>
          <a:ext cx="5184775" cy="965200"/>
        </p:xfrm>
        <a:graphic>
          <a:graphicData uri="http://schemas.openxmlformats.org/presentationml/2006/ole">
            <p:oleObj spid="_x0000_s17420" name="Формула" r:id="rId4" imgW="12954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Логические законы и правила преобразования логических выражений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r>
              <a:rPr lang="ru-RU" sz="2200" b="1" dirty="0">
                <a:solidFill>
                  <a:srgbClr val="0070C0"/>
                </a:solidFill>
              </a:rPr>
              <a:t>Закон тождества</a:t>
            </a:r>
            <a:r>
              <a:rPr lang="ru-RU" sz="2200" dirty="0"/>
              <a:t>: всякое высказывание тождественно самому себе.</a:t>
            </a:r>
          </a:p>
          <a:p>
            <a:pPr algn="ctr">
              <a:buFontTx/>
              <a:buNone/>
            </a:pPr>
            <a:r>
              <a:rPr lang="ru-RU" sz="2200" dirty="0"/>
              <a:t>А=А </a:t>
            </a:r>
          </a:p>
          <a:p>
            <a:r>
              <a:rPr lang="ru-RU" sz="2200" b="1" dirty="0">
                <a:solidFill>
                  <a:srgbClr val="0070C0"/>
                </a:solidFill>
              </a:rPr>
              <a:t>Закон </a:t>
            </a:r>
            <a:r>
              <a:rPr lang="ru-RU" sz="2200" b="1" dirty="0" err="1">
                <a:solidFill>
                  <a:srgbClr val="0070C0"/>
                </a:solidFill>
              </a:rPr>
              <a:t>непротиворечия</a:t>
            </a:r>
            <a:r>
              <a:rPr lang="ru-RU" sz="2200" b="1" dirty="0"/>
              <a:t>:</a:t>
            </a:r>
            <a:r>
              <a:rPr lang="ru-RU" sz="2200" dirty="0"/>
              <a:t> высказывание не может быть одновременно истинным и ложным.</a:t>
            </a:r>
          </a:p>
          <a:p>
            <a:pPr algn="ctr">
              <a:buFontTx/>
              <a:buNone/>
            </a:pPr>
            <a:r>
              <a:rPr lang="ru-RU" sz="2200" dirty="0"/>
              <a:t>А </a:t>
            </a:r>
            <a:r>
              <a:rPr lang="ru-RU" sz="2200" dirty="0" smtClean="0"/>
              <a:t>* А=0</a:t>
            </a:r>
            <a:endParaRPr lang="ru-RU" sz="2200" dirty="0"/>
          </a:p>
          <a:p>
            <a:r>
              <a:rPr lang="ru-RU" sz="2200" b="1" dirty="0">
                <a:solidFill>
                  <a:srgbClr val="0070C0"/>
                </a:solidFill>
              </a:rPr>
              <a:t>Закон исключенного третьего</a:t>
            </a:r>
            <a:r>
              <a:rPr lang="ru-RU" sz="2200" b="1" dirty="0"/>
              <a:t>. </a:t>
            </a:r>
            <a:r>
              <a:rPr lang="ru-RU" sz="2200" dirty="0"/>
              <a:t>Высказывание может быть истинным, либо ложным, третьего не дано.</a:t>
            </a:r>
          </a:p>
          <a:p>
            <a:pPr algn="ctr">
              <a:buFontTx/>
              <a:buNone/>
            </a:pPr>
            <a:r>
              <a:rPr lang="ru-RU" sz="2200" dirty="0"/>
              <a:t>А </a:t>
            </a:r>
            <a:r>
              <a:rPr lang="ru-RU" sz="2200" dirty="0" smtClean="0">
                <a:cs typeface="Times New Roman" pitchFamily="18" charset="0"/>
              </a:rPr>
              <a:t>+</a:t>
            </a:r>
            <a:r>
              <a:rPr lang="ru-RU" sz="2200" dirty="0" smtClean="0"/>
              <a:t> </a:t>
            </a:r>
            <a:r>
              <a:rPr lang="ru-RU" sz="2200" dirty="0"/>
              <a:t>А=1</a:t>
            </a:r>
          </a:p>
          <a:p>
            <a:r>
              <a:rPr lang="ru-RU" sz="2200" b="1" dirty="0">
                <a:solidFill>
                  <a:srgbClr val="0070C0"/>
                </a:solidFill>
              </a:rPr>
              <a:t>Закон двойного отрицания</a:t>
            </a:r>
            <a:r>
              <a:rPr lang="ru-RU" sz="2200" b="1" dirty="0"/>
              <a:t>: </a:t>
            </a:r>
            <a:r>
              <a:rPr lang="ru-RU" sz="2200" dirty="0"/>
              <a:t>если дважды отрицать некоторое высказывание, то в результате мы получим исходное высказывание.</a:t>
            </a:r>
          </a:p>
          <a:p>
            <a:pPr algn="ctr">
              <a:buFontTx/>
              <a:buNone/>
            </a:pPr>
            <a:r>
              <a:rPr lang="ru-RU" sz="2200" dirty="0"/>
              <a:t>А=А</a:t>
            </a:r>
            <a:endParaRPr lang="ru-RU" sz="2200" b="1" dirty="0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4286248" y="6072206"/>
            <a:ext cx="14446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4286248" y="6000768"/>
            <a:ext cx="14446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4071934" y="3500438"/>
            <a:ext cx="14446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4932363" y="4076700"/>
            <a:ext cx="14446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071934" y="4643446"/>
            <a:ext cx="14446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>
                <a:solidFill>
                  <a:srgbClr val="008080"/>
                </a:solidFill>
              </a:rPr>
              <a:t>Логические законы и правила преобразования логических выражений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Законы Моргана: </a:t>
            </a:r>
            <a:endParaRPr lang="ru-RU" dirty="0"/>
          </a:p>
          <a:p>
            <a:pPr algn="ctr">
              <a:buFontTx/>
              <a:buNone/>
            </a:pPr>
            <a:r>
              <a:rPr lang="ru-RU" b="1" dirty="0"/>
              <a:t>А </a:t>
            </a:r>
            <a:r>
              <a:rPr lang="ru-RU" b="1" dirty="0" smtClean="0">
                <a:cs typeface="Times New Roman" pitchFamily="18" charset="0"/>
              </a:rPr>
              <a:t>+В=А </a:t>
            </a:r>
            <a:r>
              <a:rPr lang="ru-RU" b="1" dirty="0" smtClean="0"/>
              <a:t>* </a:t>
            </a:r>
            <a:r>
              <a:rPr lang="ru-RU" b="1" dirty="0">
                <a:cs typeface="Times New Roman" pitchFamily="18" charset="0"/>
              </a:rPr>
              <a:t>В</a:t>
            </a:r>
          </a:p>
          <a:p>
            <a:pPr algn="ctr">
              <a:buFontTx/>
              <a:buNone/>
            </a:pPr>
            <a:r>
              <a:rPr lang="ru-RU" b="1" dirty="0">
                <a:cs typeface="Times New Roman" pitchFamily="18" charset="0"/>
              </a:rPr>
              <a:t>А </a:t>
            </a:r>
            <a:r>
              <a:rPr lang="ru-RU" b="1" dirty="0" smtClean="0"/>
              <a:t>* </a:t>
            </a:r>
            <a:r>
              <a:rPr lang="ru-RU" b="1" dirty="0">
                <a:cs typeface="Times New Roman" pitchFamily="18" charset="0"/>
              </a:rPr>
              <a:t>В=А </a:t>
            </a:r>
            <a:r>
              <a:rPr lang="ru-RU" b="1" dirty="0" smtClean="0">
                <a:cs typeface="Times New Roman" pitchFamily="18" charset="0"/>
              </a:rPr>
              <a:t>+ </a:t>
            </a:r>
            <a:r>
              <a:rPr lang="ru-RU" b="1" dirty="0">
                <a:cs typeface="Times New Roman" pitchFamily="18" charset="0"/>
              </a:rPr>
              <a:t>В</a:t>
            </a:r>
          </a:p>
          <a:p>
            <a:pPr>
              <a:buFontTx/>
              <a:buNone/>
            </a:pPr>
            <a:endParaRPr lang="ru-RU" b="1" dirty="0">
              <a:cs typeface="Times New Roman" pitchFamily="18" charset="0"/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3419475" y="2205038"/>
            <a:ext cx="10080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3419475" y="2852738"/>
            <a:ext cx="10795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4716463" y="2276475"/>
            <a:ext cx="14446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5508625" y="2276475"/>
            <a:ext cx="2159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4787900" y="2852738"/>
            <a:ext cx="2159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5508625" y="2852738"/>
            <a:ext cx="2159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Таблицы истинности совпадают, следовательно, логические выражения равносильны: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A&amp;B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A&amp;B</a:t>
            </a:r>
            <a:endParaRPr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Докажите , используя таблицы истинности, что логические выражения А</a:t>
            </a:r>
            <a:r>
              <a:rPr lang="ar-SA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۷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 и А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&amp;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равносильны</a:t>
            </a: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4787900" y="2636838"/>
            <a:ext cx="86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3635375" y="2636838"/>
            <a:ext cx="2159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4211638" y="2636838"/>
            <a:ext cx="2159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900113" y="4221163"/>
            <a:ext cx="14446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1403350" y="4221163"/>
            <a:ext cx="2159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124075" y="4221163"/>
            <a:ext cx="71913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Равносильные преобразования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16363"/>
          </a:xfrm>
        </p:spPr>
        <p:txBody>
          <a:bodyPr/>
          <a:lstStyle/>
          <a:p>
            <a:r>
              <a:rPr lang="ru-RU">
                <a:latin typeface="Times New Roman" pitchFamily="18" charset="0"/>
              </a:rPr>
              <a:t>Равносильные преобразования логических формул имеют то же назначение, что и преобразования формул в обычной алгебре. </a:t>
            </a:r>
          </a:p>
          <a:p>
            <a:r>
              <a:rPr lang="ru-RU">
                <a:latin typeface="Times New Roman" pitchFamily="18" charset="0"/>
              </a:rPr>
              <a:t>Они служат для упрощения формул или приведения их к определённому виду путем использования основных законов алгебры логики.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4538662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   </a:t>
            </a:r>
            <a:r>
              <a:rPr lang="ru-RU" sz="3600">
                <a:latin typeface="Times New Roman" pitchFamily="18" charset="0"/>
              </a:rPr>
              <a:t>Под </a:t>
            </a:r>
            <a:r>
              <a:rPr lang="ru-RU" sz="3600" i="1" u="sng">
                <a:latin typeface="Times New Roman" pitchFamily="18" charset="0"/>
              </a:rPr>
              <a:t>упрощением формулы</a:t>
            </a:r>
            <a:r>
              <a:rPr lang="ru-RU" sz="3600">
                <a:latin typeface="Times New Roman" pitchFamily="18" charset="0"/>
              </a:rPr>
              <a:t>, понимают </a:t>
            </a:r>
            <a:r>
              <a:rPr lang="ru-RU" sz="3600" i="1">
                <a:latin typeface="Times New Roman" pitchFamily="18" charset="0"/>
              </a:rPr>
              <a:t>равносильное преобразование</a:t>
            </a:r>
            <a:r>
              <a:rPr lang="ru-RU" sz="3600">
                <a:latin typeface="Times New Roman" pitchFamily="18" charset="0"/>
              </a:rPr>
              <a:t>, приводящее к формуле, которая </a:t>
            </a:r>
            <a:endParaRPr lang="en-US" sz="3600">
              <a:latin typeface="Times New Roman" pitchFamily="18" charset="0"/>
            </a:endParaRPr>
          </a:p>
          <a:p>
            <a:r>
              <a: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либо содержит по сравнению с исходной меньшее число операций конъюнкции и дизъюнкции и инверсий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r>
              <a:rPr lang="ru-RU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не содержит отрицаний неэлементарных формул, либо содержит их меньшее число</a:t>
            </a:r>
            <a:endParaRPr lang="ru-RU" sz="36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1. Закон двойного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отрицания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12525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>
                <a:latin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</a:rPr>
              <a:t>   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ru-RU" sz="3600">
                <a:latin typeface="Times New Roman" pitchFamily="18" charset="0"/>
              </a:rPr>
              <a:t>Двойное отрицание исключает отрицание.</a:t>
            </a:r>
            <a:r>
              <a:rPr lang="ru-RU" sz="2000"/>
              <a:t> </a:t>
            </a:r>
            <a:r>
              <a:rPr lang="ru-RU"/>
              <a:t> </a:t>
            </a:r>
          </a:p>
        </p:txBody>
      </p:sp>
      <p:graphicFrame>
        <p:nvGraphicFramePr>
          <p:cNvPr id="5125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2627313" y="3068638"/>
          <a:ext cx="3095625" cy="1741487"/>
        </p:xfrm>
        <a:graphic>
          <a:graphicData uri="http://schemas.openxmlformats.org/presentationml/2006/ole">
            <p:oleObj spid="_x0000_s5126" name="Формула" r:id="rId3" imgW="406224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1295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2. Переместительный (коммутативный) закон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276475"/>
            <a:ext cx="8229600" cy="3124200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dirty="0"/>
              <a:t>  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  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— для логического сложения: </a:t>
            </a:r>
          </a:p>
          <a:p>
            <a:pPr algn="ctr">
              <a:buFontTx/>
              <a:buNone/>
            </a:pPr>
            <a:r>
              <a:rPr lang="ru-RU" sz="3600" dirty="0">
                <a:solidFill>
                  <a:srgbClr val="C00000"/>
                </a:solidFill>
              </a:rPr>
              <a:t>А + </a:t>
            </a:r>
            <a:r>
              <a:rPr lang="en-US" sz="3600" dirty="0">
                <a:solidFill>
                  <a:srgbClr val="C00000"/>
                </a:solidFill>
              </a:rPr>
              <a:t>B</a:t>
            </a:r>
            <a:r>
              <a:rPr lang="ru-RU" sz="3600" dirty="0">
                <a:solidFill>
                  <a:srgbClr val="C00000"/>
                </a:solidFill>
              </a:rPr>
              <a:t> = </a:t>
            </a:r>
            <a:r>
              <a:rPr lang="en-US" sz="3600" dirty="0">
                <a:solidFill>
                  <a:srgbClr val="C00000"/>
                </a:solidFill>
              </a:rPr>
              <a:t>B </a:t>
            </a:r>
            <a:r>
              <a:rPr lang="ru-RU" sz="3600" dirty="0">
                <a:solidFill>
                  <a:srgbClr val="C00000"/>
                </a:solidFill>
              </a:rPr>
              <a:t>+ </a:t>
            </a:r>
            <a:r>
              <a:rPr lang="en-US" sz="3600" dirty="0">
                <a:solidFill>
                  <a:srgbClr val="C00000"/>
                </a:solidFill>
              </a:rPr>
              <a:t>A</a:t>
            </a:r>
            <a:r>
              <a:rPr lang="ru-RU" sz="3600" dirty="0">
                <a:solidFill>
                  <a:srgbClr val="C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 — для логического умножения: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FontTx/>
              <a:buNone/>
            </a:pPr>
            <a:r>
              <a:rPr lang="en-US" sz="3600" dirty="0">
                <a:solidFill>
                  <a:srgbClr val="C00000"/>
                </a:solidFill>
              </a:rPr>
              <a:t>A</a:t>
            </a:r>
            <a:r>
              <a:rPr lang="ru-RU" sz="3600" dirty="0">
                <a:solidFill>
                  <a:srgbClr val="C00000"/>
                </a:solidFill>
              </a:rPr>
              <a:t>*</a:t>
            </a:r>
            <a:r>
              <a:rPr lang="en-US" sz="3600" dirty="0">
                <a:solidFill>
                  <a:srgbClr val="C00000"/>
                </a:solidFill>
              </a:rPr>
              <a:t>B</a:t>
            </a:r>
            <a:r>
              <a:rPr lang="ru-RU" sz="3600" dirty="0">
                <a:solidFill>
                  <a:srgbClr val="C00000"/>
                </a:solidFill>
              </a:rPr>
              <a:t> = </a:t>
            </a:r>
            <a:r>
              <a:rPr lang="en-US" sz="3600" dirty="0">
                <a:solidFill>
                  <a:srgbClr val="C00000"/>
                </a:solidFill>
              </a:rPr>
              <a:t>B</a:t>
            </a:r>
            <a:r>
              <a:rPr lang="ru-RU" sz="3600" dirty="0">
                <a:solidFill>
                  <a:srgbClr val="C00000"/>
                </a:solidFill>
              </a:rPr>
              <a:t>*</a:t>
            </a:r>
            <a:r>
              <a:rPr lang="en-US" sz="3600" dirty="0">
                <a:solidFill>
                  <a:srgbClr val="C00000"/>
                </a:solidFill>
              </a:rPr>
              <a:t>A</a:t>
            </a:r>
            <a:r>
              <a:rPr lang="ru-RU" sz="3600" dirty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3. Сочетательный </a:t>
            </a:r>
            <a:b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(ассоциативный) 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закон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3529013"/>
          </a:xfrm>
        </p:spPr>
        <p:txBody>
          <a:bodyPr/>
          <a:lstStyle/>
          <a:p>
            <a:pPr>
              <a:buFontTx/>
              <a:buNone/>
            </a:pP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 </a:t>
            </a:r>
            <a:r>
              <a:rPr lang="ru-RU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     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 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— для логического сложения: </a:t>
            </a:r>
          </a:p>
          <a:p>
            <a:pPr algn="ctr">
              <a:buFontTx/>
              <a:buNone/>
            </a:pPr>
            <a:r>
              <a:rPr lang="ru-RU" sz="3600" dirty="0">
                <a:solidFill>
                  <a:srgbClr val="C00000"/>
                </a:solidFill>
              </a:rPr>
              <a:t>(</a:t>
            </a:r>
            <a:r>
              <a:rPr lang="en-US" sz="3600" dirty="0">
                <a:solidFill>
                  <a:srgbClr val="C00000"/>
                </a:solidFill>
              </a:rPr>
              <a:t>A </a:t>
            </a:r>
            <a:r>
              <a:rPr lang="ru-RU" sz="3600" dirty="0">
                <a:solidFill>
                  <a:srgbClr val="C00000"/>
                </a:solidFill>
              </a:rPr>
              <a:t>+ </a:t>
            </a:r>
            <a:r>
              <a:rPr lang="en-US" sz="3600" dirty="0">
                <a:solidFill>
                  <a:srgbClr val="C00000"/>
                </a:solidFill>
              </a:rPr>
              <a:t>B</a:t>
            </a:r>
            <a:r>
              <a:rPr lang="ru-RU" sz="3600" dirty="0">
                <a:solidFill>
                  <a:srgbClr val="C00000"/>
                </a:solidFill>
              </a:rPr>
              <a:t>) + </a:t>
            </a:r>
            <a:r>
              <a:rPr lang="en-US" sz="3600" dirty="0">
                <a:solidFill>
                  <a:srgbClr val="C00000"/>
                </a:solidFill>
              </a:rPr>
              <a:t>C </a:t>
            </a:r>
            <a:r>
              <a:rPr lang="ru-RU" sz="3600" dirty="0">
                <a:solidFill>
                  <a:srgbClr val="C00000"/>
                </a:solidFill>
              </a:rPr>
              <a:t>= </a:t>
            </a:r>
            <a:r>
              <a:rPr lang="en-US" sz="3600" dirty="0">
                <a:solidFill>
                  <a:srgbClr val="C00000"/>
                </a:solidFill>
              </a:rPr>
              <a:t>A</a:t>
            </a:r>
            <a:r>
              <a:rPr lang="ru-RU" sz="3600" dirty="0">
                <a:solidFill>
                  <a:srgbClr val="C00000"/>
                </a:solidFill>
              </a:rPr>
              <a:t>+ (</a:t>
            </a:r>
            <a:r>
              <a:rPr lang="en-US" sz="3600" dirty="0">
                <a:solidFill>
                  <a:srgbClr val="C00000"/>
                </a:solidFill>
              </a:rPr>
              <a:t>B </a:t>
            </a:r>
            <a:r>
              <a:rPr lang="ru-RU" sz="3600" dirty="0">
                <a:solidFill>
                  <a:srgbClr val="C00000"/>
                </a:solidFill>
              </a:rPr>
              <a:t>+ </a:t>
            </a:r>
            <a:r>
              <a:rPr lang="en-US" sz="3600" dirty="0">
                <a:solidFill>
                  <a:srgbClr val="C00000"/>
                </a:solidFill>
              </a:rPr>
              <a:t>C</a:t>
            </a:r>
            <a:r>
              <a:rPr lang="ru-RU" sz="3600" dirty="0">
                <a:solidFill>
                  <a:srgbClr val="C00000"/>
                </a:solidFill>
              </a:rPr>
              <a:t>) </a:t>
            </a:r>
          </a:p>
          <a:p>
            <a:pPr>
              <a:buFontTx/>
              <a:buNone/>
            </a:pP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 — для логического умножения: </a:t>
            </a:r>
          </a:p>
          <a:p>
            <a:pPr algn="ctr">
              <a:buFontTx/>
              <a:buNone/>
            </a:pPr>
            <a:r>
              <a:rPr lang="ru-RU" sz="3600" dirty="0">
                <a:solidFill>
                  <a:srgbClr val="C00000"/>
                </a:solidFill>
              </a:rPr>
              <a:t>(</a:t>
            </a:r>
            <a:r>
              <a:rPr lang="en-US" sz="3600" dirty="0">
                <a:solidFill>
                  <a:srgbClr val="C00000"/>
                </a:solidFill>
              </a:rPr>
              <a:t>A</a:t>
            </a:r>
            <a:r>
              <a:rPr lang="ru-RU" sz="3600" dirty="0">
                <a:solidFill>
                  <a:srgbClr val="C00000"/>
                </a:solidFill>
              </a:rPr>
              <a:t>*</a:t>
            </a:r>
            <a:r>
              <a:rPr lang="en-US" sz="3600" dirty="0">
                <a:solidFill>
                  <a:srgbClr val="C00000"/>
                </a:solidFill>
              </a:rPr>
              <a:t>B</a:t>
            </a:r>
            <a:r>
              <a:rPr lang="ru-RU" sz="3600" dirty="0">
                <a:solidFill>
                  <a:srgbClr val="C00000"/>
                </a:solidFill>
              </a:rPr>
              <a:t>)*</a:t>
            </a:r>
            <a:r>
              <a:rPr lang="en-US" sz="3600" dirty="0">
                <a:solidFill>
                  <a:srgbClr val="C00000"/>
                </a:solidFill>
              </a:rPr>
              <a:t>C</a:t>
            </a:r>
            <a:r>
              <a:rPr lang="ru-RU" sz="3600" dirty="0">
                <a:solidFill>
                  <a:srgbClr val="C00000"/>
                </a:solidFill>
              </a:rPr>
              <a:t> = </a:t>
            </a:r>
            <a:r>
              <a:rPr lang="en-US" sz="3600" dirty="0">
                <a:solidFill>
                  <a:srgbClr val="C00000"/>
                </a:solidFill>
              </a:rPr>
              <a:t>A</a:t>
            </a:r>
            <a:r>
              <a:rPr lang="ru-RU" sz="3600" dirty="0">
                <a:solidFill>
                  <a:srgbClr val="C00000"/>
                </a:solidFill>
              </a:rPr>
              <a:t>*(</a:t>
            </a:r>
            <a:r>
              <a:rPr lang="en-US" sz="3600" dirty="0">
                <a:solidFill>
                  <a:srgbClr val="C00000"/>
                </a:solidFill>
              </a:rPr>
              <a:t>B</a:t>
            </a:r>
            <a:r>
              <a:rPr lang="ru-RU" sz="3600" dirty="0">
                <a:solidFill>
                  <a:srgbClr val="C00000"/>
                </a:solidFill>
              </a:rPr>
              <a:t>*</a:t>
            </a:r>
            <a:r>
              <a:rPr lang="en-US" sz="3600" dirty="0">
                <a:solidFill>
                  <a:srgbClr val="C00000"/>
                </a:solidFill>
              </a:rPr>
              <a:t>C</a:t>
            </a:r>
            <a:r>
              <a:rPr lang="ru-RU" sz="3600" dirty="0">
                <a:solidFill>
                  <a:srgbClr val="C00000"/>
                </a:solidFill>
              </a:rPr>
              <a:t>)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42557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4. Распределительный (дистрибутивный)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закон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3341687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dirty="0"/>
              <a:t>     </a:t>
            </a:r>
            <a:r>
              <a:rPr lang="ru-RU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 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 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— для логического сложения: </a:t>
            </a:r>
          </a:p>
          <a:p>
            <a:pPr algn="ctr">
              <a:buFontTx/>
              <a:buNone/>
            </a:pPr>
            <a:r>
              <a:rPr lang="ru-RU" sz="3600" dirty="0">
                <a:solidFill>
                  <a:srgbClr val="C00000"/>
                </a:solidFill>
              </a:rPr>
              <a:t>(</a:t>
            </a:r>
            <a:r>
              <a:rPr lang="en-US" sz="3600" dirty="0">
                <a:solidFill>
                  <a:srgbClr val="C00000"/>
                </a:solidFill>
              </a:rPr>
              <a:t>A </a:t>
            </a:r>
            <a:r>
              <a:rPr lang="ru-RU" sz="3600" dirty="0">
                <a:solidFill>
                  <a:srgbClr val="C00000"/>
                </a:solidFill>
              </a:rPr>
              <a:t>+ </a:t>
            </a:r>
            <a:r>
              <a:rPr lang="en-US" sz="3600" dirty="0">
                <a:solidFill>
                  <a:srgbClr val="C00000"/>
                </a:solidFill>
              </a:rPr>
              <a:t>B</a:t>
            </a:r>
            <a:r>
              <a:rPr lang="ru-RU" sz="3600" dirty="0">
                <a:solidFill>
                  <a:srgbClr val="C00000"/>
                </a:solidFill>
              </a:rPr>
              <a:t>)*</a:t>
            </a:r>
            <a:r>
              <a:rPr lang="en-US" sz="3600" dirty="0">
                <a:solidFill>
                  <a:srgbClr val="C00000"/>
                </a:solidFill>
              </a:rPr>
              <a:t>C</a:t>
            </a:r>
            <a:r>
              <a:rPr lang="ru-RU" sz="3600" dirty="0">
                <a:solidFill>
                  <a:srgbClr val="C00000"/>
                </a:solidFill>
              </a:rPr>
              <a:t>  = (</a:t>
            </a:r>
            <a:r>
              <a:rPr lang="en-US" sz="3600" dirty="0">
                <a:solidFill>
                  <a:srgbClr val="C00000"/>
                </a:solidFill>
              </a:rPr>
              <a:t>A</a:t>
            </a:r>
            <a:r>
              <a:rPr lang="ru-RU" sz="3600" dirty="0">
                <a:solidFill>
                  <a:srgbClr val="C00000"/>
                </a:solidFill>
              </a:rPr>
              <a:t>*</a:t>
            </a:r>
            <a:r>
              <a:rPr lang="en-US" sz="3600" dirty="0">
                <a:solidFill>
                  <a:srgbClr val="C00000"/>
                </a:solidFill>
              </a:rPr>
              <a:t>C</a:t>
            </a:r>
            <a:r>
              <a:rPr lang="ru-RU" sz="3600" dirty="0">
                <a:solidFill>
                  <a:srgbClr val="C00000"/>
                </a:solidFill>
              </a:rPr>
              <a:t>) + (</a:t>
            </a:r>
            <a:r>
              <a:rPr lang="en-US" sz="3600" dirty="0">
                <a:solidFill>
                  <a:srgbClr val="C00000"/>
                </a:solidFill>
              </a:rPr>
              <a:t>B</a:t>
            </a:r>
            <a:r>
              <a:rPr lang="ru-RU" sz="3600" dirty="0">
                <a:solidFill>
                  <a:srgbClr val="C00000"/>
                </a:solidFill>
              </a:rPr>
              <a:t>*</a:t>
            </a:r>
            <a:r>
              <a:rPr lang="en-US" sz="3600" dirty="0">
                <a:solidFill>
                  <a:srgbClr val="C00000"/>
                </a:solidFill>
              </a:rPr>
              <a:t>C</a:t>
            </a:r>
            <a:r>
              <a:rPr lang="ru-RU" sz="3600" dirty="0">
                <a:solidFill>
                  <a:srgbClr val="C00000"/>
                </a:solidFill>
              </a:rPr>
              <a:t>) </a:t>
            </a:r>
          </a:p>
          <a:p>
            <a:pPr>
              <a:buFontTx/>
              <a:buNone/>
            </a:pP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 — для логического умножения: </a:t>
            </a:r>
          </a:p>
          <a:p>
            <a:pPr algn="ctr">
              <a:buFontTx/>
              <a:buNone/>
            </a:pPr>
            <a:r>
              <a:rPr lang="en-US" sz="3600" dirty="0">
                <a:solidFill>
                  <a:srgbClr val="C00000"/>
                </a:solidFill>
              </a:rPr>
              <a:t>A</a:t>
            </a:r>
            <a:r>
              <a:rPr lang="ru-RU" sz="3600" dirty="0">
                <a:solidFill>
                  <a:srgbClr val="C00000"/>
                </a:solidFill>
              </a:rPr>
              <a:t>*</a:t>
            </a:r>
            <a:r>
              <a:rPr lang="en-US" sz="3600" dirty="0">
                <a:solidFill>
                  <a:srgbClr val="C00000"/>
                </a:solidFill>
              </a:rPr>
              <a:t>B</a:t>
            </a:r>
            <a:r>
              <a:rPr lang="ru-RU" sz="3600" dirty="0">
                <a:solidFill>
                  <a:srgbClr val="C00000"/>
                </a:solidFill>
              </a:rPr>
              <a:t> + </a:t>
            </a:r>
            <a:r>
              <a:rPr lang="en-US" sz="3600" dirty="0">
                <a:solidFill>
                  <a:srgbClr val="C00000"/>
                </a:solidFill>
              </a:rPr>
              <a:t>C</a:t>
            </a:r>
            <a:r>
              <a:rPr lang="ru-RU" sz="3600" dirty="0">
                <a:solidFill>
                  <a:srgbClr val="C00000"/>
                </a:solidFill>
              </a:rPr>
              <a:t> = (</a:t>
            </a:r>
            <a:r>
              <a:rPr lang="en-US" sz="3600" dirty="0">
                <a:solidFill>
                  <a:srgbClr val="C00000"/>
                </a:solidFill>
              </a:rPr>
              <a:t>A </a:t>
            </a:r>
            <a:r>
              <a:rPr lang="ru-RU" sz="3600" dirty="0">
                <a:solidFill>
                  <a:srgbClr val="C00000"/>
                </a:solidFill>
              </a:rPr>
              <a:t>+ </a:t>
            </a:r>
            <a:r>
              <a:rPr lang="en-US" sz="3600" dirty="0">
                <a:solidFill>
                  <a:srgbClr val="C00000"/>
                </a:solidFill>
              </a:rPr>
              <a:t>C</a:t>
            </a:r>
            <a:r>
              <a:rPr lang="ru-RU" sz="3600" dirty="0">
                <a:solidFill>
                  <a:srgbClr val="C00000"/>
                </a:solidFill>
              </a:rPr>
              <a:t>)*(</a:t>
            </a:r>
            <a:r>
              <a:rPr lang="en-US" sz="3600" dirty="0">
                <a:solidFill>
                  <a:srgbClr val="C00000"/>
                </a:solidFill>
              </a:rPr>
              <a:t>B</a:t>
            </a:r>
            <a:r>
              <a:rPr lang="ru-RU" sz="3600" dirty="0">
                <a:solidFill>
                  <a:srgbClr val="C00000"/>
                </a:solidFill>
              </a:rPr>
              <a:t>+ </a:t>
            </a:r>
            <a:r>
              <a:rPr lang="en-US" sz="3600" dirty="0">
                <a:solidFill>
                  <a:srgbClr val="C00000"/>
                </a:solidFill>
              </a:rPr>
              <a:t>C</a:t>
            </a:r>
            <a:r>
              <a:rPr lang="ru-RU" sz="3600" dirty="0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5. Закон общей инверсии </a:t>
            </a:r>
            <a:b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(законы де Моргана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)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7570787" cy="7921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      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для логического сложения</a:t>
            </a:r>
          </a:p>
        </p:txBody>
      </p:sp>
      <p:graphicFrame>
        <p:nvGraphicFramePr>
          <p:cNvPr id="922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339975" y="2636838"/>
          <a:ext cx="3600450" cy="860425"/>
        </p:xfrm>
        <a:graphic>
          <a:graphicData uri="http://schemas.openxmlformats.org/presentationml/2006/ole">
            <p:oleObj spid="_x0000_s9223" name="Формула" r:id="rId3" imgW="850531" imgH="203112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339975" y="4508500"/>
          <a:ext cx="4032250" cy="963613"/>
        </p:xfrm>
        <a:graphic>
          <a:graphicData uri="http://schemas.openxmlformats.org/presentationml/2006/ole">
            <p:oleObj spid="_x0000_s9224" name="Формула" r:id="rId4" imgW="850531" imgH="203112" progId="Equation.3">
              <p:embed/>
            </p:oleObj>
          </a:graphicData>
        </a:graphic>
      </p:graphicFrame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684213" y="3644900"/>
            <a:ext cx="75707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 dirty="0"/>
              <a:t>     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 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для логического умножения: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6. Закон идемпотентности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     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  — для логического сложения: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rgbClr val="C00000"/>
                </a:solidFill>
              </a:rPr>
              <a:t>A </a:t>
            </a:r>
            <a:r>
              <a:rPr lang="ru-RU" b="1" dirty="0">
                <a:solidFill>
                  <a:srgbClr val="C00000"/>
                </a:solidFill>
              </a:rPr>
              <a:t>+ </a:t>
            </a:r>
            <a:r>
              <a:rPr lang="en-US" b="1" dirty="0">
                <a:solidFill>
                  <a:srgbClr val="C00000"/>
                </a:solidFill>
              </a:rPr>
              <a:t>A </a:t>
            </a:r>
            <a:r>
              <a:rPr lang="ru-RU" b="1" dirty="0">
                <a:solidFill>
                  <a:srgbClr val="C00000"/>
                </a:solidFill>
              </a:rPr>
              <a:t>= </a:t>
            </a: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lang="ru-RU" b="1" dirty="0">
                <a:solidFill>
                  <a:srgbClr val="C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 — для логического умножения: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lang="ru-RU" b="1" dirty="0">
                <a:solidFill>
                  <a:srgbClr val="C00000"/>
                </a:solidFill>
              </a:rPr>
              <a:t>*</a:t>
            </a: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lang="ru-RU" b="1" dirty="0">
                <a:solidFill>
                  <a:srgbClr val="C00000"/>
                </a:solidFill>
              </a:rPr>
              <a:t> = </a:t>
            </a: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lang="ru-RU" b="1" dirty="0">
                <a:solidFill>
                  <a:srgbClr val="C00000"/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ru-RU" sz="2400" dirty="0">
                <a:solidFill>
                  <a:schemeClr val="bg2"/>
                </a:solidFill>
              </a:rPr>
              <a:t>Закон означает отсутствие показателей степени.</a:t>
            </a:r>
            <a:r>
              <a:rPr lang="ru-RU" sz="2800" dirty="0">
                <a:solidFill>
                  <a:schemeClr val="bg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258</Words>
  <Application>Microsoft Office PowerPoint</Application>
  <PresentationFormat>Экран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Оформление по умолчанию</vt:lpstr>
      <vt:lpstr>Формула</vt:lpstr>
      <vt:lpstr>Слайд 1</vt:lpstr>
      <vt:lpstr>Равносильные преобразования</vt:lpstr>
      <vt:lpstr>Слайд 3</vt:lpstr>
      <vt:lpstr>1. Закон двойного отрицания </vt:lpstr>
      <vt:lpstr>2. Переместительный (коммутативный) закон </vt:lpstr>
      <vt:lpstr>3. Сочетательный  (ассоциативный)  закон </vt:lpstr>
      <vt:lpstr>4. Распределительный (дистрибутивный) закон </vt:lpstr>
      <vt:lpstr>5. Закон общей инверсии  (законы де Моргана) </vt:lpstr>
      <vt:lpstr>6. Закон идемпотентности </vt:lpstr>
      <vt:lpstr>7. Законы исключения констант </vt:lpstr>
      <vt:lpstr>8. Закон противоречия </vt:lpstr>
      <vt:lpstr>9. Закон исключения третьего </vt:lpstr>
      <vt:lpstr>10. Закон поглощения </vt:lpstr>
      <vt:lpstr>11. Закон исключения (склеивания) </vt:lpstr>
      <vt:lpstr>Логические законы и правила преобразования логических выражений</vt:lpstr>
      <vt:lpstr>Логические законы и правила преобразования логических выражений</vt:lpstr>
      <vt:lpstr>Слайд 17</vt:lpstr>
    </vt:vector>
  </TitlesOfParts>
  <Company>hkola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user12</dc:creator>
  <cp:lastModifiedBy>Ink</cp:lastModifiedBy>
  <cp:revision>73</cp:revision>
  <dcterms:created xsi:type="dcterms:W3CDTF">2005-04-25T04:41:25Z</dcterms:created>
  <dcterms:modified xsi:type="dcterms:W3CDTF">2013-07-22T18:33:52Z</dcterms:modified>
</cp:coreProperties>
</file>