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media/audio1.bin" ContentType="audio/unknown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5" r:id="rId3"/>
    <p:sldId id="277" r:id="rId4"/>
    <p:sldId id="276" r:id="rId5"/>
    <p:sldId id="264" r:id="rId6"/>
    <p:sldId id="266" r:id="rId7"/>
    <p:sldId id="265" r:id="rId8"/>
    <p:sldId id="257" r:id="rId9"/>
    <p:sldId id="258" r:id="rId10"/>
    <p:sldId id="259" r:id="rId11"/>
    <p:sldId id="260" r:id="rId12"/>
    <p:sldId id="262" r:id="rId13"/>
    <p:sldId id="263" r:id="rId14"/>
    <p:sldId id="261" r:id="rId15"/>
    <p:sldId id="269" r:id="rId16"/>
    <p:sldId id="268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64BC0-1974-4646-BBC8-3CE77A1D467F}" type="doc">
      <dgm:prSet loTypeId="urn:microsoft.com/office/officeart/2005/8/layout/radial3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624C804-AC5E-458E-AACE-8B8A3F0D962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Основные виды деятельности, обеспечивающие существование человека и </a:t>
          </a:r>
          <a:r>
            <a:rPr lang="ru-RU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формирование его как личности</a:t>
          </a:r>
          <a:endParaRPr lang="ru-RU" sz="2800" b="1" u="sng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7E6D48-E59B-4719-974A-0759DA1FB8A0}" type="parTrans" cxnId="{6EE51AB8-33AC-4C87-A669-447ABE431A4B}">
      <dgm:prSet/>
      <dgm:spPr/>
      <dgm:t>
        <a:bodyPr/>
        <a:lstStyle/>
        <a:p>
          <a:endParaRPr lang="ru-RU"/>
        </a:p>
      </dgm:t>
    </dgm:pt>
    <dgm:pt modelId="{21B9E605-80F6-4A08-908C-07083FC0EE89}" type="sibTrans" cxnId="{6EE51AB8-33AC-4C87-A669-447ABE431A4B}">
      <dgm:prSet/>
      <dgm:spPr/>
      <dgm:t>
        <a:bodyPr/>
        <a:lstStyle/>
        <a:p>
          <a:endParaRPr lang="ru-RU"/>
        </a:p>
      </dgm:t>
    </dgm:pt>
    <dgm:pt modelId="{B52FF7CC-E288-4B57-BD30-506303123FC0}">
      <dgm:prSet phldrT="[Текст]" custT="1"/>
      <dgm:spPr/>
      <dgm:t>
        <a:bodyPr>
          <a:prstTxWarp prst="textChevronInverted">
            <a:avLst/>
          </a:prstTxWarp>
        </a:bodyPr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Общение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60FF537-2F75-42BF-9C53-CE1CE96AEA82}" type="parTrans" cxnId="{7744F751-AE2C-4FE2-B780-AA45D9DCB7A1}">
      <dgm:prSet/>
      <dgm:spPr/>
      <dgm:t>
        <a:bodyPr/>
        <a:lstStyle/>
        <a:p>
          <a:endParaRPr lang="ru-RU"/>
        </a:p>
      </dgm:t>
    </dgm:pt>
    <dgm:pt modelId="{5A504D16-CD41-462E-AF11-B694268AA2B3}" type="sibTrans" cxnId="{7744F751-AE2C-4FE2-B780-AA45D9DCB7A1}">
      <dgm:prSet/>
      <dgm:spPr/>
      <dgm:t>
        <a:bodyPr/>
        <a:lstStyle/>
        <a:p>
          <a:endParaRPr lang="ru-RU"/>
        </a:p>
      </dgm:t>
    </dgm:pt>
    <dgm:pt modelId="{012D9C30-1C93-42C8-B312-1EFA531A02C6}">
      <dgm:prSet phldrT="[Текст]" custT="1"/>
      <dgm:spPr/>
      <dgm:t>
        <a:bodyPr>
          <a:prstTxWarp prst="textChevronInverted">
            <a:avLst/>
          </a:prstTxWarp>
        </a:bodyPr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Учение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20A0AC4-F0B6-4020-9E2B-2956743899D1}" type="parTrans" cxnId="{3D2F8502-6689-4179-8302-8B3206096A97}">
      <dgm:prSet/>
      <dgm:spPr/>
      <dgm:t>
        <a:bodyPr/>
        <a:lstStyle/>
        <a:p>
          <a:endParaRPr lang="ru-RU"/>
        </a:p>
      </dgm:t>
    </dgm:pt>
    <dgm:pt modelId="{9C96AA2C-EF0F-4394-85EB-61139695D0C0}" type="sibTrans" cxnId="{3D2F8502-6689-4179-8302-8B3206096A97}">
      <dgm:prSet/>
      <dgm:spPr/>
      <dgm:t>
        <a:bodyPr/>
        <a:lstStyle/>
        <a:p>
          <a:endParaRPr lang="ru-RU"/>
        </a:p>
      </dgm:t>
    </dgm:pt>
    <dgm:pt modelId="{5FFB572E-ABFF-4FCF-B2C7-CBA8E59740C4}">
      <dgm:prSet phldrT="[Текст]" custT="1"/>
      <dgm:spPr/>
      <dgm:t>
        <a:bodyPr>
          <a:prstTxWarp prst="textChevronInverted">
            <a:avLst/>
          </a:prstTxWarp>
        </a:bodyPr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Труд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F00A2700-20A1-440D-9A30-0C2A4D4470F0}" type="parTrans" cxnId="{B1F5D130-8FEB-4445-B335-B329AA88CC0B}">
      <dgm:prSet/>
      <dgm:spPr/>
      <dgm:t>
        <a:bodyPr/>
        <a:lstStyle/>
        <a:p>
          <a:endParaRPr lang="ru-RU"/>
        </a:p>
      </dgm:t>
    </dgm:pt>
    <dgm:pt modelId="{5BE2ABC6-553F-4EE1-8356-8823DC16EF04}" type="sibTrans" cxnId="{B1F5D130-8FEB-4445-B335-B329AA88CC0B}">
      <dgm:prSet/>
      <dgm:spPr/>
      <dgm:t>
        <a:bodyPr/>
        <a:lstStyle/>
        <a:p>
          <a:endParaRPr lang="ru-RU"/>
        </a:p>
      </dgm:t>
    </dgm:pt>
    <dgm:pt modelId="{9EA4A01F-218B-435E-BC0F-BFD29833DFF5}">
      <dgm:prSet phldrT="[Текст]" custT="1"/>
      <dgm:spPr/>
      <dgm:t>
        <a:bodyPr>
          <a:prstTxWarp prst="textChevronInverted">
            <a:avLst/>
          </a:prstTxWarp>
        </a:bodyPr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Игра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855F78D2-7EDC-49EC-A358-AF91802A8403}" type="parTrans" cxnId="{CFF65518-5B3B-4D1D-A15C-9FAD1D2EAAEF}">
      <dgm:prSet/>
      <dgm:spPr/>
      <dgm:t>
        <a:bodyPr/>
        <a:lstStyle/>
        <a:p>
          <a:endParaRPr lang="ru-RU"/>
        </a:p>
      </dgm:t>
    </dgm:pt>
    <dgm:pt modelId="{A46CE4D5-87A5-4883-935A-C8C67F812225}" type="sibTrans" cxnId="{CFF65518-5B3B-4D1D-A15C-9FAD1D2EAAEF}">
      <dgm:prSet/>
      <dgm:spPr/>
      <dgm:t>
        <a:bodyPr/>
        <a:lstStyle/>
        <a:p>
          <a:endParaRPr lang="ru-RU"/>
        </a:p>
      </dgm:t>
    </dgm:pt>
    <dgm:pt modelId="{1520E20F-A403-488E-B4FC-CA833B49F26E}" type="pres">
      <dgm:prSet presAssocID="{E6264BC0-1974-4646-BBC8-3CE77A1D46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5FBB90-E310-41A1-95B9-1A7918C5467B}" type="pres">
      <dgm:prSet presAssocID="{E6264BC0-1974-4646-BBC8-3CE77A1D467F}" presName="radial" presStyleCnt="0">
        <dgm:presLayoutVars>
          <dgm:animLvl val="ctr"/>
        </dgm:presLayoutVars>
      </dgm:prSet>
      <dgm:spPr/>
    </dgm:pt>
    <dgm:pt modelId="{BA83BA8B-E85C-490B-928B-B3BDB2D783FF}" type="pres">
      <dgm:prSet presAssocID="{E624C804-AC5E-458E-AACE-8B8A3F0D9625}" presName="centerShape" presStyleLbl="vennNode1" presStyleIdx="0" presStyleCnt="5" custScaleX="134716"/>
      <dgm:spPr/>
      <dgm:t>
        <a:bodyPr/>
        <a:lstStyle/>
        <a:p>
          <a:endParaRPr lang="ru-RU"/>
        </a:p>
      </dgm:t>
    </dgm:pt>
    <dgm:pt modelId="{BFBC7A1D-5F7D-4C73-8849-D4BEBB60BBCB}" type="pres">
      <dgm:prSet presAssocID="{B52FF7CC-E288-4B57-BD30-506303123FC0}" presName="node" presStyleLbl="vennNode1" presStyleIdx="1" presStyleCnt="5" custScaleX="161509" custRadScaleRad="103076" custRadScaleInc="-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60109-E74C-4108-B11C-0F29F9CB1401}" type="pres">
      <dgm:prSet presAssocID="{012D9C30-1C93-42C8-B312-1EFA531A02C6}" presName="node" presStyleLbl="vennNode1" presStyleIdx="2" presStyleCnt="5" custScaleX="118867" custRadScaleRad="135763" custRadScaleInc="-1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1A1A5-A749-4909-BF36-6C91A11F93C3}" type="pres">
      <dgm:prSet presAssocID="{5FFB572E-ABFF-4FCF-B2C7-CBA8E59740C4}" presName="node" presStyleLbl="vennNode1" presStyleIdx="3" presStyleCnt="5" custScaleX="142640" custRadScaleRad="100759" custRadScaleInc="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C2D42-DE04-46C6-9F06-52648D13A91B}" type="pres">
      <dgm:prSet presAssocID="{9EA4A01F-218B-435E-BC0F-BFD29833DFF5}" presName="node" presStyleLbl="vennNode1" presStyleIdx="4" presStyleCnt="5" custScaleX="121885" custRadScaleRad="135012" custRadScaleInc="-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FB5007-BE73-4137-8987-E82324D1E064}" type="presOf" srcId="{012D9C30-1C93-42C8-B312-1EFA531A02C6}" destId="{C9360109-E74C-4108-B11C-0F29F9CB1401}" srcOrd="0" destOrd="0" presId="urn:microsoft.com/office/officeart/2005/8/layout/radial3"/>
    <dgm:cxn modelId="{CFF65518-5B3B-4D1D-A15C-9FAD1D2EAAEF}" srcId="{E624C804-AC5E-458E-AACE-8B8A3F0D9625}" destId="{9EA4A01F-218B-435E-BC0F-BFD29833DFF5}" srcOrd="3" destOrd="0" parTransId="{855F78D2-7EDC-49EC-A358-AF91802A8403}" sibTransId="{A46CE4D5-87A5-4883-935A-C8C67F812225}"/>
    <dgm:cxn modelId="{6EE51AB8-33AC-4C87-A669-447ABE431A4B}" srcId="{E6264BC0-1974-4646-BBC8-3CE77A1D467F}" destId="{E624C804-AC5E-458E-AACE-8B8A3F0D9625}" srcOrd="0" destOrd="0" parTransId="{6F7E6D48-E59B-4719-974A-0759DA1FB8A0}" sibTransId="{21B9E605-80F6-4A08-908C-07083FC0EE89}"/>
    <dgm:cxn modelId="{494A180D-F80B-4AEF-B05E-01B2DB0B6258}" type="presOf" srcId="{5FFB572E-ABFF-4FCF-B2C7-CBA8E59740C4}" destId="{2F11A1A5-A749-4909-BF36-6C91A11F93C3}" srcOrd="0" destOrd="0" presId="urn:microsoft.com/office/officeart/2005/8/layout/radial3"/>
    <dgm:cxn modelId="{996437EE-084B-4C36-8A95-998CE7B71F04}" type="presOf" srcId="{9EA4A01F-218B-435E-BC0F-BFD29833DFF5}" destId="{466C2D42-DE04-46C6-9F06-52648D13A91B}" srcOrd="0" destOrd="0" presId="urn:microsoft.com/office/officeart/2005/8/layout/radial3"/>
    <dgm:cxn modelId="{3D2F8502-6689-4179-8302-8B3206096A97}" srcId="{E624C804-AC5E-458E-AACE-8B8A3F0D9625}" destId="{012D9C30-1C93-42C8-B312-1EFA531A02C6}" srcOrd="1" destOrd="0" parTransId="{320A0AC4-F0B6-4020-9E2B-2956743899D1}" sibTransId="{9C96AA2C-EF0F-4394-85EB-61139695D0C0}"/>
    <dgm:cxn modelId="{667387C0-4CB1-4DE1-822D-75A0B5A1CF1C}" type="presOf" srcId="{B52FF7CC-E288-4B57-BD30-506303123FC0}" destId="{BFBC7A1D-5F7D-4C73-8849-D4BEBB60BBCB}" srcOrd="0" destOrd="0" presId="urn:microsoft.com/office/officeart/2005/8/layout/radial3"/>
    <dgm:cxn modelId="{7744F751-AE2C-4FE2-B780-AA45D9DCB7A1}" srcId="{E624C804-AC5E-458E-AACE-8B8A3F0D9625}" destId="{B52FF7CC-E288-4B57-BD30-506303123FC0}" srcOrd="0" destOrd="0" parTransId="{260FF537-2F75-42BF-9C53-CE1CE96AEA82}" sibTransId="{5A504D16-CD41-462E-AF11-B694268AA2B3}"/>
    <dgm:cxn modelId="{B1F5D130-8FEB-4445-B335-B329AA88CC0B}" srcId="{E624C804-AC5E-458E-AACE-8B8A3F0D9625}" destId="{5FFB572E-ABFF-4FCF-B2C7-CBA8E59740C4}" srcOrd="2" destOrd="0" parTransId="{F00A2700-20A1-440D-9A30-0C2A4D4470F0}" sibTransId="{5BE2ABC6-553F-4EE1-8356-8823DC16EF04}"/>
    <dgm:cxn modelId="{E9DD3861-7AB3-4A2B-8CB0-025F543C461C}" type="presOf" srcId="{E624C804-AC5E-458E-AACE-8B8A3F0D9625}" destId="{BA83BA8B-E85C-490B-928B-B3BDB2D783FF}" srcOrd="0" destOrd="0" presId="urn:microsoft.com/office/officeart/2005/8/layout/radial3"/>
    <dgm:cxn modelId="{D6820F54-7DFA-4A97-99D2-25DF59D0C2FF}" type="presOf" srcId="{E6264BC0-1974-4646-BBC8-3CE77A1D467F}" destId="{1520E20F-A403-488E-B4FC-CA833B49F26E}" srcOrd="0" destOrd="0" presId="urn:microsoft.com/office/officeart/2005/8/layout/radial3"/>
    <dgm:cxn modelId="{3359560B-3C64-4F16-8D87-7965B77B4E9D}" type="presParOf" srcId="{1520E20F-A403-488E-B4FC-CA833B49F26E}" destId="{085FBB90-E310-41A1-95B9-1A7918C5467B}" srcOrd="0" destOrd="0" presId="urn:microsoft.com/office/officeart/2005/8/layout/radial3"/>
    <dgm:cxn modelId="{35814E83-A25F-49AC-B555-2EFFAC03ED98}" type="presParOf" srcId="{085FBB90-E310-41A1-95B9-1A7918C5467B}" destId="{BA83BA8B-E85C-490B-928B-B3BDB2D783FF}" srcOrd="0" destOrd="0" presId="urn:microsoft.com/office/officeart/2005/8/layout/radial3"/>
    <dgm:cxn modelId="{9C56BC8E-43EC-441A-943C-75BDD66DBE0B}" type="presParOf" srcId="{085FBB90-E310-41A1-95B9-1A7918C5467B}" destId="{BFBC7A1D-5F7D-4C73-8849-D4BEBB60BBCB}" srcOrd="1" destOrd="0" presId="urn:microsoft.com/office/officeart/2005/8/layout/radial3"/>
    <dgm:cxn modelId="{52CD29DE-B8EC-4CC2-A3A7-3C6F82345006}" type="presParOf" srcId="{085FBB90-E310-41A1-95B9-1A7918C5467B}" destId="{C9360109-E74C-4108-B11C-0F29F9CB1401}" srcOrd="2" destOrd="0" presId="urn:microsoft.com/office/officeart/2005/8/layout/radial3"/>
    <dgm:cxn modelId="{ED9DE4B9-1BC3-4EC4-B91F-C436DAE28828}" type="presParOf" srcId="{085FBB90-E310-41A1-95B9-1A7918C5467B}" destId="{2F11A1A5-A749-4909-BF36-6C91A11F93C3}" srcOrd="3" destOrd="0" presId="urn:microsoft.com/office/officeart/2005/8/layout/radial3"/>
    <dgm:cxn modelId="{C04ECCB7-ABCD-4A19-A983-C9C5754E6562}" type="presParOf" srcId="{085FBB90-E310-41A1-95B9-1A7918C5467B}" destId="{466C2D42-DE04-46C6-9F06-52648D13A91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6D7C86-DBE8-47F2-8530-7B14B1C1DDB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16B7CC6-0511-479F-A35F-FEE9E787D2A5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Практическая полезность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8B434C0-E869-40E2-AD26-55547BE63089}" type="parTrans" cxnId="{BB0FEDEE-24F3-49F1-B1E5-9B04D8DA6805}">
      <dgm:prSet/>
      <dgm:spPr/>
      <dgm:t>
        <a:bodyPr/>
        <a:lstStyle/>
        <a:p>
          <a:endParaRPr lang="ru-RU"/>
        </a:p>
      </dgm:t>
    </dgm:pt>
    <dgm:pt modelId="{CD08EC36-B202-4DC4-BA31-7D8BDB3F4C38}" type="sibTrans" cxnId="{BB0FEDEE-24F3-49F1-B1E5-9B04D8DA6805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0C1E2DB-B1F4-4A27-84BE-3765DB626A0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Осуществляется под влиянием необходимости, т.е. удовлетворение потребностей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6C3E712-FB39-4650-BD0A-FE644BA24223}" type="parTrans" cxnId="{BE05D4DC-2322-4393-97E7-56F1775E9E1F}">
      <dgm:prSet/>
      <dgm:spPr/>
      <dgm:t>
        <a:bodyPr/>
        <a:lstStyle/>
        <a:p>
          <a:endParaRPr lang="ru-RU"/>
        </a:p>
      </dgm:t>
    </dgm:pt>
    <dgm:pt modelId="{F85621DB-559F-40AF-B3B6-141F11DB2785}" type="sibTrans" cxnId="{BE05D4DC-2322-4393-97E7-56F1775E9E1F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156F67-B5D8-475D-A39B-37C11D55C6E8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Для оптимального результата надо: мастерство, знания, умения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2FD5DE4-14F1-4FF5-9212-FCA019294389}" type="parTrans" cxnId="{80614279-030F-4AD1-AD02-46727C1E8E62}">
      <dgm:prSet/>
      <dgm:spPr/>
      <dgm:t>
        <a:bodyPr/>
        <a:lstStyle/>
        <a:p>
          <a:endParaRPr lang="ru-RU"/>
        </a:p>
      </dgm:t>
    </dgm:pt>
    <dgm:pt modelId="{05E445E9-D4F7-4298-AB0E-8B880D1B0D1A}" type="sibTrans" cxnId="{80614279-030F-4AD1-AD02-46727C1E8E62}">
      <dgm:prSet/>
      <dgm:spPr/>
      <dgm:t>
        <a:bodyPr/>
        <a:lstStyle/>
        <a:p>
          <a:endParaRPr lang="ru-RU"/>
        </a:p>
      </dgm:t>
    </dgm:pt>
    <dgm:pt modelId="{24CB8FE6-AE2F-45BA-84D2-6B8B95E9E6AB}" type="pres">
      <dgm:prSet presAssocID="{976D7C86-DBE8-47F2-8530-7B14B1C1DDB4}" presName="Name0" presStyleCnt="0">
        <dgm:presLayoutVars>
          <dgm:dir/>
          <dgm:resizeHandles val="exact"/>
        </dgm:presLayoutVars>
      </dgm:prSet>
      <dgm:spPr/>
    </dgm:pt>
    <dgm:pt modelId="{D02C8F0A-60E5-4770-B1CE-8002AF140C67}" type="pres">
      <dgm:prSet presAssocID="{116B7CC6-0511-479F-A35F-FEE9E787D2A5}" presName="node" presStyleLbl="node1" presStyleIdx="0" presStyleCnt="3" custScaleX="134989" custScaleY="133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D3486-1AC4-4875-BD42-D5EC876154BC}" type="pres">
      <dgm:prSet presAssocID="{CD08EC36-B202-4DC4-BA31-7D8BDB3F4C3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9F94936-7E49-4308-B9EC-2D772987FF33}" type="pres">
      <dgm:prSet presAssocID="{CD08EC36-B202-4DC4-BA31-7D8BDB3F4C3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6AFDD39-77CF-4E3D-9022-EEBA3A6D74AA}" type="pres">
      <dgm:prSet presAssocID="{00C1E2DB-B1F4-4A27-84BE-3765DB626A0E}" presName="node" presStyleLbl="node1" presStyleIdx="1" presStyleCnt="3" custScaleX="155512" custScaleY="133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116E0-419F-4B7D-9122-5D8E24CB7FBD}" type="pres">
      <dgm:prSet presAssocID="{F85621DB-559F-40AF-B3B6-141F11DB2785}" presName="sibTrans" presStyleLbl="sibTrans2D1" presStyleIdx="1" presStyleCnt="2" custLinFactNeighborX="-582" custLinFactNeighborY="2839"/>
      <dgm:spPr/>
      <dgm:t>
        <a:bodyPr/>
        <a:lstStyle/>
        <a:p>
          <a:endParaRPr lang="ru-RU"/>
        </a:p>
      </dgm:t>
    </dgm:pt>
    <dgm:pt modelId="{69C2D2BC-7A5C-400B-B527-5E5AB8AD1715}" type="pres">
      <dgm:prSet presAssocID="{F85621DB-559F-40AF-B3B6-141F11DB278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87AA5C4-120F-4B09-9BA7-8D33854626C0}" type="pres">
      <dgm:prSet presAssocID="{C1156F67-B5D8-475D-A39B-37C11D55C6E8}" presName="node" presStyleLbl="node1" presStyleIdx="2" presStyleCnt="3" custScaleX="145863" custScaleY="133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0FEDEE-24F3-49F1-B1E5-9B04D8DA6805}" srcId="{976D7C86-DBE8-47F2-8530-7B14B1C1DDB4}" destId="{116B7CC6-0511-479F-A35F-FEE9E787D2A5}" srcOrd="0" destOrd="0" parTransId="{B8B434C0-E869-40E2-AD26-55547BE63089}" sibTransId="{CD08EC36-B202-4DC4-BA31-7D8BDB3F4C38}"/>
    <dgm:cxn modelId="{BE05D4DC-2322-4393-97E7-56F1775E9E1F}" srcId="{976D7C86-DBE8-47F2-8530-7B14B1C1DDB4}" destId="{00C1E2DB-B1F4-4A27-84BE-3765DB626A0E}" srcOrd="1" destOrd="0" parTransId="{C6C3E712-FB39-4650-BD0A-FE644BA24223}" sibTransId="{F85621DB-559F-40AF-B3B6-141F11DB2785}"/>
    <dgm:cxn modelId="{73F61481-3014-4C21-8858-44416D26D7C1}" type="presOf" srcId="{CD08EC36-B202-4DC4-BA31-7D8BDB3F4C38}" destId="{B9DD3486-1AC4-4875-BD42-D5EC876154BC}" srcOrd="0" destOrd="0" presId="urn:microsoft.com/office/officeart/2005/8/layout/process1"/>
    <dgm:cxn modelId="{D358ADA0-DA7C-464C-87CD-1698CA79ADD8}" type="presOf" srcId="{976D7C86-DBE8-47F2-8530-7B14B1C1DDB4}" destId="{24CB8FE6-AE2F-45BA-84D2-6B8B95E9E6AB}" srcOrd="0" destOrd="0" presId="urn:microsoft.com/office/officeart/2005/8/layout/process1"/>
    <dgm:cxn modelId="{3EDAA067-7AA8-4600-92A2-888AE013B6A8}" type="presOf" srcId="{CD08EC36-B202-4DC4-BA31-7D8BDB3F4C38}" destId="{F9F94936-7E49-4308-B9EC-2D772987FF33}" srcOrd="1" destOrd="0" presId="urn:microsoft.com/office/officeart/2005/8/layout/process1"/>
    <dgm:cxn modelId="{9C3C61CB-7106-4914-96DD-85D1FFF80BBB}" type="presOf" srcId="{C1156F67-B5D8-475D-A39B-37C11D55C6E8}" destId="{F87AA5C4-120F-4B09-9BA7-8D33854626C0}" srcOrd="0" destOrd="0" presId="urn:microsoft.com/office/officeart/2005/8/layout/process1"/>
    <dgm:cxn modelId="{C9320272-165A-44B9-A751-3E1CFF91A527}" type="presOf" srcId="{00C1E2DB-B1F4-4A27-84BE-3765DB626A0E}" destId="{E6AFDD39-77CF-4E3D-9022-EEBA3A6D74AA}" srcOrd="0" destOrd="0" presId="urn:microsoft.com/office/officeart/2005/8/layout/process1"/>
    <dgm:cxn modelId="{7B5CFB4E-4CE8-4479-9511-5C6C4D506398}" type="presOf" srcId="{116B7CC6-0511-479F-A35F-FEE9E787D2A5}" destId="{D02C8F0A-60E5-4770-B1CE-8002AF140C67}" srcOrd="0" destOrd="0" presId="urn:microsoft.com/office/officeart/2005/8/layout/process1"/>
    <dgm:cxn modelId="{4C446815-ACA7-4E8F-9BA7-2631BACC5D67}" type="presOf" srcId="{F85621DB-559F-40AF-B3B6-141F11DB2785}" destId="{69C2D2BC-7A5C-400B-B527-5E5AB8AD1715}" srcOrd="1" destOrd="0" presId="urn:microsoft.com/office/officeart/2005/8/layout/process1"/>
    <dgm:cxn modelId="{BB1E7084-CF87-444B-9890-0F7748D86A67}" type="presOf" srcId="{F85621DB-559F-40AF-B3B6-141F11DB2785}" destId="{76E116E0-419F-4B7D-9122-5D8E24CB7FBD}" srcOrd="0" destOrd="0" presId="urn:microsoft.com/office/officeart/2005/8/layout/process1"/>
    <dgm:cxn modelId="{80614279-030F-4AD1-AD02-46727C1E8E62}" srcId="{976D7C86-DBE8-47F2-8530-7B14B1C1DDB4}" destId="{C1156F67-B5D8-475D-A39B-37C11D55C6E8}" srcOrd="2" destOrd="0" parTransId="{62FD5DE4-14F1-4FF5-9212-FCA019294389}" sibTransId="{05E445E9-D4F7-4298-AB0E-8B880D1B0D1A}"/>
    <dgm:cxn modelId="{15F72626-7A35-401B-A28F-B7B6C512E022}" type="presParOf" srcId="{24CB8FE6-AE2F-45BA-84D2-6B8B95E9E6AB}" destId="{D02C8F0A-60E5-4770-B1CE-8002AF140C67}" srcOrd="0" destOrd="0" presId="urn:microsoft.com/office/officeart/2005/8/layout/process1"/>
    <dgm:cxn modelId="{8159C622-0A99-4E4E-A78D-809B00365268}" type="presParOf" srcId="{24CB8FE6-AE2F-45BA-84D2-6B8B95E9E6AB}" destId="{B9DD3486-1AC4-4875-BD42-D5EC876154BC}" srcOrd="1" destOrd="0" presId="urn:microsoft.com/office/officeart/2005/8/layout/process1"/>
    <dgm:cxn modelId="{8769B8F0-C89E-43C5-B167-1F6F36050414}" type="presParOf" srcId="{B9DD3486-1AC4-4875-BD42-D5EC876154BC}" destId="{F9F94936-7E49-4308-B9EC-2D772987FF33}" srcOrd="0" destOrd="0" presId="urn:microsoft.com/office/officeart/2005/8/layout/process1"/>
    <dgm:cxn modelId="{78085EE9-CB2A-4764-ADC2-2EE27C590EDE}" type="presParOf" srcId="{24CB8FE6-AE2F-45BA-84D2-6B8B95E9E6AB}" destId="{E6AFDD39-77CF-4E3D-9022-EEBA3A6D74AA}" srcOrd="2" destOrd="0" presId="urn:microsoft.com/office/officeart/2005/8/layout/process1"/>
    <dgm:cxn modelId="{01CAB474-84AD-4721-A411-33F37238E98E}" type="presParOf" srcId="{24CB8FE6-AE2F-45BA-84D2-6B8B95E9E6AB}" destId="{76E116E0-419F-4B7D-9122-5D8E24CB7FBD}" srcOrd="3" destOrd="0" presId="urn:microsoft.com/office/officeart/2005/8/layout/process1"/>
    <dgm:cxn modelId="{C473774E-31F5-453B-A66B-68AA6A6946F6}" type="presParOf" srcId="{76E116E0-419F-4B7D-9122-5D8E24CB7FBD}" destId="{69C2D2BC-7A5C-400B-B527-5E5AB8AD1715}" srcOrd="0" destOrd="0" presId="urn:microsoft.com/office/officeart/2005/8/layout/process1"/>
    <dgm:cxn modelId="{0CF766E7-6E61-4421-8C5D-9D3E047F4AAF}" type="presParOf" srcId="{24CB8FE6-AE2F-45BA-84D2-6B8B95E9E6AB}" destId="{F87AA5C4-120F-4B09-9BA7-8D33854626C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3BA8B-E85C-490B-928B-B3BDB2D783FF}">
      <dsp:nvSpPr>
        <dsp:cNvPr id="0" name=""/>
        <dsp:cNvSpPr/>
      </dsp:nvSpPr>
      <dsp:spPr>
        <a:xfrm>
          <a:off x="1957927" y="1459005"/>
          <a:ext cx="4896544" cy="363471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Основные виды деятельности, обеспечивающие существование человека и </a:t>
          </a:r>
          <a:r>
            <a:rPr lang="ru-RU" sz="2800" b="1" u="sng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формирование его как личности</a:t>
          </a:r>
          <a:endParaRPr lang="ru-RU" sz="2800" b="1" u="sng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75009" y="1991297"/>
        <a:ext cx="3462380" cy="2570132"/>
      </dsp:txXfrm>
    </dsp:sp>
    <dsp:sp modelId="{BFBC7A1D-5F7D-4C73-8849-D4BEBB60BBCB}">
      <dsp:nvSpPr>
        <dsp:cNvPr id="0" name=""/>
        <dsp:cNvSpPr/>
      </dsp:nvSpPr>
      <dsp:spPr>
        <a:xfrm>
          <a:off x="2911161" y="0"/>
          <a:ext cx="2935196" cy="181735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Общение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41011" y="266146"/>
        <a:ext cx="2075496" cy="1285066"/>
      </dsp:txXfrm>
    </dsp:sp>
    <dsp:sp modelId="{C9360109-E74C-4108-B11C-0F29F9CB1401}">
      <dsp:nvSpPr>
        <dsp:cNvPr id="0" name=""/>
        <dsp:cNvSpPr/>
      </dsp:nvSpPr>
      <dsp:spPr>
        <a:xfrm>
          <a:off x="6539013" y="2304237"/>
          <a:ext cx="2160239" cy="181735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Учение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55373" y="2570383"/>
        <a:ext cx="1527519" cy="1285066"/>
      </dsp:txXfrm>
    </dsp:sp>
    <dsp:sp modelId="{2F11A1A5-A749-4909-BF36-6C91A11F93C3}">
      <dsp:nvSpPr>
        <dsp:cNvPr id="0" name=""/>
        <dsp:cNvSpPr/>
      </dsp:nvSpPr>
      <dsp:spPr>
        <a:xfrm>
          <a:off x="3082637" y="4735369"/>
          <a:ext cx="2592279" cy="181735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Труд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62267" y="5001515"/>
        <a:ext cx="1833019" cy="1285066"/>
      </dsp:txXfrm>
    </dsp:sp>
    <dsp:sp modelId="{466C2D42-DE04-46C6-9F06-52648D13A91B}">
      <dsp:nvSpPr>
        <dsp:cNvPr id="0" name=""/>
        <dsp:cNvSpPr/>
      </dsp:nvSpPr>
      <dsp:spPr>
        <a:xfrm>
          <a:off x="102885" y="2376268"/>
          <a:ext cx="2215086" cy="181735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Игра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7277" y="2642414"/>
        <a:ext cx="1566302" cy="1285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8F0A-60E5-4770-B1CE-8002AF140C67}">
      <dsp:nvSpPr>
        <dsp:cNvPr id="0" name=""/>
        <dsp:cNvSpPr/>
      </dsp:nvSpPr>
      <dsp:spPr>
        <a:xfrm>
          <a:off x="5611" y="980"/>
          <a:ext cx="2293653" cy="2014262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Практическая полезность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607" y="59976"/>
        <a:ext cx="2175661" cy="1896270"/>
      </dsp:txXfrm>
    </dsp:sp>
    <dsp:sp modelId="{B9DD3486-1AC4-4875-BD42-D5EC876154BC}">
      <dsp:nvSpPr>
        <dsp:cNvPr id="0" name=""/>
        <dsp:cNvSpPr/>
      </dsp:nvSpPr>
      <dsp:spPr>
        <a:xfrm>
          <a:off x="2469178" y="797418"/>
          <a:ext cx="360217" cy="421386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469178" y="881695"/>
        <a:ext cx="252152" cy="252832"/>
      </dsp:txXfrm>
    </dsp:sp>
    <dsp:sp modelId="{E6AFDD39-77CF-4E3D-9022-EEBA3A6D74AA}">
      <dsp:nvSpPr>
        <dsp:cNvPr id="0" name=""/>
        <dsp:cNvSpPr/>
      </dsp:nvSpPr>
      <dsp:spPr>
        <a:xfrm>
          <a:off x="2978921" y="0"/>
          <a:ext cx="2642368" cy="2016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"/>
                <a:satMod val="100000"/>
              </a:schemeClr>
            </a:gs>
            <a:gs pos="68000">
              <a:schemeClr val="accent5">
                <a:tint val="77000"/>
                <a:satMod val="100000"/>
              </a:schemeClr>
            </a:gs>
            <a:gs pos="81000">
              <a:schemeClr val="accent5">
                <a:tint val="79000"/>
                <a:satMod val="100000"/>
              </a:schemeClr>
            </a:gs>
            <a:gs pos="86000">
              <a:schemeClr val="accent5">
                <a:tint val="73000"/>
                <a:satMod val="100000"/>
              </a:schemeClr>
            </a:gs>
            <a:gs pos="100000">
              <a:schemeClr val="accent5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Осуществляется под влиянием необходимости, т.е. удовлетворение потребностей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7974" y="59053"/>
        <a:ext cx="2524262" cy="1898118"/>
      </dsp:txXfrm>
    </dsp:sp>
    <dsp:sp modelId="{76E116E0-419F-4B7D-9122-5D8E24CB7FBD}">
      <dsp:nvSpPr>
        <dsp:cNvPr id="0" name=""/>
        <dsp:cNvSpPr/>
      </dsp:nvSpPr>
      <dsp:spPr>
        <a:xfrm>
          <a:off x="5789106" y="809381"/>
          <a:ext cx="360217" cy="421386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789106" y="893658"/>
        <a:ext cx="252152" cy="252832"/>
      </dsp:txXfrm>
    </dsp:sp>
    <dsp:sp modelId="{F87AA5C4-120F-4B09-9BA7-8D33854626C0}">
      <dsp:nvSpPr>
        <dsp:cNvPr id="0" name=""/>
        <dsp:cNvSpPr/>
      </dsp:nvSpPr>
      <dsp:spPr>
        <a:xfrm>
          <a:off x="6300945" y="0"/>
          <a:ext cx="2478418" cy="2016224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Для оптимального результата надо: мастерство, знания, умения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59998" y="59053"/>
        <a:ext cx="2360312" cy="1898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9F2921-B432-43C0-8628-0E70004413A8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B75D22-99B6-4915-B7EE-09B7FFE9A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298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D96813B-297C-42EE-A4F7-A7B81B42A311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6073F2-880F-4D57-B530-C61BF239475D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2F4DDE6-0444-41EF-A70E-D649F6C39258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60858A-CF45-4673-9AD3-F5E597E9DF9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A809-BF44-4D2C-867B-48418987AD14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93AA9FF-B629-4C81-819E-8C33D197C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3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41F73-9830-44F6-B8AF-0EA1C1B21DD4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A1427-ED65-4799-A693-934EFC554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42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73F8-6F6A-45B4-93E5-9847D09453BC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49963-E91F-480F-B08E-756DA2A2A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3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DD46-F0C8-45EC-B814-2982B5AEAEDE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84124-AE52-4AD6-BFA9-8246D2CBB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7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440F-F43A-4A81-AB28-F107B510E85C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6A0F-E48B-4AC8-BE04-F2C1F063E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2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1927-DD41-4D8A-81D3-672C54F20CF9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55494-7424-4023-A3FF-FAE49A595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3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6C2B-9A8D-4611-ABDC-0A4E04B9EB03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B6DB5-412D-4061-9507-496A8C152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21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23B22-C4E5-4539-8E93-B3F8C213D4A4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BB832-5348-49A3-9E28-0628C9DE4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C63A-5EFD-4243-953F-8E26E2AD41A0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F337-EBB9-42CE-B1DA-F126EA37E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0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65E-DF07-45D7-B2A5-284EA0BE040A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FCC96-FDAC-4A4D-B5D4-00A9EF7F3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5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5830-E0E6-4EFE-A739-B838BFF3C734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9A89-22B8-4A35-BDDD-B29C8DC02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2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1F2F536-D011-483B-B885-F52080CD0D0D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B9D37E6-12F5-4BDD-B4D5-B0CECBB09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2" r:id="rId2"/>
    <p:sldLayoutId id="2147483718" r:id="rId3"/>
    <p:sldLayoutId id="2147483713" r:id="rId4"/>
    <p:sldLayoutId id="2147483714" r:id="rId5"/>
    <p:sldLayoutId id="2147483715" r:id="rId6"/>
    <p:sldLayoutId id="2147483719" r:id="rId7"/>
    <p:sldLayoutId id="2147483720" r:id="rId8"/>
    <p:sldLayoutId id="2147483721" r:id="rId9"/>
    <p:sldLayoutId id="2147483716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acii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к теме «Деятельность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Деятельность.</a:t>
            </a:r>
            <a:br>
              <a:rPr lang="ru-RU" b="1" dirty="0" smtClean="0"/>
            </a:br>
            <a:r>
              <a:rPr lang="ru-RU" b="1" dirty="0" smtClean="0"/>
              <a:t>Виды деятельности</a:t>
            </a:r>
            <a:endParaRPr lang="ru-RU" b="1" dirty="0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58763" y="5876925"/>
            <a:ext cx="87137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/>
              <a:t>Сафонова Н.С., учитель истории и обществознания г.Саяногорск, №7.</a:t>
            </a:r>
          </a:p>
          <a:p>
            <a:pPr algn="ctr"/>
            <a:r>
              <a:rPr lang="ru-RU" sz="1600" b="1"/>
              <a:t> </a:t>
            </a:r>
            <a:r>
              <a:rPr lang="ru-RU" sz="1400" b="1"/>
              <a:t>Слайды 17,18, 19 и 21 заимствованы из презентации Аминова Айдара Мансуровича.</a:t>
            </a:r>
          </a:p>
          <a:p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68313"/>
            <a:ext cx="8081962" cy="7159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8913"/>
            <a:ext cx="2130425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4213" y="1773238"/>
            <a:ext cx="8135937" cy="1076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Процесс приобретения знаний, умений, навыков</a:t>
            </a:r>
            <a:endParaRPr lang="ru-RU" sz="3200" dirty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1209675"/>
            <a:ext cx="377825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16899" y="2926459"/>
            <a:ext cx="2270238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prstTxWarp prst="textDeflat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Особенности</a:t>
            </a:r>
          </a:p>
        </p:txBody>
      </p:sp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708275"/>
            <a:ext cx="377825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95325" y="3644900"/>
            <a:ext cx="3867150" cy="15128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знаний происходит стихийно и целенаправленно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8925" y="5300663"/>
            <a:ext cx="4132263" cy="14414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образование-система знаний, умений, навыков; развитие личности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825" y="3644900"/>
            <a:ext cx="3887788" cy="15128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Восприятие материала, осмысление, применение на практике-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процесса учения</a:t>
            </a:r>
          </a:p>
        </p:txBody>
      </p:sp>
      <p:cxnSp>
        <p:nvCxnSpPr>
          <p:cNvPr id="9" name="Прямая соединительная линия 8"/>
          <p:cNvCxnSpPr>
            <a:stCxn id="7" idx="1"/>
            <a:endCxn id="4" idx="0"/>
          </p:cNvCxnSpPr>
          <p:nvPr/>
        </p:nvCxnSpPr>
        <p:spPr>
          <a:xfrm flipH="1">
            <a:off x="2628903" y="3188069"/>
            <a:ext cx="987996" cy="45695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730750" y="3535196"/>
            <a:ext cx="0" cy="14779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7" idx="3"/>
            <a:endCxn id="6" idx="0"/>
          </p:cNvCxnSpPr>
          <p:nvPr/>
        </p:nvCxnSpPr>
        <p:spPr>
          <a:xfrm>
            <a:off x="5887137" y="3188069"/>
            <a:ext cx="1133135" cy="45695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78898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8913"/>
            <a:ext cx="2087563" cy="1439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850" y="1773238"/>
            <a:ext cx="8569325" cy="18716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Любая сознательная деятельность человека является трудом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Труд – это вид человеческой деятельности, направленный на достижение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практически полезного результата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857625"/>
            <a:ext cx="40322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081088"/>
            <a:ext cx="3778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/>
        </p:nvGraphicFramePr>
        <p:xfrm>
          <a:off x="251520" y="4653136"/>
          <a:ext cx="8784975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27388"/>
            <a:ext cx="3778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extLst/>
        </p:spPr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7900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Сизифов труд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620713"/>
            <a:ext cx="76962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55675" y="5656263"/>
            <a:ext cx="7245350" cy="4016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Бочка Данаид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633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7175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Общение как деятельность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336675"/>
            <a:ext cx="8424862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установления и развития контактов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между людьми, порождаемый потребностями совместной деятельности, включающий в себя обмен информацией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2138" y="2708275"/>
            <a:ext cx="2776537" cy="4619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Средства общения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39752" y="3200326"/>
            <a:ext cx="1368152" cy="3092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08104" y="3230069"/>
            <a:ext cx="1224136" cy="2497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08513" y="3559175"/>
            <a:ext cx="4289425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Невербальные (несловесные)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6575" y="3559175"/>
            <a:ext cx="3633788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Вербальные (словесные)</a:t>
            </a:r>
          </a:p>
        </p:txBody>
      </p:sp>
      <p:cxnSp>
        <p:nvCxnSpPr>
          <p:cNvPr id="16" name="Прямая со стрелкой 15"/>
          <p:cNvCxnSpPr>
            <a:stCxn id="14" idx="2"/>
          </p:cNvCxnSpPr>
          <p:nvPr/>
        </p:nvCxnSpPr>
        <p:spPr>
          <a:xfrm>
            <a:off x="6188075" y="4021151"/>
            <a:ext cx="0" cy="415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0825" y="4508500"/>
          <a:ext cx="8713788" cy="10810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1234"/>
                <a:gridCol w="1600568"/>
                <a:gridCol w="1673321"/>
                <a:gridCol w="1856985"/>
                <a:gridCol w="2071680"/>
              </a:tblGrid>
              <a:tr h="108108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Знаковые системы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Сигналы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Внешний облик человека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Тактильные средства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Произведения искусства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61" marB="45761"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15944" y="5877272"/>
            <a:ext cx="830452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Содержание общения – это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3200400"/>
            <a:ext cx="7696200" cy="1295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Познавательная деятельность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600" y="4606925"/>
            <a:ext cx="7696200" cy="5238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Понятие. способы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познания.Формы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1185863" y="954088"/>
            <a:ext cx="914400" cy="9144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..</a:t>
            </a:r>
          </a:p>
        </p:txBody>
      </p:sp>
      <p:sp>
        <p:nvSpPr>
          <p:cNvPr id="3" name="Овал 2"/>
          <p:cNvSpPr/>
          <p:nvPr/>
        </p:nvSpPr>
        <p:spPr>
          <a:xfrm>
            <a:off x="1185863" y="1878013"/>
            <a:ext cx="914400" cy="17065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3" idx="1"/>
          </p:cNvCxnSpPr>
          <p:nvPr/>
        </p:nvCxnSpPr>
        <p:spPr>
          <a:xfrm flipH="1">
            <a:off x="683568" y="2128370"/>
            <a:ext cx="636852" cy="4851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stCxn id="3" idx="7"/>
          </p:cNvCxnSpPr>
          <p:nvPr/>
        </p:nvCxnSpPr>
        <p:spPr>
          <a:xfrm>
            <a:off x="1966998" y="2128370"/>
            <a:ext cx="553181" cy="4851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1934142" y="3429000"/>
            <a:ext cx="203310" cy="7081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096702" y="3428998"/>
            <a:ext cx="223718" cy="7081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42712" y="1745533"/>
            <a:ext cx="2209208" cy="6753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91680" y="1556792"/>
            <a:ext cx="2280440" cy="3216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02263" y="2866830"/>
            <a:ext cx="2018564" cy="8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835696" y="476672"/>
            <a:ext cx="1728192" cy="7200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14668" y="1374640"/>
            <a:ext cx="1872208" cy="365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Управляющая кнопка: звук 12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2100263" y="1114425"/>
            <a:ext cx="228600" cy="520700"/>
          </a:xfrm>
          <a:prstGeom prst="actionButtonSoun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звук 1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 flipH="1">
            <a:off x="900113" y="1114425"/>
            <a:ext cx="273050" cy="520700"/>
          </a:xfrm>
          <a:prstGeom prst="actionButtonSoun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4154488" y="2082800"/>
            <a:ext cx="633412" cy="485775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59338" y="1557338"/>
            <a:ext cx="1368425" cy="13636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мир</a:t>
            </a:r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6296025" y="2082800"/>
            <a:ext cx="647700" cy="485775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7092950" y="1557338"/>
            <a:ext cx="1223963" cy="1311275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71" name="Прямоугольник 18"/>
          <p:cNvSpPr>
            <a:spLocks noChangeArrowheads="1"/>
          </p:cNvSpPr>
          <p:nvPr/>
        </p:nvSpPr>
        <p:spPr bwMode="auto">
          <a:xfrm>
            <a:off x="7191375" y="1023938"/>
            <a:ext cx="1025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Мозг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04248" y="2683249"/>
            <a:ext cx="2048638" cy="369332"/>
          </a:xfrm>
          <a:prstGeom prst="rect">
            <a:avLst/>
          </a:prstGeom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ОСМЫСЛИВАЕМ!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9878" y="30704"/>
            <a:ext cx="2048638" cy="515662"/>
          </a:xfrm>
          <a:prstGeom prst="rect">
            <a:avLst/>
          </a:prstGeom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ВОСПРИНИМАЕМ!</a:t>
            </a:r>
          </a:p>
        </p:txBody>
      </p:sp>
      <p:sp>
        <p:nvSpPr>
          <p:cNvPr id="22" name="Равно 21"/>
          <p:cNvSpPr/>
          <p:nvPr/>
        </p:nvSpPr>
        <p:spPr>
          <a:xfrm>
            <a:off x="4086225" y="3783013"/>
            <a:ext cx="1346200" cy="91440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575" name="Прямоугольник 22"/>
          <p:cNvSpPr>
            <a:spLocks noChangeArrowheads="1"/>
          </p:cNvSpPr>
          <p:nvPr/>
        </p:nvSpPr>
        <p:spPr bwMode="auto">
          <a:xfrm>
            <a:off x="5757863" y="3948113"/>
            <a:ext cx="1951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ЗНАНИЯ</a:t>
            </a:r>
          </a:p>
        </p:txBody>
      </p:sp>
      <p:sp>
        <p:nvSpPr>
          <p:cNvPr id="24" name="Правая фигурная скобка 23"/>
          <p:cNvSpPr/>
          <p:nvPr/>
        </p:nvSpPr>
        <p:spPr>
          <a:xfrm rot="16200000" flipH="1">
            <a:off x="4487622" y="721824"/>
            <a:ext cx="561212" cy="8169320"/>
          </a:xfrm>
          <a:prstGeom prst="rightBrace">
            <a:avLst>
              <a:gd name="adj1" fmla="val 54312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79" name="Прямоугольник 24"/>
          <p:cNvSpPr>
            <a:spLocks noChangeArrowheads="1"/>
          </p:cNvSpPr>
          <p:nvPr/>
        </p:nvSpPr>
        <p:spPr bwMode="auto">
          <a:xfrm>
            <a:off x="179388" y="5157788"/>
            <a:ext cx="88566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ПОЗНАНИЕ –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деятельность людей направленная на приобретение и развитие знаний </a:t>
            </a:r>
          </a:p>
        </p:txBody>
      </p:sp>
      <p:sp>
        <p:nvSpPr>
          <p:cNvPr id="23580" name="Прямоугольник 25"/>
          <p:cNvSpPr>
            <a:spLocks noChangeArrowheads="1"/>
          </p:cNvSpPr>
          <p:nvPr/>
        </p:nvSpPr>
        <p:spPr bwMode="auto">
          <a:xfrm rot="1278480">
            <a:off x="2497138" y="1793875"/>
            <a:ext cx="91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ВКУС</a:t>
            </a:r>
          </a:p>
        </p:txBody>
      </p:sp>
      <p:sp>
        <p:nvSpPr>
          <p:cNvPr id="23581" name="Прямоугольник 26"/>
          <p:cNvSpPr>
            <a:spLocks noChangeArrowheads="1"/>
          </p:cNvSpPr>
          <p:nvPr/>
        </p:nvSpPr>
        <p:spPr bwMode="auto">
          <a:xfrm>
            <a:off x="2747963" y="954088"/>
            <a:ext cx="927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СЛУХ</a:t>
            </a:r>
          </a:p>
        </p:txBody>
      </p:sp>
      <p:sp>
        <p:nvSpPr>
          <p:cNvPr id="23582" name="Прямоугольник 27"/>
          <p:cNvSpPr>
            <a:spLocks noChangeArrowheads="1"/>
          </p:cNvSpPr>
          <p:nvPr/>
        </p:nvSpPr>
        <p:spPr bwMode="auto">
          <a:xfrm rot="-1134695">
            <a:off x="2178050" y="346075"/>
            <a:ext cx="1446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ЗРЕНИЕ</a:t>
            </a:r>
          </a:p>
        </p:txBody>
      </p:sp>
      <p:sp>
        <p:nvSpPr>
          <p:cNvPr id="23583" name="Прямоугольник 28"/>
          <p:cNvSpPr>
            <a:spLocks noChangeArrowheads="1"/>
          </p:cNvSpPr>
          <p:nvPr/>
        </p:nvSpPr>
        <p:spPr bwMode="auto">
          <a:xfrm rot="439673">
            <a:off x="2298700" y="1411288"/>
            <a:ext cx="1703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ОБОНЯНИЕ</a:t>
            </a:r>
          </a:p>
        </p:txBody>
      </p:sp>
      <p:sp>
        <p:nvSpPr>
          <p:cNvPr id="23584" name="Прямоугольник 29"/>
          <p:cNvSpPr>
            <a:spLocks noChangeArrowheads="1"/>
          </p:cNvSpPr>
          <p:nvPr/>
        </p:nvSpPr>
        <p:spPr bwMode="auto">
          <a:xfrm>
            <a:off x="2338388" y="2482850"/>
            <a:ext cx="164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ОСЯЗАНИЕ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ознание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r="1694" b="2106"/>
          <a:stretch>
            <a:fillRect/>
          </a:stretch>
        </p:blipFill>
        <p:spPr bwMode="auto">
          <a:xfrm>
            <a:off x="714375" y="1905000"/>
            <a:ext cx="77152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857250" y="500063"/>
            <a:ext cx="75009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3300"/>
              </a:buClr>
              <a:buSzPct val="120000"/>
            </a:pPr>
            <a:r>
              <a:rPr lang="ru-RU" sz="2800" b="1" i="1">
                <a:solidFill>
                  <a:srgbClr val="C4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Чувственное познание</a:t>
            </a:r>
            <a: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осуществляется с помощью пяти основных </a:t>
            </a:r>
            <a:r>
              <a:rPr lang="ru-RU" sz="2800" b="1" i="1">
                <a:solidFill>
                  <a:srgbClr val="009A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чувств</a:t>
            </a:r>
            <a:r>
              <a:rPr lang="ru-RU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зрения, слуха, осязания, обоняния и вкуса.</a:t>
            </a:r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2286000" y="0"/>
            <a:ext cx="460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3300"/>
                </a:solidFill>
              </a:rPr>
              <a:t>2. Способы познания</a:t>
            </a:r>
            <a:r>
              <a:rPr lang="ru-RU" b="1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 rot="5400000">
            <a:off x="5477669" y="3194844"/>
            <a:ext cx="662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Слайд презентации «Познание», автор Аминов Айдар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0825" y="428625"/>
            <a:ext cx="8137525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7188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Clr>
                <a:srgbClr val="C40000"/>
              </a:buClr>
              <a:buFont typeface="Wingdings" pitchFamily="2" charset="2"/>
              <a:buNone/>
            </a:pPr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Формы чувственного познания:</a:t>
            </a:r>
          </a:p>
          <a:p>
            <a:pPr eaLnBrk="1" hangingPunct="1">
              <a:spcBef>
                <a:spcPct val="25000"/>
              </a:spcBef>
              <a:buClr>
                <a:srgbClr val="C40000"/>
              </a:buClr>
              <a:buFont typeface="Wingdings" pitchFamily="2" charset="2"/>
              <a:buChar char="v"/>
            </a:pPr>
            <a:r>
              <a:rPr lang="ru-RU" sz="2800" b="1" i="1">
                <a:solidFill>
                  <a:srgbClr val="009A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Ощущения</a:t>
            </a:r>
            <a:r>
              <a:rPr lang="ru-RU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(возникают в результате непосредственного воздействия предмета на органы чувств);</a:t>
            </a:r>
          </a:p>
          <a:p>
            <a:pPr eaLnBrk="1" hangingPunct="1">
              <a:spcBef>
                <a:spcPct val="25000"/>
              </a:spcBef>
              <a:buClr>
                <a:srgbClr val="C40000"/>
              </a:buClr>
              <a:buFont typeface="Wingdings" pitchFamily="2" charset="2"/>
              <a:buChar char="v"/>
            </a:pPr>
            <a:r>
              <a:rPr lang="ru-RU" sz="2800" b="1" i="1">
                <a:solidFill>
                  <a:srgbClr val="009A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Восприятие</a:t>
            </a:r>
            <a:r>
              <a:rPr lang="ru-RU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(целостный образ предмета, сформированный из множества самых разных его свойств);</a:t>
            </a:r>
          </a:p>
          <a:p>
            <a:pPr eaLnBrk="1" hangingPunct="1">
              <a:spcBef>
                <a:spcPct val="25000"/>
              </a:spcBef>
              <a:buClr>
                <a:srgbClr val="C40000"/>
              </a:buClr>
              <a:buFont typeface="Wingdings" pitchFamily="2" charset="2"/>
              <a:buChar char="v"/>
            </a:pPr>
            <a:r>
              <a:rPr lang="ru-RU" sz="2800" b="1" i="1">
                <a:solidFill>
                  <a:srgbClr val="009A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Представление</a:t>
            </a:r>
            <a:r>
              <a:rPr lang="ru-RU" sz="2800" b="1">
                <a:solidFill>
                  <a:srgbClr val="009A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8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(чувственный образ предмета, сохраняемый в сознании без его непосредственного воздействия).</a:t>
            </a:r>
          </a:p>
          <a:p>
            <a:pPr eaLnBrk="1" hangingPunct="1">
              <a:spcBef>
                <a:spcPct val="25000"/>
              </a:spcBef>
              <a:buClr>
                <a:srgbClr val="C40000"/>
              </a:buClr>
              <a:buFont typeface="Wingdings" pitchFamily="2" charset="2"/>
              <a:buChar char="v"/>
            </a:pPr>
            <a:endParaRPr lang="ru-RU" sz="1500" b="1" i="1">
              <a:solidFill>
                <a:srgbClr val="003300"/>
              </a:solidFill>
              <a:sym typeface="Wingdings" pitchFamily="2" charset="2"/>
            </a:endParaRP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 rot="5400000">
            <a:off x="5477669" y="3194844"/>
            <a:ext cx="662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Слайд презентации «Познание», автор Аминов Айдар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424863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rgbClr val="003300"/>
              </a:buClr>
              <a:buSzPct val="120000"/>
              <a:defRPr/>
            </a:pPr>
            <a:r>
              <a:rPr lang="ru-RU" sz="2800" b="1" dirty="0">
                <a:solidFill>
                  <a:srgbClr val="C4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Рациональное познание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(логическое) осуществляется с помощью</a:t>
            </a:r>
            <a:r>
              <a:rPr lang="ru-RU" sz="28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800" b="1" i="1" dirty="0">
                <a:solidFill>
                  <a:srgbClr val="009A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мышления</a:t>
            </a:r>
            <a:r>
              <a:rPr lang="ru-RU" sz="28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ru-RU" sz="2800" b="1" i="1" dirty="0">
                <a:solidFill>
                  <a:srgbClr val="009A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разума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Выделяя из данных, полученных органами чувств, существенное, человек стремиться проникнуть глубже в суть вещей, понять закономерности явлений.</a:t>
            </a:r>
          </a:p>
          <a:p>
            <a:pPr indent="357188" algn="ctr" fontAlgn="auto">
              <a:spcBef>
                <a:spcPct val="50000"/>
              </a:spcBef>
              <a:spcAft>
                <a:spcPts val="0"/>
              </a:spcAft>
              <a:buClr>
                <a:srgbClr val="003300"/>
              </a:buClr>
              <a:buSzPct val="120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Формы рационального познания:</a:t>
            </a:r>
          </a:p>
          <a:p>
            <a:pPr indent="357188" fontAlgn="auto">
              <a:spcBef>
                <a:spcPct val="15000"/>
              </a:spcBef>
              <a:spcAft>
                <a:spcPts val="0"/>
              </a:spcAft>
              <a:buClr>
                <a:srgbClr val="C40000"/>
              </a:buClr>
              <a:buFont typeface="Wingdings" pitchFamily="2" charset="2"/>
              <a:buChar char="v"/>
              <a:defRPr/>
            </a:pPr>
            <a:r>
              <a:rPr lang="ru-RU" sz="2800" b="1" i="1" dirty="0">
                <a:solidFill>
                  <a:srgbClr val="009A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Понятие </a:t>
            </a:r>
            <a:r>
              <a:rPr lang="ru-RU" sz="28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(отражение предметов в их общих и существенных признаках);</a:t>
            </a:r>
          </a:p>
          <a:p>
            <a:pPr indent="357188" fontAlgn="auto">
              <a:spcBef>
                <a:spcPct val="15000"/>
              </a:spcBef>
              <a:spcAft>
                <a:spcPts val="0"/>
              </a:spcAft>
              <a:buClr>
                <a:srgbClr val="C40000"/>
              </a:buClr>
              <a:buFont typeface="Wingdings" pitchFamily="2" charset="2"/>
              <a:buChar char="v"/>
              <a:defRPr/>
            </a:pPr>
            <a:r>
              <a:rPr lang="ru-RU" sz="2800" b="1" i="1" dirty="0">
                <a:solidFill>
                  <a:srgbClr val="009A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Суждение</a:t>
            </a:r>
            <a:r>
              <a:rPr lang="ru-RU" sz="28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(мысль, в которой через связь понятий утверждается или отрицается что-либо);</a:t>
            </a:r>
          </a:p>
          <a:p>
            <a:pPr indent="357188" fontAlgn="auto">
              <a:spcBef>
                <a:spcPct val="15000"/>
              </a:spcBef>
              <a:spcAft>
                <a:spcPts val="0"/>
              </a:spcAft>
              <a:buClr>
                <a:srgbClr val="C40000"/>
              </a:buClr>
              <a:buFont typeface="Wingdings" pitchFamily="2" charset="2"/>
              <a:buChar char="v"/>
              <a:defRPr/>
            </a:pPr>
            <a:r>
              <a:rPr lang="ru-RU" sz="2800" b="1" i="1" dirty="0">
                <a:solidFill>
                  <a:srgbClr val="009A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Умозаключение</a:t>
            </a:r>
            <a:r>
              <a:rPr lang="ru-RU" sz="28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(выводы из логически связанных суждений).</a:t>
            </a: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 rot="5400000">
            <a:off x="5477669" y="3194844"/>
            <a:ext cx="662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Слайд презентации «Познание», автор Аминов Айдар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5" y="214313"/>
            <a:ext cx="8786813" cy="12001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как способ существования людей</a:t>
            </a:r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571500" y="1571625"/>
            <a:ext cx="8001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1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.«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— форма </a:t>
            </a:r>
            <a:r>
              <a:rPr lang="ru-RU" sz="2400" b="1" i="1" u="sng">
                <a:latin typeface="Times New Roman" pitchFamily="18" charset="0"/>
                <a:cs typeface="Times New Roman" pitchFamily="18" charset="0"/>
              </a:rPr>
              <a:t>психической активности</a:t>
            </a: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субъекта,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заключающаяся в мотивационном </a:t>
            </a: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достижении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сознательно поставленной </a:t>
            </a:r>
            <a:r>
              <a:rPr lang="ru-RU" sz="2400" u="sng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познания или преобразования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объекта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 форма человеческой активности, направленная на </a:t>
            </a:r>
            <a:r>
              <a:rPr lang="ru-RU" sz="2400" b="1" i="1" u="sng">
                <a:latin typeface="Times New Roman" pitchFamily="18" charset="0"/>
                <a:cs typeface="Times New Roman" pitchFamily="18" charset="0"/>
              </a:rPr>
              <a:t>преобразование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окружающей среды и самого человека</a:t>
            </a:r>
          </a:p>
        </p:txBody>
      </p:sp>
      <p:sp>
        <p:nvSpPr>
          <p:cNvPr id="5" name="Улыбающееся лицо 4"/>
          <p:cNvSpPr/>
          <p:nvPr/>
        </p:nvSpPr>
        <p:spPr>
          <a:xfrm>
            <a:off x="2214563" y="4286250"/>
            <a:ext cx="1343025" cy="12715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</a:t>
            </a:r>
            <a:r>
              <a:rPr lang="en-US" sz="5400" b="1" dirty="0">
                <a:solidFill>
                  <a:schemeClr val="tx1"/>
                </a:solidFill>
              </a:rPr>
              <a:t>S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72125" y="4286250"/>
            <a:ext cx="1500188" cy="1271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</a:t>
            </a:r>
            <a:r>
              <a:rPr lang="ru-RU" sz="54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000500" y="471487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3" name="Прямоугольник 7"/>
          <p:cNvSpPr>
            <a:spLocks noChangeArrowheads="1"/>
          </p:cNvSpPr>
          <p:nvPr/>
        </p:nvSpPr>
        <p:spPr bwMode="auto">
          <a:xfrm>
            <a:off x="4214813" y="4286250"/>
            <a:ext cx="528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latin typeface="Arial Black" pitchFamily="34" charset="0"/>
                <a:cs typeface="Times New Roman" pitchFamily="18" charset="0"/>
              </a:rPr>
              <a:t>Д</a:t>
            </a:r>
          </a:p>
        </p:txBody>
      </p:sp>
      <p:sp>
        <p:nvSpPr>
          <p:cNvPr id="9224" name="Прямоугольник 8"/>
          <p:cNvSpPr>
            <a:spLocks noChangeArrowheads="1"/>
          </p:cNvSpPr>
          <p:nvPr/>
        </p:nvSpPr>
        <p:spPr bwMode="auto">
          <a:xfrm>
            <a:off x="2286000" y="5643563"/>
            <a:ext cx="549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/>
              <a:t>S</a:t>
            </a:r>
            <a:endParaRPr lang="ru-RU" sz="4000"/>
          </a:p>
        </p:txBody>
      </p:sp>
      <p:sp>
        <p:nvSpPr>
          <p:cNvPr id="9225" name="Прямоугольник 9"/>
          <p:cNvSpPr>
            <a:spLocks noChangeArrowheads="1"/>
          </p:cNvSpPr>
          <p:nvPr/>
        </p:nvSpPr>
        <p:spPr bwMode="auto">
          <a:xfrm>
            <a:off x="3214688" y="5643563"/>
            <a:ext cx="69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 </a:t>
            </a:r>
            <a:r>
              <a:rPr lang="ru-RU" sz="4000" b="1"/>
              <a:t>О</a:t>
            </a:r>
            <a:endParaRPr lang="ru-RU" sz="400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928938" y="6072188"/>
            <a:ext cx="357187" cy="158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4589463" y="5986463"/>
            <a:ext cx="428625" cy="158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Прямоугольник 12"/>
          <p:cNvSpPr>
            <a:spLocks noChangeArrowheads="1"/>
          </p:cNvSpPr>
          <p:nvPr/>
        </p:nvSpPr>
        <p:spPr bwMode="auto">
          <a:xfrm>
            <a:off x="5110163" y="5648325"/>
            <a:ext cx="547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/>
              <a:t>S</a:t>
            </a:r>
            <a:endParaRPr lang="ru-RU" sz="4000"/>
          </a:p>
        </p:txBody>
      </p:sp>
      <p:sp>
        <p:nvSpPr>
          <p:cNvPr id="9229" name="Прямоугольник 13"/>
          <p:cNvSpPr>
            <a:spLocks noChangeArrowheads="1"/>
          </p:cNvSpPr>
          <p:nvPr/>
        </p:nvSpPr>
        <p:spPr bwMode="auto">
          <a:xfrm>
            <a:off x="4164013" y="5648325"/>
            <a:ext cx="549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/>
              <a:t>S</a:t>
            </a:r>
            <a:endParaRPr lang="ru-RU" sz="400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649788" y="6142038"/>
            <a:ext cx="428625" cy="158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Documents and Settings\Сафонова Наталья\Рабочий стол\картинки для презентаций\news_1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5000625"/>
            <a:ext cx="128587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C:\Documents and Settings\Сафонова Наталья\Рабочий стол\картинки для презентаций\Спасиб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000625"/>
            <a:ext cx="1270000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33" name="Прямоугольник 17"/>
          <p:cNvSpPr>
            <a:spLocks noChangeArrowheads="1"/>
          </p:cNvSpPr>
          <p:nvPr/>
        </p:nvSpPr>
        <p:spPr bwMode="auto">
          <a:xfrm>
            <a:off x="5980113" y="5648325"/>
            <a:ext cx="547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/>
              <a:t>S</a:t>
            </a:r>
            <a:endParaRPr lang="ru-RU" sz="4000"/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 flipH="1" flipV="1">
            <a:off x="6219825" y="5789613"/>
            <a:ext cx="204788" cy="284162"/>
          </a:xfrm>
          <a:prstGeom prst="curvedConnector4">
            <a:avLst>
              <a:gd name="adj1" fmla="val -136934"/>
              <a:gd name="adj2" fmla="val 146739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35" name="Прямоугольник 19"/>
          <p:cNvSpPr>
            <a:spLocks noChangeArrowheads="1"/>
          </p:cNvSpPr>
          <p:nvPr/>
        </p:nvSpPr>
        <p:spPr bwMode="auto">
          <a:xfrm>
            <a:off x="6626225" y="5610225"/>
            <a:ext cx="468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Arial Black" pitchFamily="34" charset="0"/>
                <a:cs typeface="Times New Roman" pitchFamily="18" charset="0"/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Познаваем ли мир?</a:t>
            </a:r>
            <a:br>
              <a:rPr 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1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Гносеология</a:t>
            </a:r>
            <a:r>
              <a:rPr lang="ru-RU" sz="31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-теория познания)</a:t>
            </a:r>
            <a:endParaRPr lang="ru-RU" sz="31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193234" y="1387608"/>
            <a:ext cx="2376264" cy="7403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572000" y="1382547"/>
            <a:ext cx="2232248" cy="894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971550" y="2112963"/>
            <a:ext cx="25923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ГНОСТИКИ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ГНОСТИЦИЗМ</a:t>
            </a:r>
          </a:p>
        </p:txBody>
      </p:sp>
      <p:sp>
        <p:nvSpPr>
          <p:cNvPr id="27654" name="Прямоугольник 6"/>
          <p:cNvSpPr>
            <a:spLocks noChangeArrowheads="1"/>
          </p:cNvSpPr>
          <p:nvPr/>
        </p:nvSpPr>
        <p:spPr bwMode="auto">
          <a:xfrm>
            <a:off x="6372225" y="2112963"/>
            <a:ext cx="26812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АГНОСТИКИ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АГНОСТИЦИЗМ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7446963" y="3867150"/>
            <a:ext cx="484187" cy="57626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6" name="Прямоугольник 8"/>
          <p:cNvSpPr>
            <a:spLocks noChangeArrowheads="1"/>
          </p:cNvSpPr>
          <p:nvPr/>
        </p:nvSpPr>
        <p:spPr bwMode="auto">
          <a:xfrm>
            <a:off x="5219700" y="4456113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Человек не способен постичь сущность вещей и явлений</a:t>
            </a:r>
          </a:p>
        </p:txBody>
      </p:sp>
      <p:sp>
        <p:nvSpPr>
          <p:cNvPr id="27657" name="Прямоугольник 9"/>
          <p:cNvSpPr>
            <a:spLocks noChangeArrowheads="1"/>
          </p:cNvSpPr>
          <p:nvPr/>
        </p:nvSpPr>
        <p:spPr bwMode="auto">
          <a:xfrm>
            <a:off x="179388" y="4456113"/>
            <a:ext cx="50403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Человек  способен постичь сущность вещей и явлений, ясность научной мысли доказывает это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403350" y="3879850"/>
            <a:ext cx="484188" cy="57626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9" name="Прямоугольник 11"/>
          <p:cNvSpPr>
            <a:spLocks noChangeArrowheads="1"/>
          </p:cNvSpPr>
          <p:nvPr/>
        </p:nvSpPr>
        <p:spPr bwMode="auto">
          <a:xfrm>
            <a:off x="4171950" y="1989138"/>
            <a:ext cx="8001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8"/>
          <p:cNvSpPr>
            <a:spLocks noChangeShapeType="1"/>
          </p:cNvSpPr>
          <p:nvPr/>
        </p:nvSpPr>
        <p:spPr bwMode="auto">
          <a:xfrm flipH="1">
            <a:off x="7380288" y="3068638"/>
            <a:ext cx="0" cy="2232025"/>
          </a:xfrm>
          <a:prstGeom prst="line">
            <a:avLst/>
          </a:prstGeom>
          <a:noFill/>
          <a:ln w="31750">
            <a:solidFill>
              <a:srgbClr val="003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Line 19"/>
          <p:cNvSpPr>
            <a:spLocks noChangeShapeType="1"/>
          </p:cNvSpPr>
          <p:nvPr/>
        </p:nvSpPr>
        <p:spPr bwMode="auto">
          <a:xfrm flipH="1">
            <a:off x="6946900" y="3573463"/>
            <a:ext cx="433388" cy="0"/>
          </a:xfrm>
          <a:prstGeom prst="line">
            <a:avLst/>
          </a:prstGeom>
          <a:noFill/>
          <a:ln w="31750">
            <a:solidFill>
              <a:srgbClr val="003E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2843213" y="2565400"/>
            <a:ext cx="4714875" cy="503238"/>
          </a:xfrm>
          <a:prstGeom prst="rect">
            <a:avLst/>
          </a:prstGeom>
          <a:solidFill>
            <a:srgbClr val="33CC33"/>
          </a:solidFill>
          <a:ln w="25400">
            <a:solidFill>
              <a:srgbClr val="003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3E00"/>
                </a:solidFill>
              </a:rPr>
              <a:t>С П О С О Б Ы   П О З Н А Н И Я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2843213" y="3429000"/>
            <a:ext cx="4103687" cy="647700"/>
          </a:xfrm>
          <a:prstGeom prst="rect">
            <a:avLst/>
          </a:prstGeom>
          <a:solidFill>
            <a:srgbClr val="99FF66"/>
          </a:solidFill>
          <a:ln w="25400">
            <a:solidFill>
              <a:srgbClr val="003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2000" b="1">
                <a:solidFill>
                  <a:srgbClr val="003E00"/>
                </a:solidFill>
              </a:rPr>
              <a:t>Чувственное познание</a:t>
            </a: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rgbClr val="008000"/>
                </a:solidFill>
              </a:rPr>
              <a:t>(с помощью пяти основных чувств)</a:t>
            </a: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2844800" y="4365625"/>
            <a:ext cx="1223963" cy="360363"/>
          </a:xfrm>
          <a:prstGeom prst="rect">
            <a:avLst/>
          </a:prstGeom>
          <a:solidFill>
            <a:srgbClr val="CCFF99"/>
          </a:solidFill>
          <a:ln w="25400">
            <a:solidFill>
              <a:srgbClr val="003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3E00"/>
                </a:solidFill>
              </a:rPr>
              <a:t>Ощущения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4213225" y="4365625"/>
            <a:ext cx="1295400" cy="360363"/>
          </a:xfrm>
          <a:prstGeom prst="rect">
            <a:avLst/>
          </a:prstGeom>
          <a:solidFill>
            <a:srgbClr val="CCFF99"/>
          </a:solidFill>
          <a:ln w="25400">
            <a:solidFill>
              <a:srgbClr val="003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3E00"/>
                </a:solidFill>
              </a:rPr>
              <a:t>Восприятие</a:t>
            </a: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5653088" y="4365625"/>
            <a:ext cx="1549400" cy="360363"/>
          </a:xfrm>
          <a:prstGeom prst="rect">
            <a:avLst/>
          </a:prstGeom>
          <a:solidFill>
            <a:srgbClr val="CCFF99"/>
          </a:solidFill>
          <a:ln w="25400">
            <a:solidFill>
              <a:srgbClr val="003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3E00"/>
                </a:solidFill>
              </a:rPr>
              <a:t>Представление</a:t>
            </a: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 flipH="1">
            <a:off x="5005388" y="4076700"/>
            <a:ext cx="0" cy="288925"/>
          </a:xfrm>
          <a:prstGeom prst="line">
            <a:avLst/>
          </a:prstGeom>
          <a:noFill/>
          <a:ln w="31750">
            <a:solidFill>
              <a:srgbClr val="003E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 flipH="1">
            <a:off x="6445250" y="4078288"/>
            <a:ext cx="0" cy="288925"/>
          </a:xfrm>
          <a:prstGeom prst="line">
            <a:avLst/>
          </a:prstGeom>
          <a:noFill/>
          <a:ln w="31750">
            <a:solidFill>
              <a:srgbClr val="003E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 flipH="1">
            <a:off x="3492500" y="4078288"/>
            <a:ext cx="0" cy="288925"/>
          </a:xfrm>
          <a:prstGeom prst="line">
            <a:avLst/>
          </a:prstGeom>
          <a:noFill/>
          <a:ln w="31750">
            <a:solidFill>
              <a:srgbClr val="003E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H="1">
            <a:off x="6948488" y="5302250"/>
            <a:ext cx="433387" cy="0"/>
          </a:xfrm>
          <a:prstGeom prst="line">
            <a:avLst/>
          </a:prstGeom>
          <a:noFill/>
          <a:ln w="31750">
            <a:solidFill>
              <a:srgbClr val="003E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2844800" y="5949950"/>
            <a:ext cx="1223963" cy="360363"/>
          </a:xfrm>
          <a:prstGeom prst="rect">
            <a:avLst/>
          </a:prstGeom>
          <a:solidFill>
            <a:srgbClr val="CCFF99"/>
          </a:solidFill>
          <a:ln w="25400">
            <a:solidFill>
              <a:srgbClr val="003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3E00"/>
                </a:solidFill>
              </a:rPr>
              <a:t>Понятие</a:t>
            </a: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4213225" y="5949950"/>
            <a:ext cx="1223963" cy="360363"/>
          </a:xfrm>
          <a:prstGeom prst="rect">
            <a:avLst/>
          </a:prstGeom>
          <a:solidFill>
            <a:srgbClr val="CCFF99"/>
          </a:solidFill>
          <a:ln w="25400">
            <a:solidFill>
              <a:srgbClr val="003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3E00"/>
                </a:solidFill>
              </a:rPr>
              <a:t>Суждение</a:t>
            </a:r>
          </a:p>
        </p:txBody>
      </p:sp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5581650" y="5949950"/>
            <a:ext cx="1620838" cy="360363"/>
          </a:xfrm>
          <a:prstGeom prst="rect">
            <a:avLst/>
          </a:prstGeom>
          <a:solidFill>
            <a:srgbClr val="CCFF99"/>
          </a:solidFill>
          <a:ln w="25400">
            <a:solidFill>
              <a:srgbClr val="003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3E00"/>
                </a:solidFill>
              </a:rPr>
              <a:t>Умозаключение</a:t>
            </a:r>
          </a:p>
        </p:txBody>
      </p:sp>
      <p:sp>
        <p:nvSpPr>
          <p:cNvPr id="16" name="Line 46"/>
          <p:cNvSpPr>
            <a:spLocks noChangeShapeType="1"/>
          </p:cNvSpPr>
          <p:nvPr/>
        </p:nvSpPr>
        <p:spPr bwMode="auto">
          <a:xfrm flipH="1">
            <a:off x="5005388" y="5661025"/>
            <a:ext cx="0" cy="288925"/>
          </a:xfrm>
          <a:prstGeom prst="line">
            <a:avLst/>
          </a:prstGeom>
          <a:noFill/>
          <a:ln w="31750">
            <a:solidFill>
              <a:srgbClr val="003E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47"/>
          <p:cNvSpPr>
            <a:spLocks noChangeShapeType="1"/>
          </p:cNvSpPr>
          <p:nvPr/>
        </p:nvSpPr>
        <p:spPr bwMode="auto">
          <a:xfrm flipH="1">
            <a:off x="6445250" y="5662613"/>
            <a:ext cx="0" cy="288925"/>
          </a:xfrm>
          <a:prstGeom prst="line">
            <a:avLst/>
          </a:prstGeom>
          <a:noFill/>
          <a:ln w="31750">
            <a:solidFill>
              <a:srgbClr val="003E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48"/>
          <p:cNvSpPr>
            <a:spLocks noChangeShapeType="1"/>
          </p:cNvSpPr>
          <p:nvPr/>
        </p:nvSpPr>
        <p:spPr bwMode="auto">
          <a:xfrm flipH="1">
            <a:off x="3492500" y="5662613"/>
            <a:ext cx="0" cy="288925"/>
          </a:xfrm>
          <a:prstGeom prst="line">
            <a:avLst/>
          </a:prstGeom>
          <a:noFill/>
          <a:ln w="31750">
            <a:solidFill>
              <a:srgbClr val="003E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Rectangle 49"/>
          <p:cNvSpPr>
            <a:spLocks noChangeArrowheads="1"/>
          </p:cNvSpPr>
          <p:nvPr/>
        </p:nvSpPr>
        <p:spPr bwMode="auto">
          <a:xfrm>
            <a:off x="682625" y="3429000"/>
            <a:ext cx="1727200" cy="647700"/>
          </a:xfrm>
          <a:prstGeom prst="rect">
            <a:avLst/>
          </a:prstGeom>
          <a:solidFill>
            <a:srgbClr val="99FF33"/>
          </a:solidFill>
          <a:ln w="25400">
            <a:solidFill>
              <a:srgbClr val="003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3E00"/>
                </a:solidFill>
              </a:rPr>
              <a:t>Сенсуализм</a:t>
            </a:r>
          </a:p>
          <a:p>
            <a:pPr algn="ctr"/>
            <a:r>
              <a:rPr lang="ru-RU" sz="1600" b="1">
                <a:solidFill>
                  <a:srgbClr val="003E00"/>
                </a:solidFill>
              </a:rPr>
              <a:t>(эмпирики)</a:t>
            </a:r>
          </a:p>
        </p:txBody>
      </p:sp>
      <p:sp>
        <p:nvSpPr>
          <p:cNvPr id="20" name="Line 50"/>
          <p:cNvSpPr>
            <a:spLocks noChangeShapeType="1"/>
          </p:cNvSpPr>
          <p:nvPr/>
        </p:nvSpPr>
        <p:spPr bwMode="auto">
          <a:xfrm rot="10800000" flipH="1">
            <a:off x="2413000" y="3716338"/>
            <a:ext cx="433388" cy="0"/>
          </a:xfrm>
          <a:prstGeom prst="line">
            <a:avLst/>
          </a:prstGeom>
          <a:noFill/>
          <a:ln w="31750">
            <a:solidFill>
              <a:srgbClr val="003E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Rectangle 51"/>
          <p:cNvSpPr>
            <a:spLocks noChangeArrowheads="1"/>
          </p:cNvSpPr>
          <p:nvPr/>
        </p:nvSpPr>
        <p:spPr bwMode="auto">
          <a:xfrm>
            <a:off x="684213" y="5013325"/>
            <a:ext cx="1727200" cy="647700"/>
          </a:xfrm>
          <a:prstGeom prst="rect">
            <a:avLst/>
          </a:prstGeom>
          <a:solidFill>
            <a:srgbClr val="99FF33"/>
          </a:solidFill>
          <a:ln w="25400">
            <a:solidFill>
              <a:srgbClr val="003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3E00"/>
                </a:solidFill>
              </a:rPr>
              <a:t>Рационализм</a:t>
            </a:r>
          </a:p>
          <a:p>
            <a:pPr algn="ctr"/>
            <a:r>
              <a:rPr lang="ru-RU" sz="1600" b="1">
                <a:solidFill>
                  <a:srgbClr val="003E00"/>
                </a:solidFill>
              </a:rPr>
              <a:t>(рационалисты)</a:t>
            </a:r>
          </a:p>
        </p:txBody>
      </p:sp>
      <p:sp>
        <p:nvSpPr>
          <p:cNvPr id="22" name="Line 52"/>
          <p:cNvSpPr>
            <a:spLocks noChangeShapeType="1"/>
          </p:cNvSpPr>
          <p:nvPr/>
        </p:nvSpPr>
        <p:spPr bwMode="auto">
          <a:xfrm rot="10800000" flipH="1">
            <a:off x="2413000" y="5300663"/>
            <a:ext cx="433388" cy="0"/>
          </a:xfrm>
          <a:prstGeom prst="line">
            <a:avLst/>
          </a:prstGeom>
          <a:noFill/>
          <a:ln w="31750">
            <a:solidFill>
              <a:srgbClr val="003E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Text Box 53"/>
          <p:cNvSpPr txBox="1">
            <a:spLocks noChangeArrowheads="1"/>
          </p:cNvSpPr>
          <p:nvPr/>
        </p:nvSpPr>
        <p:spPr bwMode="auto">
          <a:xfrm>
            <a:off x="3383977" y="404664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i="1" u="sng">
                <a:solidFill>
                  <a:srgbClr val="009E00"/>
                </a:solidFill>
              </a:rPr>
              <a:t>П о в т о р и м :</a:t>
            </a:r>
          </a:p>
        </p:txBody>
      </p:sp>
      <p:sp>
        <p:nvSpPr>
          <p:cNvPr id="24" name="Rectangle 54"/>
          <p:cNvSpPr>
            <a:spLocks noChangeArrowheads="1"/>
          </p:cNvSpPr>
          <p:nvPr/>
        </p:nvSpPr>
        <p:spPr bwMode="auto">
          <a:xfrm>
            <a:off x="2844800" y="5013325"/>
            <a:ext cx="4103688" cy="647700"/>
          </a:xfrm>
          <a:prstGeom prst="rect">
            <a:avLst/>
          </a:prstGeom>
          <a:solidFill>
            <a:srgbClr val="99FF66"/>
          </a:solidFill>
          <a:ln w="25400">
            <a:solidFill>
              <a:srgbClr val="003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2000" b="1">
                <a:solidFill>
                  <a:srgbClr val="003E00"/>
                </a:solidFill>
              </a:rPr>
              <a:t>Рациональное познание</a:t>
            </a: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rgbClr val="008000"/>
                </a:solidFill>
              </a:rPr>
              <a:t>(с помощью мышления, разума)</a:t>
            </a:r>
          </a:p>
        </p:txBody>
      </p:sp>
      <p:sp>
        <p:nvSpPr>
          <p:cNvPr id="25" name="Rectangle 55"/>
          <p:cNvSpPr>
            <a:spLocks noChangeArrowheads="1"/>
          </p:cNvSpPr>
          <p:nvPr/>
        </p:nvSpPr>
        <p:spPr bwMode="auto">
          <a:xfrm>
            <a:off x="250825" y="981075"/>
            <a:ext cx="4103688" cy="360363"/>
          </a:xfrm>
          <a:prstGeom prst="rect">
            <a:avLst/>
          </a:prstGeom>
          <a:solidFill>
            <a:srgbClr val="666633"/>
          </a:solidFill>
          <a:ln w="25400">
            <a:solidFill>
              <a:srgbClr val="003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66"/>
                </a:solidFill>
              </a:rPr>
              <a:t>Две стороны познания</a:t>
            </a:r>
          </a:p>
        </p:txBody>
      </p:sp>
      <p:sp>
        <p:nvSpPr>
          <p:cNvPr id="26" name="Rectangle 56"/>
          <p:cNvSpPr>
            <a:spLocks noChangeArrowheads="1"/>
          </p:cNvSpPr>
          <p:nvPr/>
        </p:nvSpPr>
        <p:spPr bwMode="auto">
          <a:xfrm>
            <a:off x="250825" y="1628775"/>
            <a:ext cx="1979613" cy="360363"/>
          </a:xfrm>
          <a:prstGeom prst="rect">
            <a:avLst/>
          </a:prstGeom>
          <a:solidFill>
            <a:srgbClr val="CCCC00"/>
          </a:solidFill>
          <a:ln w="25400">
            <a:solidFill>
              <a:srgbClr val="003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3E00"/>
                </a:solidFill>
              </a:rPr>
              <a:t>Субъект познания</a:t>
            </a:r>
          </a:p>
        </p:txBody>
      </p:sp>
      <p:sp>
        <p:nvSpPr>
          <p:cNvPr id="27" name="Rectangle 57"/>
          <p:cNvSpPr>
            <a:spLocks noChangeArrowheads="1"/>
          </p:cNvSpPr>
          <p:nvPr/>
        </p:nvSpPr>
        <p:spPr bwMode="auto">
          <a:xfrm>
            <a:off x="2482850" y="1628775"/>
            <a:ext cx="1873250" cy="360363"/>
          </a:xfrm>
          <a:prstGeom prst="rect">
            <a:avLst/>
          </a:prstGeom>
          <a:solidFill>
            <a:srgbClr val="CCCC00"/>
          </a:solidFill>
          <a:ln w="25400">
            <a:solidFill>
              <a:srgbClr val="003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3E00"/>
                </a:solidFill>
              </a:rPr>
              <a:t>Объект познания</a:t>
            </a:r>
          </a:p>
        </p:txBody>
      </p:sp>
      <p:sp>
        <p:nvSpPr>
          <p:cNvPr id="28" name="Line 58"/>
          <p:cNvSpPr>
            <a:spLocks noChangeShapeType="1"/>
          </p:cNvSpPr>
          <p:nvPr/>
        </p:nvSpPr>
        <p:spPr bwMode="auto">
          <a:xfrm flipH="1">
            <a:off x="1258888" y="1341438"/>
            <a:ext cx="0" cy="288925"/>
          </a:xfrm>
          <a:prstGeom prst="line">
            <a:avLst/>
          </a:prstGeom>
          <a:noFill/>
          <a:ln w="31750">
            <a:solidFill>
              <a:srgbClr val="003E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59"/>
          <p:cNvSpPr>
            <a:spLocks noChangeShapeType="1"/>
          </p:cNvSpPr>
          <p:nvPr/>
        </p:nvSpPr>
        <p:spPr bwMode="auto">
          <a:xfrm flipH="1">
            <a:off x="3419475" y="1341438"/>
            <a:ext cx="0" cy="288925"/>
          </a:xfrm>
          <a:prstGeom prst="line">
            <a:avLst/>
          </a:prstGeom>
          <a:noFill/>
          <a:ln w="31750">
            <a:solidFill>
              <a:srgbClr val="003E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Rectangle 60"/>
          <p:cNvSpPr>
            <a:spLocks noChangeArrowheads="1"/>
          </p:cNvSpPr>
          <p:nvPr/>
        </p:nvSpPr>
        <p:spPr bwMode="auto">
          <a:xfrm>
            <a:off x="4787900" y="981075"/>
            <a:ext cx="4103688" cy="360363"/>
          </a:xfrm>
          <a:prstGeom prst="rect">
            <a:avLst/>
          </a:prstGeom>
          <a:solidFill>
            <a:srgbClr val="666633"/>
          </a:solidFill>
          <a:ln w="25400">
            <a:solidFill>
              <a:srgbClr val="003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66"/>
                </a:solidFill>
              </a:rPr>
              <a:t>Пути приобретения знаний</a:t>
            </a:r>
          </a:p>
        </p:txBody>
      </p:sp>
      <p:sp>
        <p:nvSpPr>
          <p:cNvPr id="31" name="Rectangle 61"/>
          <p:cNvSpPr>
            <a:spLocks noChangeArrowheads="1"/>
          </p:cNvSpPr>
          <p:nvPr/>
        </p:nvSpPr>
        <p:spPr bwMode="auto">
          <a:xfrm>
            <a:off x="6877050" y="1628775"/>
            <a:ext cx="2016125" cy="360363"/>
          </a:xfrm>
          <a:prstGeom prst="rect">
            <a:avLst/>
          </a:prstGeom>
          <a:solidFill>
            <a:srgbClr val="CCCC00"/>
          </a:solidFill>
          <a:ln w="25400">
            <a:solidFill>
              <a:srgbClr val="003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3E00"/>
                </a:solidFill>
              </a:rPr>
              <a:t>Организованный</a:t>
            </a:r>
          </a:p>
        </p:txBody>
      </p:sp>
      <p:sp>
        <p:nvSpPr>
          <p:cNvPr id="32" name="Rectangle 62"/>
          <p:cNvSpPr>
            <a:spLocks noChangeArrowheads="1"/>
          </p:cNvSpPr>
          <p:nvPr/>
        </p:nvSpPr>
        <p:spPr bwMode="auto">
          <a:xfrm>
            <a:off x="4787900" y="1628775"/>
            <a:ext cx="1873250" cy="360363"/>
          </a:xfrm>
          <a:prstGeom prst="rect">
            <a:avLst/>
          </a:prstGeom>
          <a:solidFill>
            <a:srgbClr val="CCCC00"/>
          </a:solidFill>
          <a:ln w="25400">
            <a:solidFill>
              <a:srgbClr val="003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3E00"/>
                </a:solidFill>
              </a:rPr>
              <a:t>Стихийный</a:t>
            </a:r>
          </a:p>
        </p:txBody>
      </p:sp>
      <p:sp>
        <p:nvSpPr>
          <p:cNvPr id="33" name="Line 63"/>
          <p:cNvSpPr>
            <a:spLocks noChangeShapeType="1"/>
          </p:cNvSpPr>
          <p:nvPr/>
        </p:nvSpPr>
        <p:spPr bwMode="auto">
          <a:xfrm flipH="1">
            <a:off x="5795963" y="1341438"/>
            <a:ext cx="0" cy="288925"/>
          </a:xfrm>
          <a:prstGeom prst="line">
            <a:avLst/>
          </a:prstGeom>
          <a:noFill/>
          <a:ln w="31750">
            <a:solidFill>
              <a:srgbClr val="003E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64"/>
          <p:cNvSpPr>
            <a:spLocks noChangeShapeType="1"/>
          </p:cNvSpPr>
          <p:nvPr/>
        </p:nvSpPr>
        <p:spPr bwMode="auto">
          <a:xfrm flipH="1">
            <a:off x="7956550" y="1341438"/>
            <a:ext cx="0" cy="288925"/>
          </a:xfrm>
          <a:prstGeom prst="line">
            <a:avLst/>
          </a:prstGeom>
          <a:noFill/>
          <a:ln w="31750">
            <a:solidFill>
              <a:srgbClr val="003E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7" name="Прямоугольник 34"/>
          <p:cNvSpPr>
            <a:spLocks noChangeArrowheads="1"/>
          </p:cNvSpPr>
          <p:nvPr/>
        </p:nvSpPr>
        <p:spPr bwMode="auto">
          <a:xfrm>
            <a:off x="0" y="6488112"/>
            <a:ext cx="662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/>
              <a:t>Слайд презентации «Познание», автор Аминов Айдар</a:t>
            </a: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6551712" y="6479941"/>
            <a:ext cx="2592288" cy="3380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hlinkClick r:id="rId2"/>
              </a:rPr>
              <a:t>Prezentacii.com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Субъект и объект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1643063"/>
            <a:ext cx="8715375" cy="21859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Субъект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 тот, кто осуществляет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может быть человек, группа людей, организация, государственный орган.)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4929188"/>
            <a:ext cx="864393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  то, на что направлена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могут быть природные материалы, различные предметы, сферы или области жизни людей.)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Сафонова Наталья\Рабочий стол\картинки для презентаций\564CAHKY44WCAN2WQYZCAMIHQ1GCAZ0QUK7CA9CCZ9GCAAX47W8CA1MIB9UCAHV732ECAMIBGF3CA009RI1CA6YL14SCAA8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786063"/>
            <a:ext cx="1500187" cy="1500187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7" name="Picture 3" descr="C:\Documents and Settings\Сафонова Наталья\Рабочий стол\картинки для презентаций\58589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357563"/>
            <a:ext cx="1724025" cy="1490662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8" name="Picture 4" descr="C:\Documents and Settings\Сафонова Наталья\Рабочий стол\картинки для презентаций\149667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786063"/>
            <a:ext cx="1574800" cy="1500187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9" name="Picture 5" descr="C:\Documents and Settings\Сафонова Наталья\Рабочий стол\картинки для презентаций\за компом-шутка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3357563"/>
            <a:ext cx="1643063" cy="1493837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325" y="115888"/>
            <a:ext cx="8261350" cy="10398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75" y="1285875"/>
            <a:ext cx="7715250" cy="10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М→Д=Ц+С+∑д=Р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285852" y="250030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505200" y="2071678"/>
            <a:ext cx="0" cy="4294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864100" y="2072472"/>
            <a:ext cx="0" cy="2719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162675" y="2143910"/>
            <a:ext cx="0" cy="7090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6955328" y="2889254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43000" y="3000375"/>
            <a:ext cx="1116013" cy="4619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4138" y="2506663"/>
            <a:ext cx="2643187" cy="19399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То, что представляется в сознании (образ) и ожидается в результате 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73350" y="4802188"/>
            <a:ext cx="4000500" cy="120173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предметы труда, орудия труда, технологии, приёмы, способы действий…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03888" y="2928938"/>
            <a:ext cx="1500187" cy="46196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88125" y="3625850"/>
            <a:ext cx="2071688" cy="12001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итог, продукт деятельности</a:t>
            </a:r>
          </a:p>
        </p:txBody>
      </p:sp>
      <p:grpSp>
        <p:nvGrpSpPr>
          <p:cNvPr id="11278" name="Group 21"/>
          <p:cNvGrpSpPr>
            <a:grpSpLocks/>
          </p:cNvGrpSpPr>
          <p:nvPr/>
        </p:nvGrpSpPr>
        <p:grpSpPr bwMode="auto">
          <a:xfrm>
            <a:off x="611188" y="4629150"/>
            <a:ext cx="1846262" cy="1762125"/>
            <a:chOff x="2064" y="1152"/>
            <a:chExt cx="2304" cy="2186"/>
          </a:xfrm>
        </p:grpSpPr>
        <p:graphicFrame>
          <p:nvGraphicFramePr>
            <p:cNvPr id="11281" name="Object 17"/>
            <p:cNvGraphicFramePr>
              <a:graphicFrameLocks noChangeAspect="1"/>
            </p:cNvGraphicFramePr>
            <p:nvPr/>
          </p:nvGraphicFramePr>
          <p:xfrm>
            <a:off x="2064" y="2570"/>
            <a:ext cx="432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4" name="Clip" r:id="rId3" imgW="1296063" imgH="3934305" progId="">
                    <p:embed/>
                  </p:oleObj>
                </mc:Choice>
                <mc:Fallback>
                  <p:oleObj name="Clip" r:id="rId3" imgW="1296063" imgH="3934305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570"/>
                          <a:ext cx="432" cy="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2" name="Object 18"/>
            <p:cNvGraphicFramePr>
              <a:graphicFrameLocks noChangeAspect="1"/>
            </p:cNvGraphicFramePr>
            <p:nvPr/>
          </p:nvGraphicFramePr>
          <p:xfrm>
            <a:off x="2599" y="1329"/>
            <a:ext cx="1515" cy="10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5" name="Clip" r:id="rId5" imgW="1993392" imgH="1654150" progId="">
                    <p:embed/>
                  </p:oleObj>
                </mc:Choice>
                <mc:Fallback>
                  <p:oleObj name="Clip" r:id="rId5" imgW="1993392" imgH="1654150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bright="60000" contrast="-8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9" y="1329"/>
                          <a:ext cx="1515" cy="10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3" name="AutoShape 20"/>
            <p:cNvSpPr>
              <a:spLocks noChangeArrowheads="1"/>
            </p:cNvSpPr>
            <p:nvPr/>
          </p:nvSpPr>
          <p:spPr bwMode="auto">
            <a:xfrm>
              <a:off x="2400" y="1152"/>
              <a:ext cx="1968" cy="1440"/>
            </a:xfrm>
            <a:prstGeom prst="cloudCallout">
              <a:avLst>
                <a:gd name="adj1" fmla="val -48171"/>
                <a:gd name="adj2" fmla="val 55347"/>
              </a:avLst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7204075" y="5060950"/>
          <a:ext cx="142875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Clip" r:id="rId7" imgW="1993392" imgH="1654150" progId="">
                  <p:embed/>
                </p:oleObj>
              </mc:Choice>
              <mc:Fallback>
                <p:oleObj name="Clip" r:id="rId7" imgW="1993392" imgH="165415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075" y="5060950"/>
                        <a:ext cx="142875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>
            <a:off x="1428750" y="6215063"/>
            <a:ext cx="592931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750" y="47625"/>
            <a:ext cx="8262938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деятельности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(основная классификация)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4140200" y="614363"/>
            <a:ext cx="9604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491880" y="77470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973716" y="1353352"/>
            <a:ext cx="822420" cy="77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39750" y="852488"/>
            <a:ext cx="2952750" cy="1631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–преобразование объектов природы и общества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425" y="835025"/>
            <a:ext cx="2735263" cy="1631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духовная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связана с изменением сознания людей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4900" y="4410075"/>
            <a:ext cx="26638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познавательная-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отражение действительности в художеств. или научном образе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40200" y="2619375"/>
            <a:ext cx="4319588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ценностно-ориентировочная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+или- отношение людей к окружающему миру; формирование мировоззрения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86513" y="4545013"/>
            <a:ext cx="26511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прогностическая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 и предвидение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5400000">
            <a:off x="3815916" y="2384884"/>
            <a:ext cx="2376264" cy="1728192"/>
          </a:xfrm>
          <a:prstGeom prst="bentConnector3">
            <a:avLst>
              <a:gd name="adj1" fmla="val -1457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460432" y="2530615"/>
            <a:ext cx="1" cy="19064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89588" y="2530615"/>
            <a:ext cx="0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302" name="Прямоугольник 13"/>
          <p:cNvSpPr>
            <a:spLocks noChangeArrowheads="1"/>
          </p:cNvSpPr>
          <p:nvPr/>
        </p:nvSpPr>
        <p:spPr bwMode="auto">
          <a:xfrm>
            <a:off x="522288" y="2805113"/>
            <a:ext cx="29702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материально-производственная</a:t>
            </a:r>
          </a:p>
          <a:p>
            <a:pPr algn="ctr"/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(преобразование природы)</a:t>
            </a:r>
          </a:p>
        </p:txBody>
      </p:sp>
      <p:sp>
        <p:nvSpPr>
          <p:cNvPr id="12303" name="Прямоугольник 14"/>
          <p:cNvSpPr>
            <a:spLocks noChangeArrowheads="1"/>
          </p:cNvSpPr>
          <p:nvPr/>
        </p:nvSpPr>
        <p:spPr bwMode="auto">
          <a:xfrm>
            <a:off x="522288" y="4662488"/>
            <a:ext cx="3122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социально-преобразовательная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(преобразование общества)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88913" y="2535561"/>
            <a:ext cx="0" cy="25496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427163" y="2535561"/>
            <a:ext cx="0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0338" y="1052513"/>
            <a:ext cx="3749675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ТВОРЧЕСТВО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08263" y="2363788"/>
            <a:ext cx="3749675" cy="10779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ИНТУИЦИЯ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бесссознательное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4825" y="3659188"/>
            <a:ext cx="4268788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ВООБРАЖЕНИЕ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0763" y="3659188"/>
            <a:ext cx="3076575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ФАНТАЗИЯ</a:t>
            </a: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5400000">
            <a:off x="823581" y="1920835"/>
            <a:ext cx="2314926" cy="1154792"/>
          </a:xfrm>
          <a:prstGeom prst="bentConnector3">
            <a:avLst>
              <a:gd name="adj1" fmla="val -524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>
            <a:off x="6449536" y="1351952"/>
            <a:ext cx="997456" cy="2238609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4" idx="2"/>
          </p:cNvCxnSpPr>
          <p:nvPr/>
        </p:nvCxnSpPr>
        <p:spPr>
          <a:xfrm flipH="1">
            <a:off x="6450013" y="43672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865563" y="1760622"/>
            <a:ext cx="0" cy="6206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84213" y="115888"/>
            <a:ext cx="7704137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Творческая деятельность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4631240" y="968309"/>
            <a:ext cx="357182" cy="7368192"/>
          </a:xfrm>
          <a:prstGeom prst="rightBrace">
            <a:avLst>
              <a:gd name="adj1" fmla="val 31257"/>
              <a:gd name="adj2" fmla="val 4970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20763" y="4941888"/>
            <a:ext cx="7367587" cy="1384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Отражение в сознании человека явлений действительности в 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новых, необычных сочетаниях, связях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5"/>
          <p:cNvGraphicFramePr>
            <a:graphicFrameLocks/>
          </p:cNvGraphicFramePr>
          <p:nvPr/>
        </p:nvGraphicFramePr>
        <p:xfrm>
          <a:off x="0" y="0"/>
          <a:ext cx="9144000" cy="698341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562085"/>
                <a:gridCol w="4581915"/>
              </a:tblGrid>
              <a:tr h="576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для классификации</a:t>
                      </a:r>
                      <a:endParaRPr kumimoji="0" lang="ru-RU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деятельности</a:t>
                      </a:r>
                      <a:endParaRPr kumimoji="0" lang="ru-RU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</a:tr>
              <a:tr h="789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человека к окружающему миру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Практическая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Духовная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</a:tr>
              <a:tr h="789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Исторический процесс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Прогрессивная – Регрессивная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Созидательная - Разрушительная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</a:tr>
              <a:tr h="77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нормы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Законная – Незаконная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Моральная - Аморальная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</a:tr>
              <a:tr h="1138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формы объединения людей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Коллективная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</a:tr>
              <a:tr h="1371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Способы осуществления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Однообразная, монотонная, шаблонная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Инновационная, изобретательская, творческая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</a:tr>
              <a:tr h="714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Сферы общественной жизни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Экономическая, политическая, социальная, духовная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</a:tr>
              <a:tr h="826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становления  и развития личности человека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Игра – учение – труд - общение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188640"/>
          <a:ext cx="878497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8630"/>
            <a:ext cx="2015753" cy="1786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25144"/>
            <a:ext cx="2088902" cy="1800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0723"/>
            <a:ext cx="2269605" cy="1799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2" y="4725144"/>
            <a:ext cx="2249827" cy="1831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325" y="552450"/>
            <a:ext cx="8261350" cy="71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8913"/>
            <a:ext cx="2481263" cy="1444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58888" y="1670050"/>
            <a:ext cx="6626225" cy="1127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деятельности в </a:t>
            </a:r>
            <a:r>
              <a:rPr lang="ru-RU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условных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ситуациях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041775" y="1268760"/>
            <a:ext cx="0" cy="3640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95468" y="3222171"/>
            <a:ext cx="2270238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prstTxWarp prst="textDeflat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Особенности</a:t>
            </a: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59075"/>
            <a:ext cx="377825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3332163"/>
            <a:ext cx="484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3321050"/>
            <a:ext cx="4524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50825" y="2951163"/>
            <a:ext cx="2881313" cy="10541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Двуплановость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игры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56325" y="2960688"/>
            <a:ext cx="2709863" cy="1476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Направленность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на результат, а на сам процесс</a:t>
            </a: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>
            <a:off x="3131841" y="3939677"/>
            <a:ext cx="2097124" cy="961259"/>
          </a:xfrm>
          <a:prstGeom prst="bentConnector3">
            <a:avLst>
              <a:gd name="adj1" fmla="val 11903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250825" y="4797425"/>
            <a:ext cx="3673475" cy="10541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Осуществляется реальное действие</a:t>
            </a:r>
          </a:p>
        </p:txBody>
      </p:sp>
      <p:cxnSp>
        <p:nvCxnSpPr>
          <p:cNvPr id="1040" name="Прямая соединительная линия 1039"/>
          <p:cNvCxnSpPr/>
          <p:nvPr/>
        </p:nvCxnSpPr>
        <p:spPr>
          <a:xfrm>
            <a:off x="1504950" y="4077072"/>
            <a:ext cx="0" cy="7200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99" name="Прямоугольник 1046"/>
          <p:cNvSpPr>
            <a:spLocks noChangeArrowheads="1"/>
          </p:cNvSpPr>
          <p:nvPr/>
        </p:nvSpPr>
        <p:spPr bwMode="auto">
          <a:xfrm>
            <a:off x="3924300" y="4835525"/>
            <a:ext cx="1398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6000" b="1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256213" y="4797425"/>
            <a:ext cx="3671887" cy="10541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Условный характер многих моментов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805</Words>
  <Application>Microsoft Office PowerPoint</Application>
  <PresentationFormat>Экран (4:3)</PresentationFormat>
  <Paragraphs>176</Paragraphs>
  <Slides>21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Century Gothic</vt:lpstr>
      <vt:lpstr>Arial</vt:lpstr>
      <vt:lpstr>Book Antiqua</vt:lpstr>
      <vt:lpstr>Calibri</vt:lpstr>
      <vt:lpstr>Times New Roman</vt:lpstr>
      <vt:lpstr>Arial Black</vt:lpstr>
      <vt:lpstr>Wingdings</vt:lpstr>
      <vt:lpstr>Аптека</vt:lpstr>
      <vt:lpstr>Clip</vt:lpstr>
      <vt:lpstr>Деятельность. Виды деятельности</vt:lpstr>
      <vt:lpstr>Презентация PowerPoint</vt:lpstr>
      <vt:lpstr>Субъект и объект</vt:lpstr>
      <vt:lpstr>Структура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</vt:lpstr>
      <vt:lpstr>учение</vt:lpstr>
      <vt:lpstr>Труд</vt:lpstr>
      <vt:lpstr>Сизифов труд</vt:lpstr>
      <vt:lpstr>Презентация PowerPoint</vt:lpstr>
      <vt:lpstr>Общение как деятельность</vt:lpstr>
      <vt:lpstr>Познавательная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деятельности</dc:title>
  <dc:creator>*</dc:creator>
  <cp:lastModifiedBy>Admin</cp:lastModifiedBy>
  <cp:revision>26</cp:revision>
  <dcterms:created xsi:type="dcterms:W3CDTF">2012-10-16T08:35:05Z</dcterms:created>
  <dcterms:modified xsi:type="dcterms:W3CDTF">2012-12-25T14:46:25Z</dcterms:modified>
</cp:coreProperties>
</file>