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7987C-F523-43D3-BAC1-E123443FEB9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09073-4EFE-488F-A269-19EE2F07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BAB08B-6A3D-46DF-88F6-0F31E07D3E1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17D093-1F95-487D-921A-61E1DE834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829761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Сербия</a:t>
            </a:r>
            <a:endParaRPr lang="ru-RU" sz="6600" dirty="0"/>
          </a:p>
        </p:txBody>
      </p:sp>
      <p:pic>
        <p:nvPicPr>
          <p:cNvPr id="15362" name="Picture 2" descr="http://hpsr2012.etf.bg.ac.rs/Common/Photos/Tour1/KnezMihai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4095753" cy="3071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4" name="Picture 4" descr="http://i5.focus.ua/m/371x240/-18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93155"/>
            <a:ext cx="3202481" cy="207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501122" cy="371477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Автомобильная промышленность</a:t>
            </a:r>
            <a:endParaRPr lang="ru-RU" b="1" i="1" dirty="0" smtClean="0"/>
          </a:p>
          <a:p>
            <a:r>
              <a:rPr lang="ru-RU" dirty="0" smtClean="0"/>
              <a:t>Большой опыт. Помимо легковых автомобилей производства завода «FIAT- </a:t>
            </a:r>
            <a:r>
              <a:rPr lang="ru-RU" dirty="0" err="1" smtClean="0"/>
              <a:t>Zastava</a:t>
            </a:r>
            <a:r>
              <a:rPr lang="ru-RU" dirty="0" smtClean="0"/>
              <a:t>», в Сербии существует пять других </a:t>
            </a:r>
            <a:r>
              <a:rPr lang="ru-RU" dirty="0" err="1" smtClean="0"/>
              <a:t>автопроизводителей</a:t>
            </a:r>
            <a:r>
              <a:rPr lang="ru-RU" dirty="0" smtClean="0"/>
              <a:t>, деятельность которых направлена на выпуск автомобилей для коммерческих перевозок, грузовиков и автобусов. Эта крупная отрасль промышленности поддерживается более чем 70 поставщиками автозапчастей, различных материалов и полуфабрикатов. Многие известные автомобильные поставщики открыли своё производство в Сербии благодаря наличию квалифицированной и эффективной с точки зрения затрат труда, рабочей силы и отличных условий для экспорта комплект оборудования в Европейский Союз или Россию.</a:t>
            </a:r>
          </a:p>
          <a:p>
            <a:r>
              <a:rPr lang="ru-RU" dirty="0" smtClean="0"/>
              <a:t>Развитие производства комплектующих в Сербии подтверждается ростом товарооборота с 357 млн. евро в 2005 г. до 830 млн. евро в 2008 г. Клиентами сербских компаний этой отрасли являются «PSA </a:t>
            </a:r>
            <a:r>
              <a:rPr lang="ru-RU" dirty="0" err="1" smtClean="0"/>
              <a:t>Peugeot</a:t>
            </a:r>
            <a:r>
              <a:rPr lang="ru-RU" dirty="0" smtClean="0"/>
              <a:t> </a:t>
            </a:r>
            <a:r>
              <a:rPr lang="ru-RU" dirty="0" err="1" smtClean="0"/>
              <a:t>Citroen</a:t>
            </a:r>
            <a:r>
              <a:rPr lang="ru-RU" dirty="0" smtClean="0"/>
              <a:t>», «</a:t>
            </a:r>
            <a:r>
              <a:rPr lang="ru-RU" dirty="0" err="1" smtClean="0"/>
              <a:t>General</a:t>
            </a:r>
            <a:r>
              <a:rPr lang="ru-RU" dirty="0" smtClean="0"/>
              <a:t> </a:t>
            </a:r>
            <a:r>
              <a:rPr lang="ru-RU" dirty="0" err="1" smtClean="0"/>
              <a:t>Motors</a:t>
            </a:r>
            <a:r>
              <a:rPr lang="ru-RU" dirty="0" smtClean="0"/>
              <a:t>», «</a:t>
            </a:r>
            <a:r>
              <a:rPr lang="ru-RU" dirty="0" err="1" smtClean="0"/>
              <a:t>Mercedes</a:t>
            </a:r>
            <a:r>
              <a:rPr lang="ru-RU" dirty="0" smtClean="0"/>
              <a:t>», «BMW», «</a:t>
            </a:r>
            <a:r>
              <a:rPr lang="ru-RU" dirty="0" err="1" smtClean="0"/>
              <a:t>Автоваз</a:t>
            </a:r>
            <a:r>
              <a:rPr lang="ru-RU" dirty="0" smtClean="0"/>
              <a:t>», «УАЗ», «</a:t>
            </a:r>
            <a:r>
              <a:rPr lang="ru-RU" dirty="0" err="1" smtClean="0"/>
              <a:t>Камаз</a:t>
            </a:r>
            <a:r>
              <a:rPr lang="ru-RU" dirty="0" smtClean="0"/>
              <a:t>», «</a:t>
            </a:r>
            <a:r>
              <a:rPr lang="ru-RU" dirty="0" err="1" smtClean="0"/>
              <a:t>Deawoo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24579" name="Picture 3" descr="C:\Documents and Settings\CSKA MOSCOW\Рабочий стол\13630_kle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71876"/>
            <a:ext cx="4719998" cy="31490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3143272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/>
              <a:t>Железные дороги — один из основных видов транспорта в стране, соединяющий все её крупные города и связывающий Сербию со многими государствами Европы.</a:t>
            </a:r>
          </a:p>
          <a:p>
            <a:r>
              <a:rPr lang="ru-RU" sz="2300" dirty="0" smtClean="0"/>
              <a:t>Главная железнодорожная ветвь вытянута с северо-запада на юго-восток: </a:t>
            </a:r>
            <a:r>
              <a:rPr lang="ru-RU" sz="2300" b="1" dirty="0" smtClean="0"/>
              <a:t>граница с Венгрией — </a:t>
            </a:r>
            <a:r>
              <a:rPr lang="ru-RU" sz="2300" b="1" dirty="0" err="1" smtClean="0"/>
              <a:t>Суботица</a:t>
            </a:r>
            <a:r>
              <a:rPr lang="ru-RU" sz="2300" b="1" dirty="0" smtClean="0"/>
              <a:t> — </a:t>
            </a:r>
            <a:r>
              <a:rPr lang="ru-RU" sz="2300" b="1" dirty="0" err="1" smtClean="0"/>
              <a:t>Нови-Сад</a:t>
            </a:r>
            <a:r>
              <a:rPr lang="ru-RU" sz="2300" b="1" dirty="0" smtClean="0"/>
              <a:t> — Белград — </a:t>
            </a:r>
            <a:r>
              <a:rPr lang="ru-RU" sz="2300" b="1" dirty="0" err="1" smtClean="0"/>
              <a:t>Лапово</a:t>
            </a:r>
            <a:r>
              <a:rPr lang="ru-RU" sz="2300" b="1" dirty="0" smtClean="0"/>
              <a:t> — Ниш</a:t>
            </a:r>
            <a:r>
              <a:rPr lang="ru-RU" sz="2300" dirty="0" smtClean="0"/>
              <a:t>, далее ответвления: </a:t>
            </a:r>
            <a:r>
              <a:rPr lang="ru-RU" sz="2300" b="1" dirty="0" smtClean="0"/>
              <a:t>Ниш — Прешево — граница с Македонией</a:t>
            </a:r>
            <a:r>
              <a:rPr lang="ru-RU" sz="2300" dirty="0" smtClean="0"/>
              <a:t> и </a:t>
            </a:r>
            <a:r>
              <a:rPr lang="ru-RU" sz="2300" b="1" dirty="0" smtClean="0"/>
              <a:t>Ниш — Димитровград — граница с Болгарией</a:t>
            </a:r>
            <a:r>
              <a:rPr lang="ru-RU" sz="2300" dirty="0" smtClean="0"/>
              <a:t>. От этого основного направления отходит ещё четыре линии.</a:t>
            </a:r>
          </a:p>
          <a:p>
            <a:r>
              <a:rPr lang="ru-RU" sz="2300" dirty="0" smtClean="0"/>
              <a:t>Автодороги</a:t>
            </a:r>
          </a:p>
          <a:p>
            <a:pPr>
              <a:buNone/>
            </a:pPr>
            <a:r>
              <a:rPr lang="ru-RU" sz="2300" dirty="0" smtClean="0"/>
              <a:t>   Основу сербских автодорог составляют современные скоростные автомагистрали (серб. </a:t>
            </a:r>
            <a:r>
              <a:rPr lang="ru-RU" sz="2300" i="1" dirty="0" err="1" smtClean="0"/>
              <a:t>Аутопут</a:t>
            </a:r>
            <a:r>
              <a:rPr lang="ru-RU" sz="2300" dirty="0" smtClean="0"/>
              <a:t>), первая из которых — шоссе «Братство и Единство» — была открыта в 1950 и соединяла на тот момент Белград и Загреб, а в дальнейшем была расширена до Любляны и Скопья. В XXI веке сеть автомагистралей постепенно расширяется. В 2011 их общая длина составила 180 км.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Транспорт в Сербии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5602" name="Picture 2" descr="C:\Documents and Settings\CSKA MOSCOW\Рабочий стол\beo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14752"/>
            <a:ext cx="4143404" cy="3028972"/>
          </a:xfrm>
          <a:prstGeom prst="rect">
            <a:avLst/>
          </a:prstGeom>
          <a:noFill/>
        </p:spPr>
      </p:pic>
      <p:pic>
        <p:nvPicPr>
          <p:cNvPr id="25605" name="Picture 5" descr="C:\Documents and Settings\CSKA MOSCOW\Рабочий стол\xnb12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286280" cy="30099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4357686" cy="6858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Водный транспорт</a:t>
            </a:r>
          </a:p>
          <a:p>
            <a:pPr>
              <a:buNone/>
            </a:pPr>
            <a:r>
              <a:rPr lang="ru-RU" dirty="0" smtClean="0"/>
              <a:t>  Белградский порт (серб. </a:t>
            </a:r>
            <a:r>
              <a:rPr lang="ru-RU" i="1" dirty="0" smtClean="0"/>
              <a:t>Лука </a:t>
            </a:r>
            <a:r>
              <a:rPr lang="ru-RU" i="1" dirty="0" err="1" smtClean="0"/>
              <a:t>Београд</a:t>
            </a:r>
            <a:r>
              <a:rPr lang="ru-RU" dirty="0" smtClean="0"/>
              <a:t>) расположен на правом берегу Дуная близ его слияния с рекой Савой в непосредственной близости от центра города на площади 250 гектаров. Находясь на пересечении двух водных транспортных артерий (т.н. </a:t>
            </a:r>
            <a:r>
              <a:rPr lang="ru-RU" dirty="0" err="1" smtClean="0"/>
              <a:t>паневропейских</a:t>
            </a:r>
            <a:r>
              <a:rPr lang="ru-RU" dirty="0" smtClean="0"/>
              <a:t> речных коридоров) и является важным транспортным и торговым узлом общеевропейского значения.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Авиатранспорт</a:t>
            </a:r>
          </a:p>
          <a:p>
            <a:pPr>
              <a:buNone/>
            </a:pPr>
            <a:r>
              <a:rPr lang="ru-RU" dirty="0" smtClean="0"/>
              <a:t>   Крупнейшим аэропортом страны, обслуживающим как международные, так и внутренние рейсы, является белградский аэропорт Николы </a:t>
            </a:r>
            <a:r>
              <a:rPr lang="ru-RU" dirty="0" err="1" smtClean="0"/>
              <a:t>Теслы</a:t>
            </a:r>
            <a:r>
              <a:rPr lang="ru-RU" dirty="0" smtClean="0"/>
              <a:t>. Второй по величине международный аэропорт Константина Великого расположен в Нише. Функционирует также </a:t>
            </a:r>
            <a:r>
              <a:rPr lang="ru-RU" dirty="0" err="1" smtClean="0"/>
              <a:t>приштинский</a:t>
            </a:r>
            <a:r>
              <a:rPr lang="ru-RU" dirty="0" smtClean="0"/>
              <a:t> аэропорт </a:t>
            </a:r>
            <a:r>
              <a:rPr lang="ru-RU" dirty="0" err="1" smtClean="0"/>
              <a:t>Слатина</a:t>
            </a:r>
            <a:r>
              <a:rPr lang="ru-RU" dirty="0" smtClean="0"/>
              <a:t>, но он не контролируется сербскими властями и является единственным международным аэропортом частично признанной Республики Косово. Осуществляется также план по переводу авиабазы </a:t>
            </a:r>
            <a:r>
              <a:rPr lang="ru-RU" dirty="0" err="1" smtClean="0"/>
              <a:t>Кралево-Ладжевцы</a:t>
            </a:r>
            <a:r>
              <a:rPr lang="ru-RU" dirty="0" smtClean="0"/>
              <a:t> (англ.)русск. на совместное базирование. Первый гражданский рейс </a:t>
            </a:r>
            <a:r>
              <a:rPr lang="ru-RU" dirty="0" err="1" smtClean="0"/>
              <a:t>кралевский</a:t>
            </a:r>
            <a:r>
              <a:rPr lang="ru-RU" dirty="0" smtClean="0"/>
              <a:t> аэродром принял в 2007.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C:\Documents and Settings\CSKA MOSCOW\Рабочий стол\xnb12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52"/>
            <a:ext cx="4214842" cy="3166400"/>
          </a:xfrm>
          <a:prstGeom prst="rect">
            <a:avLst/>
          </a:prstGeom>
          <a:noFill/>
        </p:spPr>
      </p:pic>
      <p:pic>
        <p:nvPicPr>
          <p:cNvPr id="26627" name="Picture 3" descr="C:\Documents and Settings\CSKA MOSCOW\Рабочий стол\Sava_port_Belgr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21471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Растениеводство дает около 60% сельскохозяйственной продукции. Главные сельскохозяйственные районы находятся в Сербии - долина </a:t>
            </a:r>
            <a:r>
              <a:rPr lang="ru-RU" dirty="0" err="1" smtClean="0"/>
              <a:t>p</a:t>
            </a:r>
            <a:r>
              <a:rPr lang="ru-RU" dirty="0" smtClean="0"/>
              <a:t>. Морава и </a:t>
            </a:r>
            <a:r>
              <a:rPr lang="ru-RU" dirty="0" err="1" smtClean="0"/>
              <a:t>Среднедунайскaя</a:t>
            </a:r>
            <a:r>
              <a:rPr lang="ru-RU" dirty="0" smtClean="0"/>
              <a:t> равнина. Выращивают пшеницу, кукурузу, рожь, ячмень, овес, сахарную свеклу, коноплю, подсолнечник, картофель. Развиты садоводство и виноградарство. Главная плодовая Культура -слива. Выращивают сливу, инжир, гранат, миндаль, цитрусовые, оливковые, виноград. Сербия располагает идеальными природными условиями для выращивания фруктов. Её земля по-прежнему, одна из самых чистых в Европе, в то же время, большинство фруктов выращивается в идеальных условиях, собирается руками, бережно хранится и упаковывается. Занимаясь выращиванием фруктов, сербы делают акцент на качество и вкус. Отличный климат Сербии и богатые земельные ресурсы создают уникальные возможности для выращивания овощей. </a:t>
            </a:r>
          </a:p>
          <a:p>
            <a:endParaRPr lang="ru-RU" dirty="0" smtClean="0"/>
          </a:p>
          <a:p>
            <a:r>
              <a:rPr lang="ru-RU" dirty="0" smtClean="0"/>
              <a:t>Разводят крупный рогатый скот, свиней, овец, птицу. B Черногории основное направление сельского хозяйства - горно-пастбищное животноводства (овцы, крупный рогатый скот).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Сельское хозяйство Сербии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2" name="Picture 4" descr="C:\Documents and Settings\CSKA MOSCOW\Рабочий сто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000528" cy="2765364"/>
          </a:xfrm>
          <a:prstGeom prst="rect">
            <a:avLst/>
          </a:prstGeom>
          <a:noFill/>
        </p:spPr>
      </p:pic>
      <p:pic>
        <p:nvPicPr>
          <p:cNvPr id="27653" name="Picture 5" descr="C:\Documents and Settings\CSKA MOSCOW\Рабочий стол\xnb12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0003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Сильная база обслуживания. Взгляд на торговый баланс в сфере услуг Сербии приводит к выводу о том, что услуги профессионального и технического характера составляют около 20% экспорта Сербии в этой области. Это свидетельствует о том, что уровень развития и интернационализации сектора услуг в Сербии является довольно высоким, создает условия для быстрого и более динамичного развития сектора сервисного обслуживания и </a:t>
            </a:r>
            <a:r>
              <a:rPr lang="ru-RU" dirty="0" err="1" smtClean="0"/>
              <a:t>аутсорсинга</a:t>
            </a:r>
            <a:r>
              <a:rPr lang="ru-RU" dirty="0" smtClean="0"/>
              <a:t> бизнес-процессов. Что касается инвестиций, а именно общего объёма ПИИ в сферу финансового посредничества, который включает в себя сервисное обслуживание, представители этого сектора рассчитывают на большой приток и увеличение доли общего объёма ПИИ (в 2008 году - 66%), что подтверждает огромный потенциал всего сектора услуг.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Сфера услуг Сербии</a:t>
            </a:r>
          </a:p>
        </p:txBody>
      </p:sp>
      <p:pic>
        <p:nvPicPr>
          <p:cNvPr id="28675" name="Picture 3" descr="C:\Documents and Settings\CSKA MOSCOW\Рабочий стол\beogr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643314"/>
            <a:ext cx="6215106" cy="30621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CSKA MOSCOW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00504"/>
            <a:ext cx="5181637" cy="228601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52"/>
            <a:ext cx="8501122" cy="44291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Доступная и производительная рабочая сила. Количество инвестиций в сектор коллективного обслуживания по-прежнему находится на низком уровне, тем самым предоставляя широкие возможности для дальнейшего развития. Рынок по-прежнему не освоен, так как только небольшое число компаний извлекают выгоду из этой возможности. Учитывая высокий уровень безработицы, набор молодых выпускников и студентов, особенно в возрасте до 30 лет, не представляет из себя ничего сложного. </a:t>
            </a:r>
            <a:br>
              <a:rPr lang="ru-RU" dirty="0" smtClean="0"/>
            </a:br>
            <a:r>
              <a:rPr lang="ru-RU" dirty="0" smtClean="0"/>
              <a:t>Образованные люди, отлично владеющие иностранными языками. Рабочая сила в Сербии проверена не раз. Она имеет сильную базу навыков, а также бизнес-культуру, которая возникла в результате сильных культурных и деловых связей с Западом. Уровень </a:t>
            </a:r>
            <a:r>
              <a:rPr lang="ru-RU" dirty="0" err="1" smtClean="0"/>
              <a:t>многоязычия</a:t>
            </a:r>
            <a:r>
              <a:rPr lang="ru-RU" dirty="0" smtClean="0"/>
              <a:t> в стране поражает, особенно знание английского языка, что не присуще большинству стран Центральной и Восточной Европы. Люди хорошо подготовлены, высокопродуктивно выполняют свою работу и готовы много работать. Кроме того, различные программы обучения и развития, финансируемые правительством, создают резерв квалифицированной рабочей силы, что обеспечивает постоянный поток готового к работе персонала.</a:t>
            </a:r>
            <a:br>
              <a:rPr lang="ru-RU" dirty="0" smtClean="0"/>
            </a:br>
            <a:r>
              <a:rPr lang="ru-RU" dirty="0" smtClean="0"/>
              <a:t>Отличная координация по времени. Сербия находится в сердце Центральной и Восточной Европы, в том же часовом поясе, что и большинство стран Западной Европы (GMT +1), тем самым обеспечивая очевидные преимущества по сравнению с такими регионами, например, как Индия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546848" cy="51845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Республика Сербия – государство </a:t>
            </a:r>
            <a:r>
              <a:rPr lang="ru-RU" dirty="0" err="1" smtClean="0"/>
              <a:t>Центральнойи</a:t>
            </a:r>
            <a:r>
              <a:rPr lang="ru-RU" dirty="0" smtClean="0"/>
              <a:t> Юго-Восточной Европы, занимающее центральную часть Балканского полуострова и южную часть </a:t>
            </a:r>
            <a:r>
              <a:rPr lang="ru-RU" dirty="0" err="1" smtClean="0"/>
              <a:t>Паннонской</a:t>
            </a:r>
            <a:r>
              <a:rPr lang="ru-RU" dirty="0" smtClean="0"/>
              <a:t> низменности. </a:t>
            </a:r>
          </a:p>
          <a:p>
            <a:r>
              <a:rPr lang="ru-RU" dirty="0" smtClean="0"/>
              <a:t>Площадь Сербии - 88 361 кв. км.</a:t>
            </a:r>
          </a:p>
          <a:p>
            <a:r>
              <a:rPr lang="ru-RU" dirty="0" smtClean="0"/>
              <a:t>На севере Сербия граничит с Венгрией, на северо-востоке с Румынией, на востоке с Болгарией, на юге с бывшей Югославской Македонией, на юго-западе с Албанией и Черногорией, на западе с Хорватией и с Боснией и Герцеговиной.</a:t>
            </a:r>
          </a:p>
          <a:p>
            <a:r>
              <a:rPr lang="ru-RU" dirty="0" smtClean="0"/>
              <a:t>Столица Сербии – Белград.</a:t>
            </a:r>
          </a:p>
          <a:p>
            <a:r>
              <a:rPr lang="ru-RU" dirty="0" smtClean="0"/>
              <a:t>Крупнейшие города – Белград, </a:t>
            </a:r>
            <a:r>
              <a:rPr lang="ru-RU" dirty="0" err="1" smtClean="0"/>
              <a:t>Нови-Сад</a:t>
            </a:r>
            <a:r>
              <a:rPr lang="ru-RU" dirty="0" smtClean="0"/>
              <a:t>, Приштина, Ниш.</a:t>
            </a:r>
          </a:p>
          <a:p>
            <a:r>
              <a:rPr lang="ru-RU" dirty="0" smtClean="0"/>
              <a:t>Крупнейшие озера Сербии: </a:t>
            </a:r>
            <a:r>
              <a:rPr lang="ru-RU" dirty="0" err="1" smtClean="0"/>
              <a:t>Джердапское</a:t>
            </a:r>
            <a:r>
              <a:rPr lang="ru-RU" dirty="0" smtClean="0"/>
              <a:t> озеро, Белое озеро.</a:t>
            </a:r>
          </a:p>
          <a:p>
            <a:r>
              <a:rPr lang="ru-RU" dirty="0" smtClean="0"/>
              <a:t>Официальные языки Сербии – сербский.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pic>
        <p:nvPicPr>
          <p:cNvPr id="1027" name="Picture 3" descr="C:\Documents and Settings\CSKA MOSCOW\Рабочий стол\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00438"/>
            <a:ext cx="2571768" cy="2978882"/>
          </a:xfrm>
          <a:prstGeom prst="rect">
            <a:avLst/>
          </a:prstGeom>
          <a:noFill/>
        </p:spPr>
      </p:pic>
      <p:pic>
        <p:nvPicPr>
          <p:cNvPr id="1029" name="Picture 5" descr="C:\Documents and Settings\CSKA MOSCOW\Рабочий стол\Серб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167204" cy="28306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3888432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Как и в большинстве стран с молодой геологической историей, в Сербии нет крупных бассейнов каменного угля и железной руды. Вместе с тем динамичность горообразовательных процессов обусловила очень пеструю минерализацию недр страны и определила весьма разнообразный состав полезных ископаемых. Она выделяется прежде всего месторождениями руд цветных металлов. Их основные залежи связаны здесь с изверженными породами мезозойского и третичною времени и породами вулканической деятельности в более поздние периоды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условия и ресурсы</a:t>
            </a:r>
            <a:endParaRPr lang="ru-RU" dirty="0"/>
          </a:p>
        </p:txBody>
      </p:sp>
      <p:pic>
        <p:nvPicPr>
          <p:cNvPr id="2050" name="Picture 2" descr="C:\Documents and Settings\Admin\My Dосumеnts\Downloads\_mg_4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4"/>
            <a:ext cx="475252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548680"/>
            <a:ext cx="4474840" cy="53866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Среди природных богатств Сербии немалую ценность представляют минеральные источники. На базе наиболее ценных источников с большим дебитом воды, особенно там, где благоприятны и другие, природные факторы (имеются лечебные грязи, местность отличается хорошими климатическими данными, живописными ландшафтом), созданы бальнеологические курорты.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My Dосumеnts\Downloads\serb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4104456" cy="561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052736"/>
            <a:ext cx="3970784" cy="56886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2800" dirty="0" smtClean="0"/>
              <a:t>Показателем активности внешней политики Сербии является наличие дипломатических и консульских представительств в 64 странах мира. Она является членом ООН, ОБСЕ, ЕБРР и т. д., а также участвует в программе НАТО«Партнёрство ради мира» и множестве других аналогичных проектов.</a:t>
            </a:r>
            <a:endParaRPr lang="ru-RU" sz="2800" b="1" dirty="0" smtClean="0"/>
          </a:p>
          <a:p>
            <a:r>
              <a:rPr lang="ru-RU" sz="2800" b="1" dirty="0" smtClean="0"/>
              <a:t>Отношения со странами-соседями</a:t>
            </a:r>
            <a:endParaRPr lang="ru-RU" sz="2800" dirty="0" smtClean="0"/>
          </a:p>
          <a:p>
            <a:r>
              <a:rPr lang="ru-RU" sz="2800" dirty="0" smtClean="0"/>
              <a:t>Их всестороннее развитие и упрочение также является приоритетом для Сербии. Однако, несмотря на это, Венгрия, Хорватия, Албания, Болгария, бывшая югославская Македония и Черногория признали независимость Косово. Греция осталась верна своим исторически дружественным отношениям с Сербией и не признает Косово.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 страны</a:t>
            </a:r>
            <a:endParaRPr lang="ru-RU" dirty="0"/>
          </a:p>
        </p:txBody>
      </p:sp>
      <p:pic>
        <p:nvPicPr>
          <p:cNvPr id="4098" name="Picture 2" descr="C:\Documents and Settings\Admin\My Dосumеnts\Downloads\e5b50f84b2400257172c2fd9a3cc5cbe_700x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493204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SKA MOSCOW\Рабочий стол\633px-Serbia_ethnic02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85859"/>
            <a:ext cx="4214842" cy="4817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00108"/>
            <a:ext cx="4643470" cy="4214842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Население</a:t>
            </a:r>
            <a:endParaRPr lang="ru-RU" sz="1400" dirty="0" smtClean="0"/>
          </a:p>
          <a:p>
            <a:r>
              <a:rPr lang="ru-RU" sz="1400" dirty="0" smtClean="0"/>
              <a:t>По данным переписи 2002 года в Сербии всего живет 9,396,411. По провинциям они разделены следующим образом:</a:t>
            </a:r>
          </a:p>
          <a:p>
            <a:r>
              <a:rPr lang="ru-RU" sz="1400" dirty="0" smtClean="0"/>
              <a:t>Воеводина: 2,116,725</a:t>
            </a:r>
          </a:p>
          <a:p>
            <a:r>
              <a:rPr lang="ru-RU" sz="1400" dirty="0" smtClean="0"/>
              <a:t>Центральная Сербия: 5,479,686</a:t>
            </a:r>
          </a:p>
          <a:p>
            <a:r>
              <a:rPr lang="ru-RU" sz="1400" dirty="0" smtClean="0"/>
              <a:t>Косово: 1,800,000</a:t>
            </a:r>
          </a:p>
          <a:p>
            <a:r>
              <a:rPr lang="ru-RU" sz="1400" dirty="0" smtClean="0"/>
              <a:t>Большинство жителей в государстве - сербы, но рядом с ними живет немало представителей этнических меньшинств. Наиболее заметные из них - албанцы (живущие в основном в Косово), венгры, боснийцы, хорваты, цыгане, словаки, болгары, румыны.</a:t>
            </a:r>
          </a:p>
          <a:p>
            <a:r>
              <a:rPr lang="ru-RU" sz="1400" dirty="0" smtClean="0"/>
              <a:t>Наибольшим разнообразием проживающих народов отличается Воеводина, находящаяся на севере страны. Здесь, кроме сербов, живут венгры, словаки, хорваты, черногорцы, румыны, македонцы, цыгане... Часть населения определяет свою национальность как "югославы". Есть здесь и небольшие общины украинцев и </a:t>
            </a:r>
            <a:r>
              <a:rPr lang="ru-RU" sz="1400" dirty="0" err="1" smtClean="0"/>
              <a:t>паннонских</a:t>
            </a:r>
            <a:r>
              <a:rPr lang="ru-RU" sz="1400" dirty="0" smtClean="0"/>
              <a:t> русинов.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51128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Общая характеристика населения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42852"/>
            <a:ext cx="5072098" cy="6286544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/>
              <a:t>Численность населения</a:t>
            </a:r>
            <a:r>
              <a:rPr lang="ru-RU" sz="1600" dirty="0" smtClean="0"/>
              <a:t>   </a:t>
            </a:r>
            <a:r>
              <a:rPr lang="ru-RU" sz="1600" b="1" dirty="0" smtClean="0"/>
              <a:t>7 310 555</a:t>
            </a:r>
            <a:r>
              <a:rPr lang="ru-RU" sz="1600" i="1" dirty="0" smtClean="0"/>
              <a:t>человек</a:t>
            </a:r>
          </a:p>
          <a:p>
            <a:r>
              <a:rPr lang="ru-RU" sz="1600" dirty="0" smtClean="0"/>
              <a:t>   Численность мужского населения </a:t>
            </a:r>
            <a:r>
              <a:rPr lang="ru-RU" sz="1600" b="1" dirty="0" smtClean="0"/>
              <a:t>3 564 683 </a:t>
            </a:r>
            <a:r>
              <a:rPr lang="ru-RU" sz="1600" i="1" dirty="0" smtClean="0"/>
              <a:t>человек</a:t>
            </a:r>
            <a:endParaRPr lang="ru-RU" sz="1600" dirty="0" smtClean="0"/>
          </a:p>
          <a:p>
            <a:r>
              <a:rPr lang="ru-RU" sz="1600" dirty="0" smtClean="0"/>
              <a:t>   Численность женского населения</a:t>
            </a:r>
            <a:r>
              <a:rPr lang="ru-RU" sz="1600" b="1" dirty="0" smtClean="0"/>
              <a:t>3 745 872 </a:t>
            </a:r>
            <a:r>
              <a:rPr lang="ru-RU" sz="1600" i="1" dirty="0" smtClean="0"/>
              <a:t>человек</a:t>
            </a:r>
          </a:p>
          <a:p>
            <a:r>
              <a:rPr lang="ru-RU" sz="1600" b="1" dirty="0" smtClean="0"/>
              <a:t>Плотность населения</a:t>
            </a:r>
            <a:r>
              <a:rPr lang="ru-RU" sz="1600" dirty="0" smtClean="0"/>
              <a:t> </a:t>
            </a:r>
            <a:r>
              <a:rPr lang="ru-RU" sz="1600" b="1" dirty="0" smtClean="0"/>
              <a:t>82.7</a:t>
            </a:r>
            <a:r>
              <a:rPr lang="ru-RU" sz="1600" dirty="0" smtClean="0"/>
              <a:t> </a:t>
            </a:r>
            <a:r>
              <a:rPr lang="ru-RU" sz="1600" i="1" dirty="0" smtClean="0"/>
              <a:t>человек на км</a:t>
            </a:r>
            <a:r>
              <a:rPr lang="ru-RU" sz="1600" i="1" baseline="30000" dirty="0" smtClean="0"/>
              <a:t>2</a:t>
            </a:r>
            <a:endParaRPr lang="ru-RU" sz="1600" dirty="0" smtClean="0"/>
          </a:p>
          <a:p>
            <a:r>
              <a:rPr lang="ru-RU" sz="1600" b="1" dirty="0" smtClean="0"/>
              <a:t>Соотношение полов</a:t>
            </a:r>
            <a:r>
              <a:rPr lang="ru-RU" sz="1600" dirty="0" smtClean="0"/>
              <a:t> </a:t>
            </a:r>
            <a:r>
              <a:rPr lang="ru-RU" sz="1600" b="1" dirty="0" smtClean="0"/>
              <a:t>0.952</a:t>
            </a:r>
            <a:r>
              <a:rPr lang="ru-RU" sz="1600" dirty="0" smtClean="0"/>
              <a:t> </a:t>
            </a:r>
            <a:r>
              <a:rPr lang="ru-RU" sz="1600" i="1" dirty="0" smtClean="0"/>
              <a:t>мужчин на 1 женщину</a:t>
            </a:r>
          </a:p>
          <a:p>
            <a:r>
              <a:rPr lang="ru-RU" sz="1600" b="1" dirty="0" smtClean="0"/>
              <a:t>Численность городского населения 56.0</a:t>
            </a:r>
            <a:r>
              <a:rPr lang="ru-RU" sz="1600" dirty="0" smtClean="0"/>
              <a:t> </a:t>
            </a:r>
            <a:r>
              <a:rPr lang="ru-RU" sz="1600" i="1" dirty="0" smtClean="0"/>
              <a:t>% от общей численности населения</a:t>
            </a:r>
          </a:p>
          <a:p>
            <a:r>
              <a:rPr lang="ru-RU" sz="1600" dirty="0" smtClean="0"/>
              <a:t>   Коэффициент урбанизации </a:t>
            </a:r>
            <a:r>
              <a:rPr lang="ru-RU" sz="1600" b="1" dirty="0" smtClean="0"/>
              <a:t>0.6</a:t>
            </a:r>
            <a:r>
              <a:rPr lang="ru-RU" sz="1600" dirty="0" smtClean="0"/>
              <a:t> </a:t>
            </a:r>
            <a:r>
              <a:rPr lang="ru-RU" sz="1600" i="1" dirty="0" smtClean="0"/>
              <a:t>% в год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Численность сельского населения</a:t>
            </a:r>
            <a:r>
              <a:rPr lang="ru-RU" sz="1600" dirty="0" smtClean="0"/>
              <a:t> </a:t>
            </a:r>
            <a:r>
              <a:rPr lang="ru-RU" sz="1600" b="1" dirty="0" smtClean="0"/>
              <a:t>44.0</a:t>
            </a:r>
            <a:r>
              <a:rPr lang="ru-RU" sz="1600" dirty="0" smtClean="0"/>
              <a:t> </a:t>
            </a:r>
            <a:r>
              <a:rPr lang="ru-RU" sz="1600" i="1" dirty="0" smtClean="0"/>
              <a:t>% от общей численности населения</a:t>
            </a:r>
          </a:p>
          <a:p>
            <a:r>
              <a:rPr lang="ru-RU" sz="1600" b="1" dirty="0" smtClean="0"/>
              <a:t>Средний возраст населения</a:t>
            </a:r>
            <a:r>
              <a:rPr lang="ru-RU" sz="1600" dirty="0" smtClean="0"/>
              <a:t> </a:t>
            </a:r>
            <a:r>
              <a:rPr lang="ru-RU" sz="1600" b="1" dirty="0" smtClean="0"/>
              <a:t>41.3 </a:t>
            </a:r>
            <a:r>
              <a:rPr lang="ru-RU" sz="1600" i="1" dirty="0" smtClean="0"/>
              <a:t>лет</a:t>
            </a:r>
            <a:endParaRPr lang="ru-RU" sz="1600" dirty="0" smtClean="0"/>
          </a:p>
          <a:p>
            <a:r>
              <a:rPr lang="ru-RU" sz="1600" dirty="0" smtClean="0"/>
              <a:t>   Средний возраст мужского населения </a:t>
            </a:r>
            <a:r>
              <a:rPr lang="ru-RU" sz="1600" b="1" dirty="0" smtClean="0"/>
              <a:t>39.6</a:t>
            </a:r>
            <a:r>
              <a:rPr lang="ru-RU" sz="1600" dirty="0" smtClean="0"/>
              <a:t> </a:t>
            </a:r>
            <a:r>
              <a:rPr lang="ru-RU" sz="1600" i="1" dirty="0" smtClean="0"/>
              <a:t>лет</a:t>
            </a:r>
          </a:p>
          <a:p>
            <a:r>
              <a:rPr lang="ru-RU" sz="1600" dirty="0" smtClean="0"/>
              <a:t>   Средний возраст женского населения </a:t>
            </a:r>
            <a:r>
              <a:rPr lang="ru-RU" sz="1600" b="1" dirty="0" smtClean="0"/>
              <a:t>43.1</a:t>
            </a:r>
            <a:r>
              <a:rPr lang="ru-RU" sz="1600" dirty="0" smtClean="0"/>
              <a:t> </a:t>
            </a:r>
            <a:r>
              <a:rPr lang="ru-RU" sz="1600" i="1" dirty="0" smtClean="0"/>
              <a:t>лет</a:t>
            </a:r>
          </a:p>
          <a:p>
            <a:r>
              <a:rPr lang="ru-RU" sz="1600" dirty="0" smtClean="0"/>
              <a:t>   Ожидаемая продолжительность жизни при рождении, мужчины </a:t>
            </a:r>
            <a:r>
              <a:rPr lang="ru-RU" sz="1600" b="1" dirty="0" smtClean="0"/>
              <a:t>71.5</a:t>
            </a:r>
            <a:r>
              <a:rPr lang="ru-RU" sz="1600" dirty="0" smtClean="0"/>
              <a:t> </a:t>
            </a:r>
            <a:r>
              <a:rPr lang="ru-RU" sz="1600" i="1" dirty="0" smtClean="0"/>
              <a:t>лет</a:t>
            </a:r>
          </a:p>
          <a:p>
            <a:r>
              <a:rPr lang="ru-RU" sz="1600" dirty="0" smtClean="0"/>
              <a:t>   Ожидаемая продолжительность жизни при рождении, женщины </a:t>
            </a:r>
            <a:r>
              <a:rPr lang="ru-RU" sz="1600" b="1" dirty="0" smtClean="0"/>
              <a:t>77.3</a:t>
            </a:r>
            <a:r>
              <a:rPr lang="ru-RU" sz="1600" dirty="0" smtClean="0"/>
              <a:t> </a:t>
            </a:r>
            <a:r>
              <a:rPr lang="ru-RU" sz="1600" i="1" dirty="0" smtClean="0"/>
              <a:t>лет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098" name="Picture 2" descr="C:\Documents and Settings\CSKA MOSCOW\Рабочий стол\433px-Disricts_of_Serbia_by_population_densit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10" y="142852"/>
            <a:ext cx="3929090" cy="54444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86512" y="564357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Карта округов Сербии по плотности населения</a:t>
            </a:r>
            <a:endParaRPr lang="ru-RU" sz="1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1"/>
            <a:ext cx="8858280" cy="2071701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Этнический состав: сербы – 83%, венгры – 4%, боснийцы – 2%, цыгане – 1,5%</a:t>
            </a:r>
          </a:p>
          <a:p>
            <a:r>
              <a:rPr lang="ru-RU" sz="2600" dirty="0" smtClean="0"/>
              <a:t>Религиозный состав: православные (Сербская православная церковь) 85%, католики 5,5%, протестанты 1,1%, мусульмане 3,2%, </a:t>
            </a:r>
            <a:r>
              <a:rPr lang="ru-RU" sz="2600" dirty="0" err="1" smtClean="0"/>
              <a:t>неопределившиеся</a:t>
            </a:r>
            <a:r>
              <a:rPr lang="ru-RU" sz="2600" dirty="0" smtClean="0"/>
              <a:t> 2,6%, другие.</a:t>
            </a:r>
          </a:p>
          <a:p>
            <a:endParaRPr lang="ru-RU" dirty="0"/>
          </a:p>
        </p:txBody>
      </p:sp>
      <p:pic>
        <p:nvPicPr>
          <p:cNvPr id="3074" name="Picture 2" descr="C:\Documents and Settings\CSKA MOSCOW\Рабочий стол\17259186347bdac6d14270890957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6"/>
            <a:ext cx="5877810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31432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Среди полезных ископаемых - лигнит и бурый уголь, нефть, руды меди, свинца и цинка, урана, бокситов. В обрабатывающей промышленности ведущее место занимают машиностроение и металлообработка (станкостроение, транспорт, в том числе автомобильный, и сельскохозяйственное машиностроение, электротехническая и радиоэлектронная промышленность). Развиты цветная и черная металлургия (выплавка меди, свинца, цинка, алюминия и др.), химическая, фармацевтическая, деревообрабатывающая промышленность. Развиты текстильная, кожевенно-обувная, пищевая промышленность. Основная отрасль сельского хозяйства - растениеводство. Выращивают зерновые (главным образом кукуруза и пшеница), сахарную свеклу, подсолнечник, коноплю, табак, картофель и овощи. Развиты также плодоводство (крупнейший в мире поставщик чернослива) и виноградарство. Разводится крупный рогатый скот, свиньи, овцы, имеется птицеводство. На экспорт идут сырье и полуфабрикаты, потребительские и продовольственные товары, машины и промышленное оборудование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Промышленность Сербии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Documents and Settings\CSKA MOSCOW\Рабочий стол\art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5559429" cy="31360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950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Сербия</vt:lpstr>
      <vt:lpstr>Общие сведения</vt:lpstr>
      <vt:lpstr>Природные условия и ресурсы</vt:lpstr>
      <vt:lpstr>Презентация PowerPoint</vt:lpstr>
      <vt:lpstr>Политика страны</vt:lpstr>
      <vt:lpstr>Общая характеристика населения </vt:lpstr>
      <vt:lpstr>Презентация PowerPoint</vt:lpstr>
      <vt:lpstr>Презентация PowerPoint</vt:lpstr>
      <vt:lpstr>Промышленность Сербии </vt:lpstr>
      <vt:lpstr>Презентация PowerPoint</vt:lpstr>
      <vt:lpstr>Транспорт в Сербии </vt:lpstr>
      <vt:lpstr>Презентация PowerPoint</vt:lpstr>
      <vt:lpstr>Сельское хозяйство Сербии </vt:lpstr>
      <vt:lpstr>Сфера услуг Сербии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ЭГП Сербии</dc:title>
  <dc:creator>User</dc:creator>
  <cp:lastModifiedBy>Admin</cp:lastModifiedBy>
  <cp:revision>16</cp:revision>
  <dcterms:created xsi:type="dcterms:W3CDTF">2012-11-16T14:47:31Z</dcterms:created>
  <dcterms:modified xsi:type="dcterms:W3CDTF">2012-12-08T08:38:55Z</dcterms:modified>
</cp:coreProperties>
</file>