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9" r:id="rId2"/>
    <p:sldId id="257" r:id="rId3"/>
    <p:sldId id="258" r:id="rId4"/>
    <p:sldId id="261" r:id="rId5"/>
    <p:sldId id="267" r:id="rId6"/>
    <p:sldId id="262" r:id="rId7"/>
    <p:sldId id="259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6D378-C257-4002-AFF5-A228E1C3D942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CD491-DDA8-47D3-9E63-15ADD38FC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CD491-DDA8-47D3-9E63-15ADD38FCE1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CD491-DDA8-47D3-9E63-15ADD38FCE1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CD491-DDA8-47D3-9E63-15ADD38FCE1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CD491-DDA8-47D3-9E63-15ADD38FCE1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CD491-DDA8-47D3-9E63-15ADD38FCE1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CD491-DDA8-47D3-9E63-15ADD38FCE1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CD491-DDA8-47D3-9E63-15ADD38FCE1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CD491-DDA8-47D3-9E63-15ADD38FCE1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40CB-5319-43DB-9474-F1AA19F3D9AA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BB58-249A-462A-9C89-10EE5C594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5000"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40CB-5319-43DB-9474-F1AA19F3D9AA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BB58-249A-462A-9C89-10EE5C594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5000"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40CB-5319-43DB-9474-F1AA19F3D9AA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BB58-249A-462A-9C89-10EE5C594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5000"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40CB-5319-43DB-9474-F1AA19F3D9AA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BB58-249A-462A-9C89-10EE5C594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5000"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40CB-5319-43DB-9474-F1AA19F3D9AA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BB58-249A-462A-9C89-10EE5C594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5000"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40CB-5319-43DB-9474-F1AA19F3D9AA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BB58-249A-462A-9C89-10EE5C594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5000"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40CB-5319-43DB-9474-F1AA19F3D9AA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BB58-249A-462A-9C89-10EE5C594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5000"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40CB-5319-43DB-9474-F1AA19F3D9AA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BB58-249A-462A-9C89-10EE5C594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5000"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40CB-5319-43DB-9474-F1AA19F3D9AA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BB58-249A-462A-9C89-10EE5C594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5000"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40CB-5319-43DB-9474-F1AA19F3D9AA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BB58-249A-462A-9C89-10EE5C594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5000"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40CB-5319-43DB-9474-F1AA19F3D9AA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BB58-249A-462A-9C89-10EE5C594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5000"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140CB-5319-43DB-9474-F1AA19F3D9AA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3BB58-249A-462A-9C89-10EE5C594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5000">
    <p:pull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rezented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rezented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214282" y="428604"/>
            <a:ext cx="8929718" cy="512744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Утверждение феодального строя в странах Западной Европы в IX—XI вв.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071546"/>
            <a:ext cx="7286676" cy="534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4" name="TextBox 3"/>
          <p:cNvSpPr txBox="1"/>
          <p:nvPr/>
        </p:nvSpPr>
        <p:spPr>
          <a:xfrm>
            <a:off x="785786" y="6572272"/>
            <a:ext cx="7429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Чупров Л.А. МОУ СШ №3 с. К-Рыболов Приморского края</a:t>
            </a:r>
            <a:endParaRPr lang="ru-RU" sz="12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7887490" y="6572249"/>
            <a:ext cx="1256510" cy="28575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err="1" smtClean="0">
                <a:hlinkClick r:id="rId4"/>
              </a:rPr>
              <a:t>Prezented.Ru</a:t>
            </a:r>
            <a:endParaRPr lang="ru-RU" b="1" dirty="0"/>
          </a:p>
        </p:txBody>
      </p:sp>
    </p:spTree>
  </p:cSld>
  <p:clrMapOvr>
    <a:masterClrMapping/>
  </p:clrMapOvr>
  <p:transition spd="slow" advTm="5000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214282" y="857232"/>
            <a:ext cx="8715436" cy="928694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800" dirty="0" smtClean="0"/>
              <a:t>В большинстве государств Западной Европы завершается процесс формирования феодальных отношений. </a:t>
            </a:r>
            <a:endParaRPr lang="en-US" sz="18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3286124"/>
            <a:ext cx="8429684" cy="3357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>
                <a:solidFill>
                  <a:schemeClr val="tx1"/>
                </a:solidFill>
              </a:rPr>
              <a:t>В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Италии и Франции, феодальный строй в основных </a:t>
            </a:r>
            <a:r>
              <a:rPr lang="ru-RU" dirty="0" smtClean="0">
                <a:solidFill>
                  <a:schemeClr val="tx1"/>
                </a:solidFill>
              </a:rPr>
              <a:t>чертах сложился уже в X в.;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в Англии и Византии этот процесс завершился в основном только к концу XI в.,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 в Германии — к началу XII в.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Еще медленнее шла феодализация в Скандинавских странах.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</a:rPr>
              <a:t>Но к концу XI в. феодальные отношения утвердились в большинстве стран Западной Европы и в Византии.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072330" y="1714488"/>
            <a:ext cx="1357322" cy="13573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/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4282" y="1928802"/>
            <a:ext cx="67151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Какие изменения происходят в обществе и его экономике во время этого процесса?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/>
            <a:stretch>
              <a:fillRect l="-14000" t="-5000" r="-8000" b="-500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Tm="5000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9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animBg="1"/>
      <p:bldP spid="7" grpId="1" animBg="1"/>
      <p:bldP spid="8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285728"/>
            <a:ext cx="3251231" cy="6357982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/>
              <a:t>Господствует феодальная земельная собственность в виде </a:t>
            </a:r>
            <a:r>
              <a:rPr lang="ru-RU" sz="1600" b="1" dirty="0" smtClean="0">
                <a:solidFill>
                  <a:srgbClr val="FF0000"/>
                </a:solidFill>
              </a:rPr>
              <a:t>вотчины</a:t>
            </a:r>
            <a:r>
              <a:rPr lang="ru-RU" sz="1600" dirty="0" smtClean="0"/>
              <a:t> в сочетании с мелким индивидуальным крестьянским хозяйством. 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Основная масса крестьян находится уже в той или иной форме зависимости от землевладельца и подвергается, эксплуатации с его стороны. 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Эта эксплуатация выражается в </a:t>
            </a:r>
            <a:r>
              <a:rPr lang="ru-RU" sz="1600" b="1" dirty="0" smtClean="0">
                <a:solidFill>
                  <a:srgbClr val="FF0000"/>
                </a:solidFill>
              </a:rPr>
              <a:t>феодальной ренте </a:t>
            </a:r>
            <a:r>
              <a:rPr lang="ru-RU" sz="1600" dirty="0" smtClean="0"/>
              <a:t>и осуществляется с помощью различных средств внеэкономического принуждения. </a:t>
            </a:r>
            <a:endParaRPr lang="ru-RU" sz="1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43768" y="285728"/>
            <a:ext cx="1571636" cy="571504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Термины!!!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2500306"/>
            <a:ext cx="4857784" cy="1214446"/>
          </a:xfrm>
          <a:prstGeom prst="rect">
            <a:avLst/>
          </a:prstGeom>
          <a:solidFill>
            <a:srgbClr val="00B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Вотчина -родовое имение крупного землевладельца , переходившее от отца к сыну…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5286388"/>
            <a:ext cx="4929222" cy="1214446"/>
          </a:xfrm>
          <a:prstGeom prst="rect">
            <a:avLst/>
          </a:prstGeom>
          <a:solidFill>
            <a:srgbClr val="00B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Феодальная рента -одна из форм земельной </a:t>
            </a:r>
            <a:r>
              <a:rPr lang="ru-RU" b="1" dirty="0" smtClean="0">
                <a:solidFill>
                  <a:schemeClr val="tx1"/>
                </a:solidFill>
              </a:rPr>
              <a:t>ренты</a:t>
            </a:r>
            <a:r>
              <a:rPr lang="ru-RU" dirty="0" smtClean="0">
                <a:solidFill>
                  <a:schemeClr val="tx1"/>
                </a:solidFill>
              </a:rPr>
              <a:t>, существовала в виде отработочной (барщина), продуктовой (натуральный оброк) и денежной…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1934" y="1142984"/>
            <a:ext cx="47149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Записать в тетрадь терминов и выучить!!!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57620" y="3929066"/>
            <a:ext cx="4929222" cy="92869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Рента</a:t>
            </a:r>
            <a:r>
              <a:rPr lang="ru-RU" dirty="0" smtClean="0">
                <a:solidFill>
                  <a:schemeClr val="tx1"/>
                </a:solidFill>
              </a:rPr>
              <a:t> - </a:t>
            </a:r>
            <a:r>
              <a:rPr lang="ru-RU" b="1" dirty="0" smtClean="0">
                <a:solidFill>
                  <a:schemeClr val="bg1"/>
                </a:solidFill>
              </a:rPr>
              <a:t>регулярно </a:t>
            </a:r>
            <a:r>
              <a:rPr lang="ru-RU" dirty="0" smtClean="0">
                <a:solidFill>
                  <a:schemeClr val="tx1"/>
                </a:solidFill>
              </a:rPr>
              <a:t>получаемый доход с капитала, земли или имущества.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/>
            <a:srcRect/>
            <a:stretch>
              <a:fillRect l="-14000" t="-56000" r="-9000" b="-700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Tm="5000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1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8" grpId="0" build="allAtOnce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071546"/>
            <a:ext cx="3251231" cy="3714776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1800" dirty="0" smtClean="0"/>
              <a:t>Ранее свободная сельская община превращается к этому времени в зависимую общину, а традиционные формы общинного землепользования заимствуются феодалами для организации эксплуатации крестьянства.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28596" y="5857892"/>
            <a:ext cx="785818" cy="6429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/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00166" y="5929330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Назовите основные пути превращения свободных общинников в зависимое население.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86380" y="642918"/>
            <a:ext cx="2286016" cy="500066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Феодал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>
            <a:stCxn id="7" idx="2"/>
            <a:endCxn id="10" idx="0"/>
          </p:cNvCxnSpPr>
          <p:nvPr/>
        </p:nvCxnSpPr>
        <p:spPr>
          <a:xfrm rot="5400000">
            <a:off x="6000760" y="1571612"/>
            <a:ext cx="857256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5357818" y="2000240"/>
            <a:ext cx="2143140" cy="642942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Староста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357818" y="3857628"/>
            <a:ext cx="2143140" cy="642942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Община</a:t>
            </a:r>
            <a:endParaRPr lang="ru-RU" dirty="0"/>
          </a:p>
        </p:txBody>
      </p:sp>
      <p:cxnSp>
        <p:nvCxnSpPr>
          <p:cNvPr id="25" name="Прямая со стрелкой 24"/>
          <p:cNvCxnSpPr>
            <a:stCxn id="10" idx="2"/>
            <a:endCxn id="18" idx="0"/>
          </p:cNvCxnSpPr>
          <p:nvPr/>
        </p:nvCxnSpPr>
        <p:spPr>
          <a:xfrm rot="5400000">
            <a:off x="5822165" y="3250405"/>
            <a:ext cx="1214446" cy="1588"/>
          </a:xfrm>
          <a:prstGeom prst="straightConnector1">
            <a:avLst/>
          </a:prstGeom>
          <a:ln w="3810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5072066" y="1857364"/>
            <a:ext cx="2928958" cy="2786082"/>
          </a:xfrm>
          <a:prstGeom prst="round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Коллективная плата через старосту феодальной ренты феодалу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43372" y="428604"/>
            <a:ext cx="4572032" cy="521497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Tm="5000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7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8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9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5" grpId="1" animBg="1"/>
      <p:bldP spid="7" grpId="0" animBg="1"/>
      <p:bldP spid="10" grpId="0" animBg="1"/>
      <p:bldP spid="18" grpId="0" animBg="1"/>
      <p:bldP spid="27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285728"/>
            <a:ext cx="3251231" cy="6357982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На раннем этапе развития феодализма господствовало </a:t>
            </a:r>
            <a:r>
              <a:rPr lang="ru-RU" b="1" dirty="0" smtClean="0">
                <a:solidFill>
                  <a:srgbClr val="FF0000"/>
                </a:solidFill>
              </a:rPr>
              <a:t>натуральное хозяйство;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обмен был незначителен,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торговые связи не развиты;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ремесло еще только начинало отделяться от сельского хозяйства.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В западноевропейских странах у лично зависимых крестьян, особенно в крупных поместьях, преобладала отработочная рента и связанная с ней</a:t>
            </a:r>
            <a:r>
              <a:rPr lang="ru-RU" b="1" dirty="0" smtClean="0">
                <a:solidFill>
                  <a:srgbClr val="FF0000"/>
                </a:solidFill>
              </a:rPr>
              <a:t> барщинная система хозяйства.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Широко распространяется также натуральный оброк с крестьян, находившихся в более легкой зависимости.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Денежная рента была развита еще слабо.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072330" y="214290"/>
            <a:ext cx="1571636" cy="571504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Термины!!!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3372" y="1000108"/>
            <a:ext cx="47149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Записать в тетрадь терминов и выучить!!!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2357430"/>
            <a:ext cx="4857784" cy="1714512"/>
          </a:xfrm>
          <a:prstGeom prst="rect">
            <a:avLst/>
          </a:prstGeom>
          <a:solidFill>
            <a:srgbClr val="00B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Натуральное хозяйство – это хозяйство, в котором все, что производится, производится 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только для личного потребления, а не для обмена или продажи на рынке.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9058" y="4429132"/>
            <a:ext cx="4929222" cy="1857388"/>
          </a:xfrm>
          <a:prstGeom prst="rect">
            <a:avLst/>
          </a:prstGeom>
          <a:solidFill>
            <a:srgbClr val="00B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Барщинная система хозяйства – система, при которой крестьянин </a:t>
            </a:r>
            <a:r>
              <a:rPr lang="ru-RU" dirty="0">
                <a:solidFill>
                  <a:schemeClr val="tx1"/>
                </a:solidFill>
              </a:rPr>
              <a:t>часть недели обрабатывал свой земельный надел, а остальную часть недели работал на помещика</a:t>
            </a:r>
            <a:r>
              <a:rPr lang="ru-RU" dirty="0" smtClean="0">
                <a:solidFill>
                  <a:schemeClr val="tx1"/>
                </a:solidFill>
              </a:rPr>
              <a:t> 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43306" y="0"/>
            <a:ext cx="5500694" cy="4357694"/>
          </a:xfrm>
          <a:prstGeom prst="rect">
            <a:avLst/>
          </a:prstGeom>
          <a:blipFill dpi="0" rotWithShape="1">
            <a:blip r:embed="rId3"/>
            <a:srcRect/>
            <a:stretch>
              <a:fillRect l="-2000" r="-6000"/>
            </a:stretch>
          </a:blip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643306" y="4214818"/>
            <a:ext cx="5500694" cy="2643182"/>
          </a:xfrm>
          <a:prstGeom prst="rect">
            <a:avLst/>
          </a:prstGeom>
          <a:blipFill dpi="0" rotWithShape="1">
            <a:blip r:embed="rId4"/>
            <a:srcRect/>
            <a:stretch>
              <a:fillRect l="-2000" t="-8000" r="-5000" b="-7000"/>
            </a:stretch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Tm="5000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3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5" grpId="1" animBg="1"/>
      <p:bldP spid="6" grpId="0" build="allAtOnce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285728"/>
            <a:ext cx="8501122" cy="4071966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800" dirty="0" smtClean="0"/>
              <a:t>Развитие  феодальных отношений в Европе в IX-XI вв. в целом привело к подъему экономики.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/>
              <a:t>р</a:t>
            </a:r>
            <a:r>
              <a:rPr lang="ru-RU" sz="1600" dirty="0" smtClean="0"/>
              <a:t>азвивалось и отделялось от сельского хозяйства  ремесло,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/>
              <a:t>р</a:t>
            </a:r>
            <a:r>
              <a:rPr lang="ru-RU" sz="1600" dirty="0" smtClean="0"/>
              <a:t>азвивался обмен,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возрождались  города, </a:t>
            </a:r>
          </a:p>
          <a:p>
            <a:pPr>
              <a:lnSpc>
                <a:spcPct val="150000"/>
              </a:lnSpc>
            </a:pPr>
            <a:r>
              <a:rPr lang="ru-RU" sz="1800" dirty="0" smtClean="0"/>
              <a:t>возникали :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новые предгородские поселения,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рыночные центры,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порты для морской торговли 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57158" y="4929198"/>
            <a:ext cx="1143008" cy="12144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/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5918" y="521495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Какой фактор являлся определяющим в развитии процесса отделения ремесла от сельского хозяйства?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29058" y="1714488"/>
            <a:ext cx="5000660" cy="3500462"/>
          </a:xfrm>
          <a:prstGeom prst="rect">
            <a:avLst/>
          </a:prstGeom>
          <a:blipFill dpi="0" rotWithShape="1">
            <a:blip r:embed="rId3"/>
            <a:srcRect/>
            <a:stretch>
              <a:fillRect l="-2000" t="-26000" r="-4000" b="-40000"/>
            </a:stretch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Tm="5000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5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6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285728"/>
            <a:ext cx="3251231" cy="6357982"/>
          </a:xfrm>
        </p:spPr>
        <p:txBody>
          <a:bodyPr anchor="ctr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В условиях натурального хозяйства усиливалась  власть феодалов над  общинниками.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По отношению к населению своих владений  он был не только землевладельцем, но и государем — сеньором, в руках которого находились: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 судебная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административная,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/>
              <a:t>х</a:t>
            </a:r>
            <a:r>
              <a:rPr lang="ru-RU" dirty="0" smtClean="0"/>
              <a:t>озяйственная власть.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Крупная вотчина представляла собой не только хозяйственную единицу, но и как бы маленькое независимое государство — сеньорию. </a:t>
            </a:r>
          </a:p>
          <a:p>
            <a:pPr>
              <a:lnSpc>
                <a:spcPct val="150000"/>
              </a:lnSpc>
            </a:pPr>
            <a:r>
              <a:rPr lang="ru-RU" sz="1500" b="1" dirty="0" smtClean="0">
                <a:solidFill>
                  <a:srgbClr val="FF0000"/>
                </a:solidFill>
              </a:rPr>
              <a:t>Такая организация общества обусловила господство в Европе в X—XI вв. (в некоторых странах и позже) политической раздробленности.</a:t>
            </a:r>
          </a:p>
          <a:p>
            <a:pPr>
              <a:lnSpc>
                <a:spcPct val="150000"/>
              </a:lnSpc>
            </a:pP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714744" y="500042"/>
            <a:ext cx="4857784" cy="1214446"/>
          </a:xfrm>
          <a:prstGeom prst="rect">
            <a:avLst/>
          </a:prstGeom>
          <a:solidFill>
            <a:srgbClr val="00B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Судебная власть – право определять наказания за различные проступки и преступления.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86182" y="1928802"/>
            <a:ext cx="4857784" cy="1643074"/>
          </a:xfrm>
          <a:prstGeom prst="rect">
            <a:avLst/>
          </a:prstGeom>
          <a:solidFill>
            <a:srgbClr val="00B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Административная власть – право  реально наказывать  население за проступки и преступления (избивать, отбирать имущество, применять другие  подобные методы)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3786190"/>
            <a:ext cx="4857784" cy="1643074"/>
          </a:xfrm>
          <a:prstGeom prst="rect">
            <a:avLst/>
          </a:prstGeom>
          <a:solidFill>
            <a:srgbClr val="00B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Хозяйственная власть – право отбирать у населения результаты его труда, имущество (дом, орудия труда, животных)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14290"/>
            <a:ext cx="9001156" cy="6429420"/>
          </a:xfrm>
          <a:prstGeom prst="rect">
            <a:avLst/>
          </a:prstGeom>
          <a:blipFill dpi="0" rotWithShape="1">
            <a:blip r:embed="rId3"/>
            <a:srcRect/>
            <a:stretch>
              <a:fillRect l="-2000" t="-2000" r="-4000" b="-15000"/>
            </a:stretch>
          </a:blip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Tm="5000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072330" y="214290"/>
            <a:ext cx="1571636" cy="571504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Термины!!!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928670"/>
            <a:ext cx="4857784" cy="1643074"/>
          </a:xfrm>
          <a:prstGeom prst="rect">
            <a:avLst/>
          </a:prstGeom>
          <a:solidFill>
            <a:srgbClr val="00B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Барщина – плата за аренду земли трудом. 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Её размер определяется количеством дней в неделю, когда крестьянин должен был работать в хозяйстве помещика.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2786058"/>
            <a:ext cx="4857784" cy="1643074"/>
          </a:xfrm>
          <a:prstGeom prst="rect">
            <a:avLst/>
          </a:prstGeom>
          <a:solidFill>
            <a:srgbClr val="00B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Натуральный оброк – плата за аренду земли у феодала продуктами питания, изделиями ремесла и проч.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0496" y="4714884"/>
            <a:ext cx="4857784" cy="1643074"/>
          </a:xfrm>
          <a:prstGeom prst="rect">
            <a:avLst/>
          </a:prstGeom>
          <a:solidFill>
            <a:srgbClr val="00B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Денежный оброк – плата за аренду земли у феодала  деньгами. Появляется на более поздней стадии феодального периода развития общества.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/>
            <a:srcRect/>
            <a:stretch>
              <a:fillRect l="-14000" t="-5000" r="-8000" b="-500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7887490" y="0"/>
            <a:ext cx="1256510" cy="28575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err="1" smtClean="0">
                <a:hlinkClick r:id="rId4"/>
              </a:rPr>
              <a:t>Prezented.Ru</a:t>
            </a:r>
            <a:endParaRPr lang="ru-RU" b="1" dirty="0"/>
          </a:p>
        </p:txBody>
      </p:sp>
    </p:spTree>
  </p:cSld>
  <p:clrMapOvr>
    <a:masterClrMapping/>
  </p:clrMapOvr>
  <p:transition spd="slow" advTm="5000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4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668</Words>
  <Application>Microsoft Office PowerPoint</Application>
  <PresentationFormat>Экран (4:3)</PresentationFormat>
  <Paragraphs>70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HATA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черты феодального строя Западной Европы к концу XI в</dc:title>
  <dc:creator>Леонид</dc:creator>
  <cp:lastModifiedBy>Inkognito</cp:lastModifiedBy>
  <cp:revision>60</cp:revision>
  <dcterms:created xsi:type="dcterms:W3CDTF">2009-07-25T19:57:08Z</dcterms:created>
  <dcterms:modified xsi:type="dcterms:W3CDTF">2012-11-28T18:35:00Z</dcterms:modified>
</cp:coreProperties>
</file>