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65" r:id="rId4"/>
    <p:sldId id="258" r:id="rId5"/>
    <p:sldId id="259" r:id="rId6"/>
    <p:sldId id="276" r:id="rId7"/>
    <p:sldId id="260" r:id="rId8"/>
    <p:sldId id="261" r:id="rId9"/>
    <p:sldId id="277" r:id="rId10"/>
    <p:sldId id="262" r:id="rId11"/>
    <p:sldId id="269" r:id="rId12"/>
    <p:sldId id="263" r:id="rId13"/>
    <p:sldId id="267" r:id="rId14"/>
    <p:sldId id="266" r:id="rId15"/>
    <p:sldId id="268" r:id="rId16"/>
    <p:sldId id="264" r:id="rId17"/>
    <p:sldId id="278"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8" d="100"/>
          <a:sy n="78" d="100"/>
        </p:scale>
        <p:origin x="-9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AD9EF-9EE3-4680-BB4E-05B11359F4E2}" type="datetimeFigureOut">
              <a:rPr lang="ru-RU" smtClean="0"/>
              <a:pPr/>
              <a:t>29.11.2012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098578-11BE-4F07-8B33-063335F64C41}" type="slidenum">
              <a:rPr lang="ru-RU" smtClean="0"/>
              <a:pPr/>
              <a:t>‹#›</a:t>
            </a:fld>
            <a:endParaRPr lang="ru-RU"/>
          </a:p>
        </p:txBody>
      </p:sp>
    </p:spTree>
    <p:extLst>
      <p:ext uri="{BB962C8B-B14F-4D97-AF65-F5344CB8AC3E}">
        <p14:creationId xmlns:p14="http://schemas.microsoft.com/office/powerpoint/2010/main" xmlns="" val="21781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E098578-11BE-4F07-8B33-063335F64C41}"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E6BCD2A6-3EE6-490A-ABE0-40A13C0AA175}" type="datetimeFigureOut">
              <a:rPr lang="ru-RU" smtClean="0"/>
              <a:pPr/>
              <a:t>29.11.2012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DD7C414B-D5F2-49F3-8536-5E348D236C1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6BCD2A6-3EE6-490A-ABE0-40A13C0AA175}" type="datetimeFigureOut">
              <a:rPr lang="ru-RU" smtClean="0"/>
              <a:pPr/>
              <a:t>29.11.2012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D7C414B-D5F2-49F3-8536-5E348D236C1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6BCD2A6-3EE6-490A-ABE0-40A13C0AA175}" type="datetimeFigureOut">
              <a:rPr lang="ru-RU" smtClean="0"/>
              <a:pPr/>
              <a:t>29.11.2012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D7C414B-D5F2-49F3-8536-5E348D236C1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6BCD2A6-3EE6-490A-ABE0-40A13C0AA175}" type="datetimeFigureOut">
              <a:rPr lang="ru-RU" smtClean="0"/>
              <a:pPr/>
              <a:t>29.11.2012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D7C414B-D5F2-49F3-8536-5E348D236C10}"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6BCD2A6-3EE6-490A-ABE0-40A13C0AA175}" type="datetimeFigureOut">
              <a:rPr lang="ru-RU" smtClean="0"/>
              <a:pPr/>
              <a:t>29.11.2012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D7C414B-D5F2-49F3-8536-5E348D236C10}"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6BCD2A6-3EE6-490A-ABE0-40A13C0AA175}" type="datetimeFigureOut">
              <a:rPr lang="ru-RU" smtClean="0"/>
              <a:pPr/>
              <a:t>29.11.2012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D7C414B-D5F2-49F3-8536-5E348D236C10}"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6BCD2A6-3EE6-490A-ABE0-40A13C0AA175}" type="datetimeFigureOut">
              <a:rPr lang="ru-RU" smtClean="0"/>
              <a:pPr/>
              <a:t>29.11.2012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D7C414B-D5F2-49F3-8536-5E348D236C1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E6BCD2A6-3EE6-490A-ABE0-40A13C0AA175}" type="datetimeFigureOut">
              <a:rPr lang="ru-RU" smtClean="0"/>
              <a:pPr/>
              <a:t>29.11.2012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D7C414B-D5F2-49F3-8536-5E348D236C10}"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6BCD2A6-3EE6-490A-ABE0-40A13C0AA175}" type="datetimeFigureOut">
              <a:rPr lang="ru-RU" smtClean="0"/>
              <a:pPr/>
              <a:t>29.11.2012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D7C414B-D5F2-49F3-8536-5E348D236C1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E6BCD2A6-3EE6-490A-ABE0-40A13C0AA175}" type="datetimeFigureOut">
              <a:rPr lang="ru-RU" smtClean="0"/>
              <a:pPr/>
              <a:t>29.11.2012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D7C414B-D5F2-49F3-8536-5E348D236C1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E6BCD2A6-3EE6-490A-ABE0-40A13C0AA175}" type="datetimeFigureOut">
              <a:rPr lang="ru-RU" smtClean="0"/>
              <a:pPr/>
              <a:t>29.11.2012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DD7C414B-D5F2-49F3-8536-5E348D236C10}"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6BCD2A6-3EE6-490A-ABE0-40A13C0AA175}" type="datetimeFigureOut">
              <a:rPr lang="ru-RU" smtClean="0"/>
              <a:pPr/>
              <a:t>29.11.2012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D7C414B-D5F2-49F3-8536-5E348D236C1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rezented.ru/"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rezented.r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01122" cy="3857652"/>
          </a:xfrm>
        </p:spPr>
        <p:txBody>
          <a:bodyPr>
            <a:noAutofit/>
          </a:bodyPr>
          <a:lstStyle/>
          <a:p>
            <a:r>
              <a:rPr lang="ru-RU" sz="6600" dirty="0" smtClean="0">
                <a:solidFill>
                  <a:srgbClr val="0070C0"/>
                </a:solidFill>
              </a:rPr>
              <a:t>Королевство франков.</a:t>
            </a:r>
            <a:br>
              <a:rPr lang="ru-RU" sz="6600" dirty="0" smtClean="0">
                <a:solidFill>
                  <a:srgbClr val="0070C0"/>
                </a:solidFill>
              </a:rPr>
            </a:br>
            <a:r>
              <a:rPr lang="ru-RU" sz="6600" dirty="0" smtClean="0">
                <a:solidFill>
                  <a:srgbClr val="0070C0"/>
                </a:solidFill>
              </a:rPr>
              <a:t>Правление </a:t>
            </a:r>
            <a:r>
              <a:rPr lang="ru-RU" sz="6600" dirty="0" err="1" smtClean="0">
                <a:solidFill>
                  <a:srgbClr val="0070C0"/>
                </a:solidFill>
              </a:rPr>
              <a:t>Хлодвига</a:t>
            </a:r>
            <a:r>
              <a:rPr lang="ru-RU" sz="6600" dirty="0" smtClean="0">
                <a:solidFill>
                  <a:srgbClr val="0070C0"/>
                </a:solidFill>
              </a:rPr>
              <a:t>.</a:t>
            </a:r>
            <a:endParaRPr lang="ru-RU" sz="6600" dirty="0">
              <a:solidFill>
                <a:srgbClr val="0070C0"/>
              </a:solidFill>
            </a:endParaRPr>
          </a:p>
        </p:txBody>
      </p:sp>
      <p:sp>
        <p:nvSpPr>
          <p:cNvPr id="3" name="Подзаголовок 2"/>
          <p:cNvSpPr>
            <a:spLocks noGrp="1"/>
          </p:cNvSpPr>
          <p:nvPr>
            <p:ph type="subTitle" idx="1"/>
          </p:nvPr>
        </p:nvSpPr>
        <p:spPr>
          <a:xfrm>
            <a:off x="2357422" y="5857892"/>
            <a:ext cx="6400800" cy="500058"/>
          </a:xfrm>
        </p:spPr>
        <p:txBody>
          <a:bodyPr>
            <a:normAutofit lnSpcReduction="10000"/>
          </a:bodyPr>
          <a:lstStyle/>
          <a:p>
            <a:r>
              <a:rPr lang="ru-RU" dirty="0" smtClean="0"/>
              <a:t>МАОУ Лицей № 36 Фёдорова И.А.</a:t>
            </a:r>
            <a:endParaRPr lang="ru-RU" dirty="0"/>
          </a:p>
        </p:txBody>
      </p:sp>
      <p:pic>
        <p:nvPicPr>
          <p:cNvPr id="32770" name="Picture 2" descr="&amp;Kcy;&amp;acy;&amp;rcy;&amp;tcy;&amp;icy;&amp;ncy;&amp;kcy;&amp;acy; 5 &amp;icy;&amp;zcy; 573"/>
          <p:cNvPicPr>
            <a:picLocks noChangeAspect="1" noChangeArrowheads="1"/>
          </p:cNvPicPr>
          <p:nvPr/>
        </p:nvPicPr>
        <p:blipFill>
          <a:blip r:embed="rId2" cstate="print"/>
          <a:srcRect/>
          <a:stretch>
            <a:fillRect/>
          </a:stretch>
        </p:blipFill>
        <p:spPr bwMode="auto">
          <a:xfrm>
            <a:off x="500034" y="1000108"/>
            <a:ext cx="2857500" cy="381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Подзаголовок 2"/>
          <p:cNvSpPr txBox="1">
            <a:spLocks/>
          </p:cNvSpPr>
          <p:nvPr/>
        </p:nvSpPr>
        <p:spPr>
          <a:xfrm>
            <a:off x="0" y="0"/>
            <a:ext cx="1256510" cy="285751"/>
          </a:xfrm>
          <a:prstGeom prst="rect">
            <a:avLst/>
          </a:prstGeom>
        </p:spPr>
        <p:txBody>
          <a:bodyPr>
            <a:normAutofit fontScale="70000" lnSpcReduction="20000"/>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err="1" smtClean="0">
                <a:hlinkClick r:id="rId3"/>
              </a:rPr>
              <a:t>Prezented.Ru</a:t>
            </a:r>
            <a:endParaRPr lang="ru-RU" b="1"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Салическая правда – свод законов франков.</a:t>
            </a:r>
            <a:endParaRPr lang="ru-RU" dirty="0"/>
          </a:p>
        </p:txBody>
      </p:sp>
      <p:pic>
        <p:nvPicPr>
          <p:cNvPr id="14338" name="Picture 2" descr="File:Salic Law.png"/>
          <p:cNvPicPr>
            <a:picLocks noChangeAspect="1" noChangeArrowheads="1"/>
          </p:cNvPicPr>
          <p:nvPr/>
        </p:nvPicPr>
        <p:blipFill>
          <a:blip r:embed="rId2" cstate="print"/>
          <a:srcRect/>
          <a:stretch>
            <a:fillRect/>
          </a:stretch>
        </p:blipFill>
        <p:spPr bwMode="auto">
          <a:xfrm>
            <a:off x="1714480" y="1357298"/>
            <a:ext cx="7286644" cy="5143512"/>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650125"/>
          </a:xfrm>
        </p:spPr>
        <p:txBody>
          <a:bodyPr>
            <a:normAutofit/>
          </a:bodyPr>
          <a:lstStyle/>
          <a:p>
            <a:r>
              <a:rPr lang="ru-RU" sz="3200" b="1" dirty="0" smtClean="0"/>
              <a:t>К какому виду источников относится Салическая правда?</a:t>
            </a:r>
          </a:p>
          <a:p>
            <a:r>
              <a:rPr lang="ru-RU" sz="3200" b="1" dirty="0" smtClean="0"/>
              <a:t>Что мы можем узнать прочитав  этот документ?</a:t>
            </a:r>
          </a:p>
          <a:p>
            <a:r>
              <a:rPr lang="ru-RU" sz="3200" b="1" dirty="0" smtClean="0"/>
              <a:t>Чья жизнь ценилась выше других франков, чья ниже?</a:t>
            </a:r>
          </a:p>
          <a:p>
            <a:r>
              <a:rPr lang="ru-RU" sz="3200" b="1" dirty="0" smtClean="0"/>
              <a:t>Как осуществлялось расследование?</a:t>
            </a:r>
          </a:p>
          <a:p>
            <a:r>
              <a:rPr lang="ru-RU" sz="3200" b="1" dirty="0" smtClean="0"/>
              <a:t>Какую роль играла Салическая правда?</a:t>
            </a:r>
            <a:endParaRPr lang="ru-RU" sz="3200"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3600" b="1" i="1" u="sng" dirty="0" smtClean="0"/>
              <a:t>Последствия крещения:</a:t>
            </a:r>
          </a:p>
          <a:p>
            <a:pPr>
              <a:buNone/>
            </a:pPr>
            <a:r>
              <a:rPr lang="ru-RU" sz="3600" b="1" dirty="0" smtClean="0"/>
              <a:t>1)Поддержка католической церкви завоеваний </a:t>
            </a:r>
            <a:r>
              <a:rPr lang="ru-RU" sz="3600" b="1" dirty="0" err="1" smtClean="0"/>
              <a:t>Хлодвига</a:t>
            </a:r>
            <a:r>
              <a:rPr lang="ru-RU" sz="3600" b="1" dirty="0" smtClean="0"/>
              <a:t>.</a:t>
            </a:r>
          </a:p>
          <a:p>
            <a:pPr>
              <a:buNone/>
            </a:pPr>
            <a:r>
              <a:rPr lang="ru-RU" sz="3600" b="1" dirty="0" smtClean="0"/>
              <a:t>2) Усиления влияния </a:t>
            </a:r>
            <a:r>
              <a:rPr lang="ru-RU" sz="3600" b="1" dirty="0" err="1" smtClean="0"/>
              <a:t>Хлодвига</a:t>
            </a:r>
            <a:r>
              <a:rPr lang="ru-RU" sz="3600" b="1" dirty="0" smtClean="0"/>
              <a:t> как верховного правителя.</a:t>
            </a:r>
          </a:p>
          <a:p>
            <a:pPr>
              <a:buNone/>
            </a:pPr>
            <a:r>
              <a:rPr lang="ru-RU" sz="3600" b="1" dirty="0" smtClean="0"/>
              <a:t>3)Признание заслуг </a:t>
            </a:r>
            <a:r>
              <a:rPr lang="ru-RU" sz="3600" b="1" dirty="0" err="1" smtClean="0"/>
              <a:t>Хлодвига</a:t>
            </a:r>
            <a:r>
              <a:rPr lang="ru-RU" sz="3600" b="1" dirty="0" smtClean="0"/>
              <a:t> византийским императором.</a:t>
            </a:r>
            <a:endParaRPr lang="ru-RU" sz="3600" b="1" dirty="0"/>
          </a:p>
        </p:txBody>
      </p:sp>
      <p:sp>
        <p:nvSpPr>
          <p:cNvPr id="2" name="Заголовок 1"/>
          <p:cNvSpPr>
            <a:spLocks noGrp="1"/>
          </p:cNvSpPr>
          <p:nvPr>
            <p:ph type="title"/>
          </p:nvPr>
        </p:nvSpPr>
        <p:spPr/>
        <p:txBody>
          <a:bodyPr/>
          <a:lstStyle/>
          <a:p>
            <a:r>
              <a:rPr lang="ru-RU" dirty="0" smtClean="0"/>
              <a:t>496 – крещение франков.</a:t>
            </a:r>
            <a:endParaRPr lang="ru-RU"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4"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8" presetClass="entr" presetSubtype="0" accel="10000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le:Saint Remy et Clovis Ier.jpg"/>
          <p:cNvPicPr>
            <a:picLocks noChangeAspect="1" noChangeArrowheads="1"/>
          </p:cNvPicPr>
          <p:nvPr/>
        </p:nvPicPr>
        <p:blipFill>
          <a:blip r:embed="rId2" cstate="print"/>
          <a:srcRect/>
          <a:stretch>
            <a:fillRect/>
          </a:stretch>
        </p:blipFill>
        <p:spPr bwMode="auto">
          <a:xfrm>
            <a:off x="142844" y="357166"/>
            <a:ext cx="4219575" cy="5705476"/>
          </a:xfrm>
          <a:prstGeom prst="rect">
            <a:avLst/>
          </a:prstGeom>
          <a:noFill/>
        </p:spPr>
      </p:pic>
      <p:pic>
        <p:nvPicPr>
          <p:cNvPr id="9220" name="Picture 4" descr="File:Baptism of Clovis.jpg"/>
          <p:cNvPicPr>
            <a:picLocks noChangeAspect="1" noChangeArrowheads="1"/>
          </p:cNvPicPr>
          <p:nvPr/>
        </p:nvPicPr>
        <p:blipFill>
          <a:blip r:embed="rId3" cstate="print"/>
          <a:srcRect/>
          <a:stretch>
            <a:fillRect/>
          </a:stretch>
        </p:blipFill>
        <p:spPr bwMode="auto">
          <a:xfrm>
            <a:off x="4786314" y="500042"/>
            <a:ext cx="4357686" cy="635795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800" decel="100000"/>
                                        <p:tgtEl>
                                          <p:spTgt spid="9218"/>
                                        </p:tgtEl>
                                      </p:cBhvr>
                                    </p:animEffect>
                                    <p:anim calcmode="lin" valueType="num">
                                      <p:cBhvr>
                                        <p:cTn id="8" dur="800" decel="100000" fill="hold"/>
                                        <p:tgtEl>
                                          <p:spTgt spid="9218"/>
                                        </p:tgtEl>
                                        <p:attrNameLst>
                                          <p:attrName>style.rotation</p:attrName>
                                        </p:attrNameLst>
                                      </p:cBhvr>
                                      <p:tavLst>
                                        <p:tav tm="0">
                                          <p:val>
                                            <p:fltVal val="-90"/>
                                          </p:val>
                                        </p:tav>
                                        <p:tav tm="100000">
                                          <p:val>
                                            <p:fltVal val="0"/>
                                          </p:val>
                                        </p:tav>
                                      </p:tavLst>
                                    </p:anim>
                                    <p:anim calcmode="lin" valueType="num">
                                      <p:cBhvr>
                                        <p:cTn id="9" dur="800" decel="100000" fill="hold"/>
                                        <p:tgtEl>
                                          <p:spTgt spid="9218"/>
                                        </p:tgtEl>
                                        <p:attrNameLst>
                                          <p:attrName>ppt_x</p:attrName>
                                        </p:attrNameLst>
                                      </p:cBhvr>
                                      <p:tavLst>
                                        <p:tav tm="0">
                                          <p:val>
                                            <p:strVal val="#ppt_x+0.4"/>
                                          </p:val>
                                        </p:tav>
                                        <p:tav tm="100000">
                                          <p:val>
                                            <p:strVal val="#ppt_x-0.05"/>
                                          </p:val>
                                        </p:tav>
                                      </p:tavLst>
                                    </p:anim>
                                    <p:anim calcmode="lin" valueType="num">
                                      <p:cBhvr>
                                        <p:cTn id="10" dur="800" decel="100000" fill="hold"/>
                                        <p:tgtEl>
                                          <p:spTgt spid="92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800" decel="100000"/>
                                        <p:tgtEl>
                                          <p:spTgt spid="9220"/>
                                        </p:tgtEl>
                                      </p:cBhvr>
                                    </p:animEffect>
                                    <p:anim calcmode="lin" valueType="num">
                                      <p:cBhvr>
                                        <p:cTn id="18" dur="800" decel="100000" fill="hold"/>
                                        <p:tgtEl>
                                          <p:spTgt spid="9220"/>
                                        </p:tgtEl>
                                        <p:attrNameLst>
                                          <p:attrName>style.rotation</p:attrName>
                                        </p:attrNameLst>
                                      </p:cBhvr>
                                      <p:tavLst>
                                        <p:tav tm="0">
                                          <p:val>
                                            <p:fltVal val="-90"/>
                                          </p:val>
                                        </p:tav>
                                        <p:tav tm="100000">
                                          <p:val>
                                            <p:fltVal val="0"/>
                                          </p:val>
                                        </p:tav>
                                      </p:tavLst>
                                    </p:anim>
                                    <p:anim calcmode="lin" valueType="num">
                                      <p:cBhvr>
                                        <p:cTn id="19" dur="800" decel="100000" fill="hold"/>
                                        <p:tgtEl>
                                          <p:spTgt spid="9220"/>
                                        </p:tgtEl>
                                        <p:attrNameLst>
                                          <p:attrName>ppt_x</p:attrName>
                                        </p:attrNameLst>
                                      </p:cBhvr>
                                      <p:tavLst>
                                        <p:tav tm="0">
                                          <p:val>
                                            <p:strVal val="#ppt_x+0.4"/>
                                          </p:val>
                                        </p:tav>
                                        <p:tav tm="100000">
                                          <p:val>
                                            <p:strVal val="#ppt_x-0.05"/>
                                          </p:val>
                                        </p:tav>
                                      </p:tavLst>
                                    </p:anim>
                                    <p:anim calcmode="lin" valueType="num">
                                      <p:cBhvr>
                                        <p:cTn id="20" dur="800" decel="100000" fill="hold"/>
                                        <p:tgtEl>
                                          <p:spTgt spid="922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22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2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29642" cy="1296974"/>
          </a:xfrm>
        </p:spPr>
        <p:txBody>
          <a:bodyPr>
            <a:noAutofit/>
          </a:bodyPr>
          <a:lstStyle/>
          <a:p>
            <a:r>
              <a:rPr lang="ru-RU" sz="2800" b="0" dirty="0" smtClean="0"/>
              <a:t>После смерти </a:t>
            </a:r>
            <a:r>
              <a:rPr lang="ru-RU" sz="2800" b="0" dirty="0" err="1" smtClean="0"/>
              <a:t>Хлодвига</a:t>
            </a:r>
            <a:r>
              <a:rPr lang="ru-RU" sz="2800" b="0" dirty="0" smtClean="0"/>
              <a:t> королевство было поделено между его наследниками на 4 части.</a:t>
            </a:r>
            <a:endParaRPr lang="ru-RU" sz="2800" b="0" dirty="0"/>
          </a:p>
        </p:txBody>
      </p:sp>
      <p:pic>
        <p:nvPicPr>
          <p:cNvPr id="10242" name="Picture 2" descr="File:Clotilde partageant le royaume entre ses fils.jpg"/>
          <p:cNvPicPr>
            <a:picLocks noChangeAspect="1" noChangeArrowheads="1"/>
          </p:cNvPicPr>
          <p:nvPr/>
        </p:nvPicPr>
        <p:blipFill>
          <a:blip r:embed="rId2" cstate="print"/>
          <a:srcRect/>
          <a:stretch>
            <a:fillRect/>
          </a:stretch>
        </p:blipFill>
        <p:spPr bwMode="auto">
          <a:xfrm>
            <a:off x="2643174" y="1643050"/>
            <a:ext cx="6276975" cy="5000660"/>
          </a:xfrm>
          <a:prstGeom prst="rect">
            <a:avLst/>
          </a:prstGeom>
          <a:noFill/>
        </p:spPr>
      </p:pic>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435811"/>
          </a:xfrm>
        </p:spPr>
        <p:txBody>
          <a:bodyPr>
            <a:normAutofit/>
          </a:bodyPr>
          <a:lstStyle/>
          <a:p>
            <a:r>
              <a:rPr lang="ru-RU" b="1" dirty="0" smtClean="0"/>
              <a:t>Крещение </a:t>
            </a:r>
            <a:r>
              <a:rPr lang="ru-RU" b="1" dirty="0" err="1" smtClean="0"/>
              <a:t>Хлодвига</a:t>
            </a:r>
            <a:r>
              <a:rPr lang="ru-RU" b="1" dirty="0" smtClean="0"/>
              <a:t> окружено всевозможными необычными легендами. По одной из них, святому </a:t>
            </a:r>
            <a:r>
              <a:rPr lang="ru-RU" b="1" dirty="0" err="1" smtClean="0"/>
              <a:t>Ремигию</a:t>
            </a:r>
            <a:r>
              <a:rPr lang="ru-RU" b="1" dirty="0" smtClean="0"/>
              <a:t> явился ангел в виде голубя и принёс сосуд с миррой (фр. </a:t>
            </a:r>
            <a:r>
              <a:rPr lang="ru-RU" b="1" i="1" dirty="0" err="1" smtClean="0"/>
              <a:t>sainte</a:t>
            </a:r>
            <a:r>
              <a:rPr lang="ru-RU" b="1" i="1" dirty="0" smtClean="0"/>
              <a:t> </a:t>
            </a:r>
            <a:r>
              <a:rPr lang="ru-RU" b="1" i="1" dirty="0" err="1" smtClean="0"/>
              <a:t>ampoule</a:t>
            </a:r>
            <a:r>
              <a:rPr lang="ru-RU" b="1" dirty="0" smtClean="0"/>
              <a:t> или «Святая Стеклянница») для крещения </a:t>
            </a:r>
            <a:r>
              <a:rPr lang="ru-RU" b="1" dirty="0" err="1" smtClean="0"/>
              <a:t>Хлодвига</a:t>
            </a:r>
            <a:r>
              <a:rPr lang="ru-RU" b="1" dirty="0" smtClean="0"/>
              <a:t>. Позднее, почти все короли Франции были помазаны на царствование именно миррой из этого флакона. По преданию, Святая Стеклянница была разбита во время Французской Революции.</a:t>
            </a:r>
            <a:endParaRPr lang="ru-RU" b="1" dirty="0"/>
          </a:p>
        </p:txBody>
      </p:sp>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Оцените </a:t>
            </a:r>
            <a:r>
              <a:rPr lang="ru-RU" dirty="0" err="1" smtClean="0"/>
              <a:t>Хлодвига</a:t>
            </a:r>
            <a:r>
              <a:rPr lang="ru-RU" dirty="0" smtClean="0"/>
              <a:t> как политика.</a:t>
            </a:r>
            <a:endParaRPr lang="ru-RU" dirty="0"/>
          </a:p>
        </p:txBody>
      </p:sp>
      <p:sp>
        <p:nvSpPr>
          <p:cNvPr id="5" name="Текст 4"/>
          <p:cNvSpPr>
            <a:spLocks noGrp="1"/>
          </p:cNvSpPr>
          <p:nvPr>
            <p:ph type="body" idx="1"/>
          </p:nvPr>
        </p:nvSpPr>
        <p:spPr>
          <a:xfrm>
            <a:off x="457200" y="2214554"/>
            <a:ext cx="4040188" cy="3957646"/>
          </a:xfrm>
        </p:spPr>
        <p:txBody>
          <a:bodyPr/>
          <a:lstStyle/>
          <a:p>
            <a:endParaRPr lang="ru-RU" dirty="0"/>
          </a:p>
        </p:txBody>
      </p:sp>
      <p:sp>
        <p:nvSpPr>
          <p:cNvPr id="7" name="Текст 6"/>
          <p:cNvSpPr>
            <a:spLocks noGrp="1"/>
          </p:cNvSpPr>
          <p:nvPr>
            <p:ph type="body" sz="half" idx="3"/>
          </p:nvPr>
        </p:nvSpPr>
        <p:spPr>
          <a:xfrm>
            <a:off x="4645026" y="2214554"/>
            <a:ext cx="4041775" cy="3957646"/>
          </a:xfrm>
        </p:spPr>
        <p:txBody>
          <a:bodyPr/>
          <a:lstStyle/>
          <a:p>
            <a:endParaRPr lang="ru-RU" dirty="0"/>
          </a:p>
        </p:txBody>
      </p:sp>
      <p:sp>
        <p:nvSpPr>
          <p:cNvPr id="6" name="Содержимое 5"/>
          <p:cNvSpPr>
            <a:spLocks noGrp="1"/>
          </p:cNvSpPr>
          <p:nvPr>
            <p:ph sz="quarter" idx="2"/>
          </p:nvPr>
        </p:nvSpPr>
        <p:spPr>
          <a:xfrm>
            <a:off x="457200" y="1444295"/>
            <a:ext cx="4040188" cy="698822"/>
          </a:xfrm>
        </p:spPr>
        <p:txBody>
          <a:bodyPr>
            <a:noAutofit/>
          </a:bodyPr>
          <a:lstStyle/>
          <a:p>
            <a:r>
              <a:rPr lang="ru-RU" sz="6000" b="1" dirty="0" smtClean="0"/>
              <a:t>+</a:t>
            </a:r>
            <a:endParaRPr lang="ru-RU" sz="6000" b="1" dirty="0"/>
          </a:p>
        </p:txBody>
      </p:sp>
      <p:sp>
        <p:nvSpPr>
          <p:cNvPr id="8" name="Содержимое 7"/>
          <p:cNvSpPr>
            <a:spLocks noGrp="1"/>
          </p:cNvSpPr>
          <p:nvPr>
            <p:ph sz="quarter" idx="4"/>
          </p:nvPr>
        </p:nvSpPr>
        <p:spPr>
          <a:xfrm>
            <a:off x="4645025" y="1357299"/>
            <a:ext cx="4041775" cy="785818"/>
          </a:xfrm>
        </p:spPr>
        <p:txBody>
          <a:bodyPr>
            <a:noAutofit/>
          </a:bodyPr>
          <a:lstStyle/>
          <a:p>
            <a:r>
              <a:rPr lang="ru-RU" sz="6600" b="1" dirty="0" smtClean="0"/>
              <a:t>-</a:t>
            </a:r>
            <a:endParaRPr lang="ru-RU" sz="6600" b="1" dirty="0"/>
          </a:p>
        </p:txBody>
      </p:sp>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p:txBody>
          <a:bodyPr/>
          <a:lstStyle/>
          <a:p>
            <a:r>
              <a:rPr lang="ru-RU" dirty="0" err="1" smtClean="0"/>
              <a:t>Агибалова</a:t>
            </a:r>
            <a:r>
              <a:rPr lang="ru-RU" dirty="0" smtClean="0"/>
              <a:t>, Донской. История средних веков.</a:t>
            </a:r>
          </a:p>
          <a:p>
            <a:r>
              <a:rPr lang="ru-RU" dirty="0" smtClean="0"/>
              <a:t>Несмелова. М.Л.История средних веков. Часть 1.</a:t>
            </a:r>
          </a:p>
          <a:p>
            <a:r>
              <a:rPr lang="ru-RU" dirty="0" smtClean="0"/>
              <a:t>Интернет – ресурсы: </a:t>
            </a:r>
            <a:r>
              <a:rPr lang="ru-RU" dirty="0" err="1" smtClean="0"/>
              <a:t>Википедия</a:t>
            </a:r>
            <a:r>
              <a:rPr lang="ru-RU" dirty="0" smtClean="0"/>
              <a:t>.</a:t>
            </a:r>
            <a:endParaRPr lang="ru-RU" dirty="0"/>
          </a:p>
        </p:txBody>
      </p:sp>
      <p:sp>
        <p:nvSpPr>
          <p:cNvPr id="7" name="Заголовок 6"/>
          <p:cNvSpPr>
            <a:spLocks noGrp="1"/>
          </p:cNvSpPr>
          <p:nvPr>
            <p:ph type="title"/>
          </p:nvPr>
        </p:nvSpPr>
        <p:spPr/>
        <p:txBody>
          <a:bodyPr/>
          <a:lstStyle/>
          <a:p>
            <a:r>
              <a:rPr lang="ru-RU" dirty="0" smtClean="0"/>
              <a:t>Использованная литература:</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43050"/>
            <a:ext cx="8229600" cy="3214710"/>
          </a:xfrm>
        </p:spPr>
        <p:txBody>
          <a:bodyPr>
            <a:prstTxWarp prst="textChevron">
              <a:avLst/>
            </a:prstTxWarp>
            <a:normAutofit/>
          </a:bodyPr>
          <a:lstStyle/>
          <a:p>
            <a:r>
              <a:rPr lang="ru-RU" sz="4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Спасибо за внимание!</a:t>
            </a:r>
            <a:endParaRPr lang="ru-RU"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Подзаголовок 2"/>
          <p:cNvSpPr txBox="1">
            <a:spLocks/>
          </p:cNvSpPr>
          <p:nvPr/>
        </p:nvSpPr>
        <p:spPr>
          <a:xfrm>
            <a:off x="0" y="0"/>
            <a:ext cx="1256510" cy="285751"/>
          </a:xfrm>
          <a:prstGeom prst="rect">
            <a:avLst/>
          </a:prstGeom>
        </p:spPr>
        <p:txBody>
          <a:bodyPr>
            <a:normAutofit fontScale="70000" lnSpcReduction="20000"/>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err="1" smtClean="0">
                <a:hlinkClick r:id="rId3"/>
              </a:rPr>
              <a:t>Prezented.Ru</a:t>
            </a:r>
            <a:endParaRPr lang="ru-RU" b="1"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485888"/>
          </a:xfrm>
        </p:spPr>
        <p:txBody>
          <a:bodyPr>
            <a:normAutofit fontScale="90000"/>
          </a:bodyPr>
          <a:lstStyle/>
          <a:p>
            <a:r>
              <a:rPr lang="ru-RU" b="1" dirty="0" smtClean="0">
                <a:solidFill>
                  <a:srgbClr val="002060"/>
                </a:solidFill>
              </a:rPr>
              <a:t>За время Великого переселения образовались 15 королевств. Назовите крупнейшие из них.</a:t>
            </a:r>
            <a:endParaRPr lang="ru-RU" b="1" dirty="0">
              <a:solidFill>
                <a:srgbClr val="002060"/>
              </a:solidFill>
            </a:endParaRPr>
          </a:p>
        </p:txBody>
      </p:sp>
      <p:pic>
        <p:nvPicPr>
          <p:cNvPr id="19458" name="Picture 2" descr="&amp;Kcy;&amp;acy;&amp;rcy;&amp;tcy;&amp;icy;&amp;ncy;&amp;kcy;&amp;acy; 5 &amp;icy;&amp;zcy; 1807"/>
          <p:cNvPicPr>
            <a:picLocks noChangeAspect="1" noChangeArrowheads="1"/>
          </p:cNvPicPr>
          <p:nvPr/>
        </p:nvPicPr>
        <p:blipFill>
          <a:blip r:embed="rId2" cstate="print"/>
          <a:srcRect/>
          <a:stretch>
            <a:fillRect/>
          </a:stretch>
        </p:blipFill>
        <p:spPr bwMode="auto">
          <a:xfrm>
            <a:off x="0" y="2571744"/>
            <a:ext cx="5572132" cy="4286256"/>
          </a:xfrm>
          <a:prstGeom prst="rect">
            <a:avLst/>
          </a:prstGeom>
          <a:noFill/>
        </p:spPr>
      </p:pic>
      <p:sp>
        <p:nvSpPr>
          <p:cNvPr id="5" name="Скругленный прямоугольник 4"/>
          <p:cNvSpPr/>
          <p:nvPr/>
        </p:nvSpPr>
        <p:spPr>
          <a:xfrm>
            <a:off x="5786446" y="1857364"/>
            <a:ext cx="3214710" cy="4714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Определите какое государство самое большое?</a:t>
            </a:r>
          </a:p>
          <a:p>
            <a:pPr algn="ctr"/>
            <a:r>
              <a:rPr lang="ru-RU" sz="2000" b="1" dirty="0" smtClean="0"/>
              <a:t>Какое государство самое маленькое?</a:t>
            </a:r>
          </a:p>
          <a:p>
            <a:pPr algn="ctr"/>
            <a:r>
              <a:rPr lang="ru-RU" sz="2000" b="1" dirty="0" smtClean="0"/>
              <a:t>Кто из германцев перебрался через Средиземное море и создал своё государство в Африке?</a:t>
            </a:r>
            <a:endParaRPr lang="ru-RU" sz="2000" b="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anim calcmode="lin" valueType="num">
                                      <p:cBhvr>
                                        <p:cTn id="15" dur="1000" fill="hold"/>
                                        <p:tgtEl>
                                          <p:spTgt spid="19458"/>
                                        </p:tgtEl>
                                        <p:attrNameLst>
                                          <p:attrName>ppt_x</p:attrName>
                                        </p:attrNameLst>
                                      </p:cBhvr>
                                      <p:tavLst>
                                        <p:tav tm="0">
                                          <p:val>
                                            <p:strVal val="#ppt_x-.2"/>
                                          </p:val>
                                        </p:tav>
                                        <p:tav tm="100000">
                                          <p:val>
                                            <p:strVal val="#ppt_x"/>
                                          </p:val>
                                        </p:tav>
                                      </p:tavLst>
                                    </p:anim>
                                    <p:anim calcmode="lin" valueType="num">
                                      <p:cBhvr>
                                        <p:cTn id="16" dur="1000" fill="hold"/>
                                        <p:tgtEl>
                                          <p:spTgt spid="1945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945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96974"/>
          </a:xfrm>
        </p:spPr>
        <p:txBody>
          <a:bodyPr/>
          <a:lstStyle/>
          <a:p>
            <a:r>
              <a:rPr lang="ru-RU" dirty="0" smtClean="0"/>
              <a:t>Королевство франков</a:t>
            </a:r>
            <a:endParaRPr lang="ru-RU" dirty="0"/>
          </a:p>
        </p:txBody>
      </p:sp>
      <p:pic>
        <p:nvPicPr>
          <p:cNvPr id="11266" name="Picture 2" descr="&amp;Kcy;&amp;acy;&amp;rcy;&amp;tcy;&amp;icy;&amp;ncy;&amp;kcy;&amp;acy; 19 &amp;icy;&amp;zcy; 1807"/>
          <p:cNvPicPr>
            <a:picLocks noChangeAspect="1" noChangeArrowheads="1" noCrop="1"/>
          </p:cNvPicPr>
          <p:nvPr/>
        </p:nvPicPr>
        <p:blipFill>
          <a:blip r:embed="rId2" cstate="print"/>
          <a:srcRect/>
          <a:stretch>
            <a:fillRect/>
          </a:stretch>
        </p:blipFill>
        <p:spPr bwMode="auto">
          <a:xfrm>
            <a:off x="357158" y="1571612"/>
            <a:ext cx="5072098" cy="3786214"/>
          </a:xfrm>
          <a:prstGeom prst="rect">
            <a:avLst/>
          </a:prstGeom>
          <a:noFill/>
        </p:spPr>
      </p:pic>
      <p:pic>
        <p:nvPicPr>
          <p:cNvPr id="11268" name="Picture 4" descr="&amp;Kcy;&amp;acy;&amp;rcy;&amp;tcy;&amp;icy;&amp;ncy;&amp;kcy;&amp;acy; 1 &amp;icy;&amp;zcy; 169024"/>
          <p:cNvPicPr>
            <a:picLocks noChangeAspect="1" noChangeArrowheads="1"/>
          </p:cNvPicPr>
          <p:nvPr/>
        </p:nvPicPr>
        <p:blipFill>
          <a:blip r:embed="rId3" cstate="print"/>
          <a:srcRect/>
          <a:stretch>
            <a:fillRect/>
          </a:stretch>
        </p:blipFill>
        <p:spPr bwMode="auto">
          <a:xfrm>
            <a:off x="5857884" y="1500174"/>
            <a:ext cx="3057525" cy="3810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p:cTn id="12" dur="1000" fill="hold"/>
                                        <p:tgtEl>
                                          <p:spTgt spid="1126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1268"/>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1268"/>
                                        </p:tgtEl>
                                        <p:attrNameLst>
                                          <p:attrName>ppt_y</p:attrName>
                                        </p:attrNameLst>
                                      </p:cBhvr>
                                      <p:tavLst>
                                        <p:tav tm="0">
                                          <p:val>
                                            <p:strVal val="#ppt_y"/>
                                          </p:val>
                                        </p:tav>
                                        <p:tav tm="100000">
                                          <p:val>
                                            <p:strVal val="#ppt_y"/>
                                          </p:val>
                                        </p:tav>
                                      </p:tavLst>
                                    </p:anim>
                                    <p:animEffect transition="in" filter="fade">
                                      <p:cBhvr>
                                        <p:cTn id="15"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4900618" cy="5650125"/>
          </a:xfrm>
          <a:ln w="76200">
            <a:solidFill>
              <a:schemeClr val="bg2">
                <a:lumMod val="50000"/>
              </a:schemeClr>
            </a:solidFill>
          </a:ln>
        </p:spPr>
        <p:txBody>
          <a:bodyPr/>
          <a:lstStyle/>
          <a:p>
            <a:r>
              <a:rPr lang="ru-RU" b="1" dirty="0" smtClean="0"/>
              <a:t>Государство франков оказалось самым долговечным. Его основателем считается</a:t>
            </a:r>
          </a:p>
          <a:p>
            <a:pPr>
              <a:buNone/>
            </a:pPr>
            <a:r>
              <a:rPr lang="ru-RU" b="1" dirty="0" smtClean="0"/>
              <a:t>   </a:t>
            </a:r>
            <a:r>
              <a:rPr lang="ru-RU" b="1" dirty="0" err="1" smtClean="0"/>
              <a:t>Хлодвиг</a:t>
            </a:r>
            <a:r>
              <a:rPr lang="ru-RU" b="1" dirty="0" smtClean="0"/>
              <a:t> (Прославленный в боях).</a:t>
            </a:r>
          </a:p>
          <a:p>
            <a:pPr>
              <a:buNone/>
            </a:pPr>
            <a:r>
              <a:rPr lang="ru-RU" b="1" dirty="0" smtClean="0"/>
              <a:t>  Основание государства франков произошло около </a:t>
            </a:r>
            <a:r>
              <a:rPr lang="ru-RU" b="1" dirty="0" smtClean="0">
                <a:solidFill>
                  <a:srgbClr val="FF0000"/>
                </a:solidFill>
              </a:rPr>
              <a:t>500 года</a:t>
            </a:r>
            <a:r>
              <a:rPr lang="ru-RU" b="1" dirty="0" smtClean="0"/>
              <a:t>.</a:t>
            </a:r>
          </a:p>
          <a:p>
            <a:pPr>
              <a:buNone/>
            </a:pPr>
            <a:r>
              <a:rPr lang="ru-RU" b="1" dirty="0" smtClean="0">
                <a:solidFill>
                  <a:srgbClr val="FF0000"/>
                </a:solidFill>
              </a:rPr>
              <a:t>?</a:t>
            </a:r>
            <a:r>
              <a:rPr lang="ru-RU" b="1" dirty="0" smtClean="0"/>
              <a:t>Почему мы не можем назвать точную дату?</a:t>
            </a:r>
            <a:endParaRPr lang="ru-RU" b="1" dirty="0"/>
          </a:p>
        </p:txBody>
      </p:sp>
      <p:pic>
        <p:nvPicPr>
          <p:cNvPr id="18436" name="Picture 4" descr="File:François-Louis Dejuinne (1786-1844) - Clovis roi des Francs (465-511).jpg"/>
          <p:cNvPicPr>
            <a:picLocks noChangeAspect="1" noChangeArrowheads="1"/>
          </p:cNvPicPr>
          <p:nvPr/>
        </p:nvPicPr>
        <p:blipFill>
          <a:blip r:embed="rId2" cstate="print"/>
          <a:srcRect/>
          <a:stretch>
            <a:fillRect/>
          </a:stretch>
        </p:blipFill>
        <p:spPr bwMode="auto">
          <a:xfrm>
            <a:off x="5214942" y="214290"/>
            <a:ext cx="3676650" cy="5715000"/>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4" presetClass="entr" presetSubtype="0" accel="100000" fill="hold" nodeType="clickEffect">
                                  <p:stCondLst>
                                    <p:cond delay="0"/>
                                  </p:stCondLst>
                                  <p:childTnLst>
                                    <p:set>
                                      <p:cBhvr>
                                        <p:cTn id="46" dur="1" fill="hold">
                                          <p:stCondLst>
                                            <p:cond delay="0"/>
                                          </p:stCondLst>
                                        </p:cTn>
                                        <p:tgtEl>
                                          <p:spTgt spid="18436"/>
                                        </p:tgtEl>
                                        <p:attrNameLst>
                                          <p:attrName>style.visibility</p:attrName>
                                        </p:attrNameLst>
                                      </p:cBhvr>
                                      <p:to>
                                        <p:strVal val="visible"/>
                                      </p:to>
                                    </p:set>
                                    <p:anim calcmode="lin" valueType="num">
                                      <p:cBhvr>
                                        <p:cTn id="47" dur="500" fill="hold"/>
                                        <p:tgtEl>
                                          <p:spTgt spid="18436"/>
                                        </p:tgtEl>
                                        <p:attrNameLst>
                                          <p:attrName>ppt_w</p:attrName>
                                        </p:attrNameLst>
                                      </p:cBhvr>
                                      <p:tavLst>
                                        <p:tav tm="0">
                                          <p:val>
                                            <p:strVal val="#ppt_w*0.05"/>
                                          </p:val>
                                        </p:tav>
                                        <p:tav tm="100000">
                                          <p:val>
                                            <p:strVal val="#ppt_w"/>
                                          </p:val>
                                        </p:tav>
                                      </p:tavLst>
                                    </p:anim>
                                    <p:anim calcmode="lin" valueType="num">
                                      <p:cBhvr>
                                        <p:cTn id="48" dur="500" fill="hold"/>
                                        <p:tgtEl>
                                          <p:spTgt spid="18436"/>
                                        </p:tgtEl>
                                        <p:attrNameLst>
                                          <p:attrName>ppt_h</p:attrName>
                                        </p:attrNameLst>
                                      </p:cBhvr>
                                      <p:tavLst>
                                        <p:tav tm="0">
                                          <p:val>
                                            <p:strVal val="#ppt_h"/>
                                          </p:val>
                                        </p:tav>
                                        <p:tav tm="100000">
                                          <p:val>
                                            <p:strVal val="#ppt_h"/>
                                          </p:val>
                                        </p:tav>
                                      </p:tavLst>
                                    </p:anim>
                                    <p:anim calcmode="lin" valueType="num">
                                      <p:cBhvr>
                                        <p:cTn id="49" dur="500" fill="hold"/>
                                        <p:tgtEl>
                                          <p:spTgt spid="18436"/>
                                        </p:tgtEl>
                                        <p:attrNameLst>
                                          <p:attrName>ppt_x</p:attrName>
                                        </p:attrNameLst>
                                      </p:cBhvr>
                                      <p:tavLst>
                                        <p:tav tm="0">
                                          <p:val>
                                            <p:strVal val="#ppt_x-.2"/>
                                          </p:val>
                                        </p:tav>
                                        <p:tav tm="100000">
                                          <p:val>
                                            <p:strVal val="#ppt_x"/>
                                          </p:val>
                                        </p:tav>
                                      </p:tavLst>
                                    </p:anim>
                                    <p:anim calcmode="lin" valueType="num">
                                      <p:cBhvr>
                                        <p:cTn id="50" dur="500" fill="hold"/>
                                        <p:tgtEl>
                                          <p:spTgt spid="18436"/>
                                        </p:tgtEl>
                                        <p:attrNameLst>
                                          <p:attrName>ppt_y</p:attrName>
                                        </p:attrNameLst>
                                      </p:cBhvr>
                                      <p:tavLst>
                                        <p:tav tm="0">
                                          <p:val>
                                            <p:strVal val="#ppt_y"/>
                                          </p:val>
                                        </p:tav>
                                        <p:tav tm="100000">
                                          <p:val>
                                            <p:strVal val="#ppt_y"/>
                                          </p:val>
                                        </p:tav>
                                      </p:tavLst>
                                    </p:anim>
                                    <p:animEffect transition="in" filter="fade">
                                      <p:cBhvr>
                                        <p:cTn id="51"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214686"/>
            <a:ext cx="2428892" cy="2214577"/>
          </a:xfrm>
        </p:spPr>
        <p:txBody>
          <a:bodyPr>
            <a:normAutofit lnSpcReduction="10000"/>
          </a:bodyPr>
          <a:lstStyle/>
          <a:p>
            <a:r>
              <a:rPr lang="ru-RU" b="1" dirty="0" smtClean="0"/>
              <a:t>Даты</a:t>
            </a:r>
          </a:p>
          <a:p>
            <a:r>
              <a:rPr lang="ru-RU" b="1" dirty="0" smtClean="0"/>
              <a:t>Географические названия</a:t>
            </a:r>
          </a:p>
          <a:p>
            <a:r>
              <a:rPr lang="ru-RU" b="1" dirty="0" smtClean="0"/>
              <a:t>понятия</a:t>
            </a:r>
            <a:endParaRPr lang="ru-RU" b="1" dirty="0"/>
          </a:p>
        </p:txBody>
      </p:sp>
      <p:sp>
        <p:nvSpPr>
          <p:cNvPr id="2" name="Заголовок 1"/>
          <p:cNvSpPr>
            <a:spLocks noGrp="1"/>
          </p:cNvSpPr>
          <p:nvPr>
            <p:ph type="title"/>
          </p:nvPr>
        </p:nvSpPr>
        <p:spPr/>
        <p:txBody>
          <a:bodyPr/>
          <a:lstStyle/>
          <a:p>
            <a:r>
              <a:rPr lang="ru-RU" dirty="0" smtClean="0"/>
              <a:t>Энциклопедическая страница</a:t>
            </a:r>
            <a:endParaRPr lang="ru-RU" dirty="0"/>
          </a:p>
        </p:txBody>
      </p:sp>
      <p:sp>
        <p:nvSpPr>
          <p:cNvPr id="4" name="Прямоугольник с двумя скругленными противолежащими углами 3"/>
          <p:cNvSpPr/>
          <p:nvPr/>
        </p:nvSpPr>
        <p:spPr>
          <a:xfrm>
            <a:off x="2928926" y="2285992"/>
            <a:ext cx="5486432" cy="385765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486 – сражение у </a:t>
            </a:r>
            <a:r>
              <a:rPr lang="ru-RU" sz="2800" dirty="0" err="1" smtClean="0"/>
              <a:t>Суассона</a:t>
            </a:r>
            <a:r>
              <a:rPr lang="ru-RU" sz="2800" dirty="0" smtClean="0"/>
              <a:t>.</a:t>
            </a:r>
          </a:p>
          <a:p>
            <a:pPr algn="ctr"/>
            <a:r>
              <a:rPr lang="ru-RU" sz="2800" dirty="0" smtClean="0"/>
              <a:t>496 – принял христианство</a:t>
            </a:r>
          </a:p>
          <a:p>
            <a:pPr algn="ctr"/>
            <a:r>
              <a:rPr lang="ru-RU" sz="2800" dirty="0" smtClean="0"/>
              <a:t>Около 500 года – основание государства.</a:t>
            </a:r>
          </a:p>
          <a:p>
            <a:pPr algn="ctr"/>
            <a:r>
              <a:rPr lang="ru-RU" sz="2800" dirty="0" smtClean="0"/>
              <a:t>Основал династию Меровингов.</a:t>
            </a:r>
            <a:endParaRPr lang="ru-RU" sz="2800" dirty="0"/>
          </a:p>
        </p:txBody>
      </p:sp>
      <p:pic>
        <p:nvPicPr>
          <p:cNvPr id="5" name="Picture 2" descr="&amp;Kcy;&amp;acy;&amp;rcy;&amp;tcy;&amp;icy;&amp;ncy;&amp;kcy;&amp;acy; 15 &amp;icy;&amp;zcy; 1807"/>
          <p:cNvPicPr>
            <a:picLocks noChangeAspect="1" noChangeArrowheads="1"/>
          </p:cNvPicPr>
          <p:nvPr/>
        </p:nvPicPr>
        <p:blipFill>
          <a:blip r:embed="rId2" cstate="print"/>
          <a:srcRect/>
          <a:stretch>
            <a:fillRect/>
          </a:stretch>
        </p:blipFill>
        <p:spPr bwMode="auto">
          <a:xfrm>
            <a:off x="642910" y="1214422"/>
            <a:ext cx="1643074" cy="1714512"/>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ppt_w*0.05"/>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anim calcmode="lin" valueType="num">
                                      <p:cBhvr>
                                        <p:cTn id="19" dur="500" fill="hold"/>
                                        <p:tgtEl>
                                          <p:spTgt spid="5"/>
                                        </p:tgtEl>
                                        <p:attrNameLst>
                                          <p:attrName>ppt_x</p:attrName>
                                        </p:attrNameLst>
                                      </p:cBhvr>
                                      <p:tavLst>
                                        <p:tav tm="0">
                                          <p:val>
                                            <p:strVal val="#ppt_x-.2"/>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blinds(horizontal)">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blinds(horizontal)">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blinds(horizontal)">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ppt_x</p:attrName>
                                        </p:attrNameLst>
                                      </p:cBhvr>
                                      <p:tavLst>
                                        <p:tav tm="0">
                                          <p:val>
                                            <p:strVal val="#ppt_x-.2"/>
                                          </p:val>
                                        </p:tav>
                                        <p:tav tm="100000">
                                          <p:val>
                                            <p:strVal val="#ppt_x"/>
                                          </p:val>
                                        </p:tav>
                                      </p:tavLst>
                                    </p:anim>
                                    <p:anim calcmode="lin" valueType="num">
                                      <p:cBhvr>
                                        <p:cTn id="4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1000108"/>
            <a:ext cx="9001156" cy="5643602"/>
          </a:xfrm>
        </p:spPr>
        <p:txBody>
          <a:bodyPr>
            <a:noAutofit/>
          </a:bodyPr>
          <a:lstStyle/>
          <a:p>
            <a:r>
              <a:rPr lang="ru-RU" sz="2000" b="1" dirty="0" smtClean="0"/>
              <a:t>После победы у </a:t>
            </a:r>
            <a:r>
              <a:rPr lang="ru-RU" sz="2000" b="1" dirty="0" err="1" smtClean="0"/>
              <a:t>Суассона</a:t>
            </a:r>
            <a:r>
              <a:rPr lang="ru-RU" sz="2000" b="1" dirty="0" smtClean="0"/>
              <a:t> среди захваченной добычи оказалась удивительной красоты чаша из какой-то церкви, которую епископ той церкви попросил ему вернуть. </a:t>
            </a:r>
            <a:r>
              <a:rPr lang="ru-RU" sz="2000" b="1" dirty="0" err="1" smtClean="0"/>
              <a:t>Хлодвиг</a:t>
            </a:r>
            <a:r>
              <a:rPr lang="ru-RU" sz="2000" b="1" dirty="0" smtClean="0"/>
              <a:t> сразу же согласился, но проблема заключалась в том, что захваченное подлежало разделу между всеми воинами. Король попробовал исключить чашу из этого раздела, попросив войско дать её ему сверх его доли. Но среди воинов нашёлся один убеждённый защитник норм военной демократии, который разрубил чашу мечом со словами: </a:t>
            </a:r>
            <a:r>
              <a:rPr lang="ru-RU" sz="2000" b="1" i="1" dirty="0" smtClean="0"/>
              <a:t>«Ты получишь отсюда только то, что тебе полагается по жребию».</a:t>
            </a:r>
            <a:r>
              <a:rPr lang="ru-RU" sz="2000" b="1" dirty="0" smtClean="0"/>
              <a:t> </a:t>
            </a:r>
            <a:r>
              <a:rPr lang="ru-RU" sz="2000" b="1" dirty="0" err="1" smtClean="0"/>
              <a:t>Хлодвигу</a:t>
            </a:r>
            <a:r>
              <a:rPr lang="ru-RU" sz="2000" b="1" dirty="0" smtClean="0"/>
              <a:t> оставалось лишь передать посланцу прелата обломки священного сосуда. Он умел владеть собой и понимал формальную правоту смельчака, но и забыть подобный вызов он не мог. Когда через год ему довелось проводить очередной смотр своего войска, король придрался к якобы плохому состоянию оружия у этого воина и лично разрубил ему голову, сказав во всеуслышание: </a:t>
            </a:r>
            <a:r>
              <a:rPr lang="ru-RU" sz="2000" b="1" i="1" dirty="0" smtClean="0"/>
              <a:t>«Вот так и ты поступил с той чашей в </a:t>
            </a:r>
            <a:r>
              <a:rPr lang="ru-RU" sz="2000" b="1" i="1" dirty="0" err="1" smtClean="0"/>
              <a:t>Суассоне</a:t>
            </a:r>
            <a:r>
              <a:rPr lang="ru-RU" sz="2000" b="1" i="1" dirty="0" smtClean="0"/>
              <a:t>!»</a:t>
            </a:r>
            <a:endParaRPr lang="ru-RU" sz="2000" b="1" dirty="0"/>
          </a:p>
        </p:txBody>
      </p:sp>
      <p:sp>
        <p:nvSpPr>
          <p:cNvPr id="3" name="Заголовок 2"/>
          <p:cNvSpPr>
            <a:spLocks noGrp="1"/>
          </p:cNvSpPr>
          <p:nvPr>
            <p:ph type="title"/>
          </p:nvPr>
        </p:nvSpPr>
        <p:spPr>
          <a:xfrm>
            <a:off x="457200" y="274638"/>
            <a:ext cx="8229600" cy="796908"/>
          </a:xfrm>
        </p:spPr>
        <p:txBody>
          <a:bodyPr>
            <a:noAutofit/>
          </a:bodyPr>
          <a:lstStyle/>
          <a:p>
            <a:r>
              <a:rPr lang="ru-RU" sz="2800" i="1" dirty="0" smtClean="0">
                <a:solidFill>
                  <a:srgbClr val="00B050"/>
                </a:solidFill>
              </a:rPr>
              <a:t>Прочитайте историю в </a:t>
            </a:r>
            <a:r>
              <a:rPr lang="ru-RU" sz="2800" i="1" dirty="0" err="1" smtClean="0">
                <a:solidFill>
                  <a:srgbClr val="00B050"/>
                </a:solidFill>
              </a:rPr>
              <a:t>Суассоне</a:t>
            </a:r>
            <a:r>
              <a:rPr lang="ru-RU" sz="2800" i="1" dirty="0" smtClean="0">
                <a:solidFill>
                  <a:srgbClr val="00B050"/>
                </a:solidFill>
              </a:rPr>
              <a:t>, связанную с чашей.</a:t>
            </a:r>
            <a:endParaRPr lang="ru-RU" sz="2800" i="1" dirty="0">
              <a:solidFill>
                <a:srgbClr val="00B050"/>
              </a:solidFill>
            </a:endParaRPr>
          </a:p>
        </p:txBody>
      </p:sp>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857884" y="3786190"/>
            <a:ext cx="2900354" cy="2857520"/>
          </a:xfrm>
        </p:spPr>
        <p:txBody>
          <a:bodyPr>
            <a:normAutofit fontScale="92500" lnSpcReduction="20000"/>
          </a:bodyPr>
          <a:lstStyle/>
          <a:p>
            <a:r>
              <a:rPr lang="ru-RU" b="1" dirty="0" smtClean="0"/>
              <a:t>Как характеризует эта история </a:t>
            </a:r>
            <a:r>
              <a:rPr lang="ru-RU" b="1" dirty="0" err="1" smtClean="0"/>
              <a:t>Хлодвига</a:t>
            </a:r>
            <a:r>
              <a:rPr lang="ru-RU" b="1" dirty="0" smtClean="0"/>
              <a:t>?</a:t>
            </a:r>
          </a:p>
          <a:p>
            <a:r>
              <a:rPr lang="ru-RU" b="1" dirty="0" smtClean="0"/>
              <a:t>Почему </a:t>
            </a:r>
            <a:r>
              <a:rPr lang="ru-RU" b="1" dirty="0" err="1" smtClean="0"/>
              <a:t>Хлодвиг</a:t>
            </a:r>
            <a:r>
              <a:rPr lang="ru-RU" b="1" dirty="0" smtClean="0"/>
              <a:t> просто не забрал чашу?</a:t>
            </a:r>
          </a:p>
          <a:p>
            <a:pPr>
              <a:buNone/>
            </a:pPr>
            <a:endParaRPr lang="ru-RU" dirty="0"/>
          </a:p>
        </p:txBody>
      </p:sp>
      <p:pic>
        <p:nvPicPr>
          <p:cNvPr id="16386" name="Picture 2" descr="File:Clovis Ier et le vase de Soissons.jpg"/>
          <p:cNvPicPr>
            <a:picLocks noChangeAspect="1" noChangeArrowheads="1"/>
          </p:cNvPicPr>
          <p:nvPr/>
        </p:nvPicPr>
        <p:blipFill>
          <a:blip r:embed="rId2" cstate="print"/>
          <a:srcRect/>
          <a:stretch>
            <a:fillRect/>
          </a:stretch>
        </p:blipFill>
        <p:spPr bwMode="auto">
          <a:xfrm>
            <a:off x="0" y="142852"/>
            <a:ext cx="6072197" cy="6715148"/>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57356" y="1000108"/>
            <a:ext cx="5643602" cy="1200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dirty="0" smtClean="0"/>
              <a:t>король</a:t>
            </a:r>
            <a:endParaRPr lang="ru-RU" sz="7200" b="1" dirty="0"/>
          </a:p>
        </p:txBody>
      </p:sp>
      <p:sp>
        <p:nvSpPr>
          <p:cNvPr id="5" name="Прямоугольник 4"/>
          <p:cNvSpPr/>
          <p:nvPr/>
        </p:nvSpPr>
        <p:spPr>
          <a:xfrm>
            <a:off x="1714480" y="2357430"/>
            <a:ext cx="19288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суд</a:t>
            </a:r>
            <a:endParaRPr lang="ru-RU" sz="3200" b="1" dirty="0"/>
          </a:p>
        </p:txBody>
      </p:sp>
      <p:sp>
        <p:nvSpPr>
          <p:cNvPr id="6" name="Прямоугольник 5"/>
          <p:cNvSpPr/>
          <p:nvPr/>
        </p:nvSpPr>
        <p:spPr>
          <a:xfrm>
            <a:off x="3786182" y="2357430"/>
            <a:ext cx="19288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графы</a:t>
            </a:r>
            <a:endParaRPr lang="ru-RU" sz="3600" dirty="0"/>
          </a:p>
        </p:txBody>
      </p:sp>
      <p:sp>
        <p:nvSpPr>
          <p:cNvPr id="7" name="Прямоугольник 6"/>
          <p:cNvSpPr/>
          <p:nvPr/>
        </p:nvSpPr>
        <p:spPr>
          <a:xfrm>
            <a:off x="5929322" y="2357430"/>
            <a:ext cx="19288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дружина</a:t>
            </a:r>
            <a:endParaRPr lang="ru-RU" sz="2800" b="1" dirty="0"/>
          </a:p>
        </p:txBody>
      </p:sp>
      <p:sp>
        <p:nvSpPr>
          <p:cNvPr id="8" name="Прямоугольник 7"/>
          <p:cNvSpPr/>
          <p:nvPr/>
        </p:nvSpPr>
        <p:spPr>
          <a:xfrm>
            <a:off x="1500166" y="3429000"/>
            <a:ext cx="32861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крестьяне</a:t>
            </a:r>
            <a:endParaRPr lang="ru-RU" sz="4000" b="1" dirty="0"/>
          </a:p>
        </p:txBody>
      </p:sp>
      <p:sp>
        <p:nvSpPr>
          <p:cNvPr id="9" name="Прямоугольник 8"/>
          <p:cNvSpPr/>
          <p:nvPr/>
        </p:nvSpPr>
        <p:spPr>
          <a:xfrm>
            <a:off x="4929190" y="3429000"/>
            <a:ext cx="32861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рабы</a:t>
            </a:r>
            <a:endParaRPr lang="ru-RU" sz="3600" b="1"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Знатные франки эпохи Меровингов и Каролингов.</a:t>
            </a:r>
            <a:endParaRPr lang="ru-RU" dirty="0"/>
          </a:p>
        </p:txBody>
      </p:sp>
      <p:pic>
        <p:nvPicPr>
          <p:cNvPr id="47106" name="Picture 2" descr="http://www.ms77.ru/images/13214904.jpg"/>
          <p:cNvPicPr>
            <a:picLocks noChangeAspect="1" noChangeArrowheads="1"/>
          </p:cNvPicPr>
          <p:nvPr/>
        </p:nvPicPr>
        <p:blipFill>
          <a:blip r:embed="rId2" cstate="print"/>
          <a:srcRect/>
          <a:stretch>
            <a:fillRect/>
          </a:stretch>
        </p:blipFill>
        <p:spPr bwMode="auto">
          <a:xfrm>
            <a:off x="2214546" y="1500174"/>
            <a:ext cx="6572296" cy="4786346"/>
          </a:xfrm>
          <a:prstGeom prst="rect">
            <a:avLst/>
          </a:prstGeom>
          <a:noFill/>
        </p:spPr>
      </p:pic>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140</TotalTime>
  <Words>460</Words>
  <Application>Microsoft Office PowerPoint</Application>
  <PresentationFormat>Экран (4:3)</PresentationFormat>
  <Paragraphs>54</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Открытая</vt:lpstr>
      <vt:lpstr>Королевство франков. Правление Хлодвига.</vt:lpstr>
      <vt:lpstr>За время Великого переселения образовались 15 королевств. Назовите крупнейшие из них.</vt:lpstr>
      <vt:lpstr>Королевство франков</vt:lpstr>
      <vt:lpstr>Слайд 4</vt:lpstr>
      <vt:lpstr>Энциклопедическая страница</vt:lpstr>
      <vt:lpstr>Прочитайте историю в Суассоне, связанную с чашей.</vt:lpstr>
      <vt:lpstr>Слайд 7</vt:lpstr>
      <vt:lpstr>Слайд 8</vt:lpstr>
      <vt:lpstr>Знатные франки эпохи Меровингов и Каролингов.</vt:lpstr>
      <vt:lpstr>Салическая правда – свод законов франков.</vt:lpstr>
      <vt:lpstr>Слайд 11</vt:lpstr>
      <vt:lpstr>496 – крещение франков.</vt:lpstr>
      <vt:lpstr>Слайд 13</vt:lpstr>
      <vt:lpstr>После смерти Хлодвига королевство было поделено между его наследниками на 4 части.</vt:lpstr>
      <vt:lpstr>Слайд 15</vt:lpstr>
      <vt:lpstr>Оцените Хлодвига как политика.</vt:lpstr>
      <vt:lpstr>Использованная литература:</vt:lpstr>
      <vt:lpstr>Спасибо за внимание!</vt:lpstr>
    </vt:vector>
  </TitlesOfParts>
  <Company>WIN7XP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Королевство франков.</dc:title>
  <dc:creator>WIN7XP</dc:creator>
  <cp:lastModifiedBy>Inkognito</cp:lastModifiedBy>
  <cp:revision>20</cp:revision>
  <dcterms:created xsi:type="dcterms:W3CDTF">2012-09-09T12:45:41Z</dcterms:created>
  <dcterms:modified xsi:type="dcterms:W3CDTF">2012-11-28T18:30:43Z</dcterms:modified>
</cp:coreProperties>
</file>