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3CF7-DF01-44CD-8242-4DF087DB74C9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C01D-CC9D-45A7-8DE9-24E2E259B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48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42FF8-0B1B-4967-9C91-1ED8D475F907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D2B7F-94E6-4D9D-946A-B06D1800F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9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E123C-0AA9-480B-9FE3-4F63525AC7A9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3A33-9424-4FA5-81D0-CAB5C311E7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768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0AAAB-2DA4-4CCF-9E6F-483C7FDFBEB6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F92F3-2752-4D5D-A9C9-386C11E588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0C1F3-D99A-4DE5-8821-611636EB357C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3D1FA-B372-4750-9F1A-AE604ED7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14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37B0F-92F5-45D7-A72C-88ECE932A8D6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43102-7696-41EA-851D-9EAE6528D9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919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C1CF1-0135-4739-BEDD-56665E133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BED61-8772-4BBF-9AD4-6FD9C37A06FF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07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0CED7-A02A-487F-9ECA-7706CB1610E5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9616F-22D6-4A58-B5A9-B6A0F06E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994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DB907-CC44-433A-8F7F-C35991AC796E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7F7BE-8643-43C9-BE45-ED88F0813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93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B0E87-429C-4747-BCA5-9340BB080903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B83FB-9148-4E87-9DF4-094DB6C1E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06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0D864-1AFF-4491-A569-686D5574C29C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F669A-DD2A-47A7-B31E-518B6FDE4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94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A2954D-2560-4566-996D-7CE04E29C0D8}" type="datetimeFigureOut">
              <a:rPr lang="ru-RU"/>
              <a:pPr>
                <a:defRPr/>
              </a:pPr>
              <a:t>29.11.2012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BF87BE9-6998-43BA-97D4-877BFE469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7" r:id="rId2"/>
    <p:sldLayoutId id="2147483684" r:id="rId3"/>
    <p:sldLayoutId id="2147483678" r:id="rId4"/>
    <p:sldLayoutId id="2147483685" r:id="rId5"/>
    <p:sldLayoutId id="2147483679" r:id="rId6"/>
    <p:sldLayoutId id="2147483680" r:id="rId7"/>
    <p:sldLayoutId id="2147483686" r:id="rId8"/>
    <p:sldLayoutId id="2147483687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103;%20&#1084;&#1091;&#1079;&#1099;&#1082;&#1072;\&#1047;&#1040;&#1056;&#1059;&#1041;&#1045;&#1046;&#1053;&#1040;&#1071;\E\ENIGMA\Enigma\Enigma%20-%20Way%20To%20Eternity.mp3" TargetMode="External"/><Relationship Id="rId6" Type="http://schemas.openxmlformats.org/officeDocument/2006/relationships/hyperlink" Target="http://prezented.ru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ru.wikipedia.org/wiki/%D0%91%D0%BE%D0%B3" TargetMode="External"/><Relationship Id="rId7" Type="http://schemas.openxmlformats.org/officeDocument/2006/relationships/hyperlink" Target="http://ru.wikipedia.org/wiki/%D0%90%D0%B8%D0%B4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hyperlink" Target="http://ru.wikipedia.org/wiki/%D0%90%D1%81%D1%82%D1%80%D0%BE%D0%BB%D0%BE%D0%B3%D0%B8%D1%8F" TargetMode="External"/><Relationship Id="rId5" Type="http://schemas.openxmlformats.org/officeDocument/2006/relationships/hyperlink" Target="http://ru.wikipedia.org/wiki/%D0%9C%D0%B0%D0%B3%D0%B8%D1%8F" TargetMode="External"/><Relationship Id="rId4" Type="http://schemas.openxmlformats.org/officeDocument/2006/relationships/hyperlink" Target="http://ru.wikipedia.org/wiki/%D0%93%D0%B5%D1%80%D0%BE%D0%BB%D1%8C%D0%B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3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jpeg"/><Relationship Id="rId4" Type="http://schemas.openxmlformats.org/officeDocument/2006/relationships/hyperlink" Target="http://ru.wikipedia.org/wiki/%D0%9A%D1%83%D0%B7%D0%BD%D0%B5%D1%8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7" Type="http://schemas.openxmlformats.org/officeDocument/2006/relationships/hyperlink" Target="http://ru.wikipedia.org/wiki/%D0%A5%D1%80%D0%BE%D0%BD%D0%BE%D1%8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hyperlink" Target="http://ru.wikipedia.org/wiki/%D0%93%D0%B5%D1%8F" TargetMode="External"/><Relationship Id="rId5" Type="http://schemas.openxmlformats.org/officeDocument/2006/relationships/hyperlink" Target="http://ru.wikipedia.org/wiki/%D0%A3%D1%80%D0%B0%D0%BD_(%D0%BC%D0%B8%D1%84%D0%BE%D0%BB%D0%BE%D0%B3%D0%B8%D1%8F)" TargetMode="External"/><Relationship Id="rId4" Type="http://schemas.openxmlformats.org/officeDocument/2006/relationships/hyperlink" Target="http://ru.wikipedia.org/wiki/%D0%A2%D0%B8%D1%82%D0%B0%D0%BD%D1%8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hyperlink" Target="http://prezented.ru/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ru.wikipedia.org/wiki/%D0%90%D1%84%D1%80%D0%BE%D0%B4%D0%B8%D1%82%D0%B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8%D0%B4" TargetMode="External"/><Relationship Id="rId13" Type="http://schemas.openxmlformats.org/officeDocument/2006/relationships/image" Target="../media/image4.jpeg"/><Relationship Id="rId3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7" Type="http://schemas.openxmlformats.org/officeDocument/2006/relationships/hyperlink" Target="http://ru.wikipedia.org/wiki/%D0%A0%D0%B5%D1%8F_(%D0%BC%D0%B8%D1%84%D0%BE%D0%BB%D0%BE%D0%B3%D0%B8%D1%8F)" TargetMode="External"/><Relationship Id="rId12" Type="http://schemas.openxmlformats.org/officeDocument/2006/relationships/hyperlink" Target="http://ru.wikipedia.org/wiki/%D0%93%D0%B5%D1%80%D0%B0_(%D0%BC%D0%B8%D1%84%D0%BE%D0%BB%D0%BE%D0%B3%D0%B8%D1%8F)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://ru.wikipedia.org/wiki/%D0%9A%D1%80%D0%BE%D0%BD%D0%BE%D1%81" TargetMode="External"/><Relationship Id="rId11" Type="http://schemas.openxmlformats.org/officeDocument/2006/relationships/hyperlink" Target="http://ru.wikipedia.org/wiki/%D0%9F%D0%BE%D1%81%D0%B5%D0%B9%D0%B4%D0%BE%D0%BD" TargetMode="External"/><Relationship Id="rId5" Type="http://schemas.openxmlformats.org/officeDocument/2006/relationships/hyperlink" Target="http://ru.wikipedia.org/wiki/%D0%A2%D0%B8%D1%82%D0%B0%D0%BD%D1%8B" TargetMode="External"/><Relationship Id="rId10" Type="http://schemas.openxmlformats.org/officeDocument/2006/relationships/hyperlink" Target="http://ru.wikipedia.org/wiki/%D0%94%D0%B5%D0%BC%D0%B5%D1%82%D1%80%D0%B0" TargetMode="External"/><Relationship Id="rId4" Type="http://schemas.openxmlformats.org/officeDocument/2006/relationships/hyperlink" Target="http://ru.wikipedia.org/wiki/%D0%9E%D0%BB%D0%B8%D0%BC%D0%BF%D0%B8%D0%B9%D1%81%D0%BA%D0%B8%D0%B5_%D0%B1%D0%BE%D0%B3%D0%B8" TargetMode="External"/><Relationship Id="rId9" Type="http://schemas.openxmlformats.org/officeDocument/2006/relationships/hyperlink" Target="http://ru.wikipedia.org/wiki/%D0%93%D0%B5%D1%81%D1%82%D0%B8%D1%8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E%D1%80%D1%91%D0%BB_(%D0%BF%D1%82%D0%B8%D1%86%D0%B0)" TargetMode="External"/><Relationship Id="rId3" Type="http://schemas.openxmlformats.org/officeDocument/2006/relationships/hyperlink" Target="http://ru.wikipedia.org/wiki/%D0%9F%D0%BE%D1%81%D0%B5%D0%B9%D0%B4%D0%BE%D0%BD" TargetMode="External"/><Relationship Id="rId7" Type="http://schemas.openxmlformats.org/officeDocument/2006/relationships/hyperlink" Target="http://ru.wikipedia.org/wiki/%D0%91%D0%BE%D0%B3%D0%B8-%D0%BE%D0%BB%D0%B8%D0%BC%D0%BF%D0%B8%D0%B9%D1%86%D1%8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hyperlink" Target="http://ru.wikipedia.org/wiki/%D0%9E%D0%BB%D0%B8%D0%BC%D0%BF" TargetMode="External"/><Relationship Id="rId5" Type="http://schemas.openxmlformats.org/officeDocument/2006/relationships/hyperlink" Target="http://ru.wikipedia.org/wiki/%D0%9F%D0%B0%D1%82%D1%80%D0%B8%D0%B0%D1%80%D1%85%D0%B0%D1%82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ru.wikipedia.org/wiki/%D0%90%D0%B8%D0%B4" TargetMode="External"/><Relationship Id="rId9" Type="http://schemas.openxmlformats.org/officeDocument/2006/relationships/hyperlink" Target="http://ru.wikipedia.org/wiki/%D0%9E%D0%BB%D0%B8%D0%BC%D0%BF%D0%B8%D0%B9%D1%81%D0%BA%D0%B8%D0%B5_%D0%B1%D0%BE%D0%B3%D0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7%D0%B5%D0%B2%D1%81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%D0%A2%D0%B8%D1%82%D0%B0%D0%BD%D1%8B" TargetMode="External"/><Relationship Id="rId4" Type="http://schemas.openxmlformats.org/officeDocument/2006/relationships/hyperlink" Target="http://ru.wikipedia.org/wiki/%D0%9F%D0%BE%D1%81%D0%B5%D0%B9%D0%B4%D0%BE%D0%B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0%BB%D0%BD%D1%86%D0%B5" TargetMode="Externa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ru.wikipedia.org/wiki/%D0%9B%D1%83%D0%BD%D0%B0" TargetMode="External"/><Relationship Id="rId5" Type="http://schemas.openxmlformats.org/officeDocument/2006/relationships/hyperlink" Target="http://ru.wikipedia.org/wiki/%D0%90%D1%80%D1%82%D0%B5%D0%BC%D0%B8%D0%B4%D0%B0" TargetMode="External"/><Relationship Id="rId4" Type="http://schemas.openxmlformats.org/officeDocument/2006/relationships/hyperlink" Target="http://ru.wikipedia.org/wiki/%D0%9C%D1%83%D0%B7%D1%8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5%D0%B2%D0%BD%D0%B5%D0%B3%D1%80%D0%B5%D1%87%D0%B5%D1%81%D0%BA%D0%B0%D1%8F_%D0%BC%D0%B8%D1%84%D0%BE%D0%BB%D0%BE%D0%B3%D0%B8%D1%8F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3.jpeg"/><Relationship Id="rId5" Type="http://schemas.openxmlformats.org/officeDocument/2006/relationships/hyperlink" Target="http://ru.wikipedia.org/wiki/%D0%91%D0%B5%D1%81%D1%81%D0%BC%D0%B5%D1%80%D1%82%D0%B8%D0%B5" TargetMode="External"/><Relationship Id="rId4" Type="http://schemas.openxmlformats.org/officeDocument/2006/relationships/hyperlink" Target="http://ru.wikipedia.org/wiki/%D0%9C%D0%B5%D0%B4%D0%B8%D1%86%D0%B8%D0%BD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548718" cy="27720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7200" smtClean="0">
                <a:solidFill>
                  <a:srgbClr val="FF0000"/>
                </a:solidFill>
              </a:rPr>
              <a:t>Боги Древней Греции</a:t>
            </a:r>
            <a:endParaRPr lang="ru-RU" sz="7200">
              <a:solidFill>
                <a:srgbClr val="FF0000"/>
              </a:solidFill>
            </a:endParaRPr>
          </a:p>
        </p:txBody>
      </p:sp>
      <p:pic>
        <p:nvPicPr>
          <p:cNvPr id="4" name="Enigma - Way To Eternit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75" y="142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ПМУ\ПРЕДМЕТЫ\3 - ий курс!\культурология\Греция\зевс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661">
            <a:off x="5352951" y="3684698"/>
            <a:ext cx="2676033" cy="276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ПМУ\ПРЕДМЕТЫ\3 - ий курс!\культурология\Греция\посейдон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41053">
            <a:off x="1355181" y="3795936"/>
            <a:ext cx="2031552" cy="265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000496" y="714356"/>
            <a:ext cx="1256510" cy="2857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6"/>
              </a:rPr>
              <a:t>Prezented.Ru</a:t>
            </a:r>
            <a:endParaRPr lang="ru-RU" b="1" dirty="0"/>
          </a:p>
        </p:txBody>
      </p:sp>
    </p:spTree>
  </p:cSld>
  <p:clrMapOvr>
    <a:masterClrMapping/>
  </p:clrMapOvr>
  <p:transition advTm="8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500063" y="6096000"/>
            <a:ext cx="8186737" cy="476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</a:rPr>
              <a:t>Гелиос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>
                <a:solidFill>
                  <a:schemeClr val="bg1"/>
                </a:solidFill>
              </a:rPr>
              <a:t> Гелиос (Гелий) </a:t>
            </a:r>
            <a:r>
              <a:rPr lang="ru-RU" sz="2000" smtClean="0">
                <a:solidFill>
                  <a:schemeClr val="bg1"/>
                </a:solidFill>
              </a:rPr>
              <a:t>— бог Солнца, брат Селены (богини Луны) и Эос (утренней зари). </a:t>
            </a:r>
            <a:r>
              <a:rPr lang="fr-FR" sz="2000" smtClean="0">
                <a:solidFill>
                  <a:schemeClr val="bg1"/>
                </a:solidFill>
              </a:rPr>
              <a:t>В поздней античности отождествлялся с Аполлоном, богом солнечного света.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9218" name="Picture 2" descr="D:\ПМУ\ПРЕДМЕТЫ\3 - ий курс!\культурология\Греция\гелио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1357313"/>
            <a:ext cx="32861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D:\ПМУ\ПРЕДМЕТЫ\3 - ий курс!\культурология\Греция\гелиус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500188"/>
            <a:ext cx="4500562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84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214313" y="6096000"/>
            <a:ext cx="8472487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err="1" smtClean="0">
                <a:solidFill>
                  <a:srgbClr val="FFFF00"/>
                </a:solidFill>
              </a:rPr>
              <a:t>Герме́с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r>
              <a:rPr lang="ru-RU" sz="2000" b="1" err="1" smtClean="0">
                <a:solidFill>
                  <a:schemeClr val="bg1"/>
                </a:solidFill>
              </a:rPr>
              <a:t>Герме́с</a:t>
            </a:r>
            <a:r>
              <a:rPr lang="ru-RU" sz="2000" smtClean="0">
                <a:solidFill>
                  <a:schemeClr val="bg1"/>
                </a:solidFill>
              </a:rPr>
              <a:t>— </a:t>
            </a:r>
            <a:r>
              <a:rPr lang="ru-RU" sz="2000" u="sng" smtClean="0">
                <a:solidFill>
                  <a:schemeClr val="bg1"/>
                </a:solidFill>
                <a:hlinkClick r:id="rId3" tooltip="Бог"/>
              </a:rPr>
              <a:t>бог</a:t>
            </a:r>
            <a:r>
              <a:rPr lang="ru-RU" sz="2000" smtClean="0">
                <a:solidFill>
                  <a:schemeClr val="bg1"/>
                </a:solidFill>
              </a:rPr>
              <a:t> торговли, прибыли, разумности, ловкости, плутовства, обмана, воровства и красноречия, дающий богатство и доход в торговле, бог гимнастики. Покровитель </a:t>
            </a:r>
            <a:r>
              <a:rPr lang="ru-RU" sz="2000" u="sng" smtClean="0">
                <a:solidFill>
                  <a:schemeClr val="bg1"/>
                </a:solidFill>
                <a:hlinkClick r:id="rId4" tooltip="Герольд"/>
              </a:rPr>
              <a:t>глашатаев</a:t>
            </a:r>
            <a:r>
              <a:rPr lang="ru-RU" sz="2000" smtClean="0">
                <a:solidFill>
                  <a:schemeClr val="bg1"/>
                </a:solidFill>
              </a:rPr>
              <a:t>, послов, пастухов и путников; покровитель </a:t>
            </a:r>
            <a:r>
              <a:rPr lang="ru-RU" sz="2000" u="sng" smtClean="0">
                <a:solidFill>
                  <a:schemeClr val="bg1"/>
                </a:solidFill>
                <a:hlinkClick r:id="rId5" tooltip="Магия"/>
              </a:rPr>
              <a:t>магии</a:t>
            </a:r>
            <a:r>
              <a:rPr lang="ru-RU" sz="2000" smtClean="0">
                <a:solidFill>
                  <a:schemeClr val="bg1"/>
                </a:solidFill>
              </a:rPr>
              <a:t> и </a:t>
            </a:r>
            <a:r>
              <a:rPr lang="ru-RU" sz="2000" u="sng" smtClean="0">
                <a:solidFill>
                  <a:schemeClr val="bg1"/>
                </a:solidFill>
                <a:hlinkClick r:id="rId6" tooltip="Астрология"/>
              </a:rPr>
              <a:t>астрологии</a:t>
            </a:r>
            <a:r>
              <a:rPr lang="ru-RU" sz="2000" smtClean="0">
                <a:solidFill>
                  <a:schemeClr val="bg1"/>
                </a:solidFill>
              </a:rPr>
              <a:t>. Посланник богов и проводник душ умерших в подземное царство </a:t>
            </a:r>
            <a:r>
              <a:rPr lang="ru-RU" sz="2000" u="sng" smtClean="0">
                <a:solidFill>
                  <a:schemeClr val="bg1"/>
                </a:solidFill>
                <a:hlinkClick r:id="rId7" tooltip="Аид"/>
              </a:rPr>
              <a:t>Аида</a:t>
            </a:r>
            <a:r>
              <a:rPr lang="ru-RU" sz="2000" smtClean="0">
                <a:solidFill>
                  <a:schemeClr val="bg1"/>
                </a:solidFill>
              </a:rPr>
              <a:t>. </a:t>
            </a:r>
            <a:r>
              <a:rPr lang="fr-FR" sz="2000" smtClean="0">
                <a:solidFill>
                  <a:schemeClr val="bg1"/>
                </a:solidFill>
              </a:rPr>
              <a:t>Изобрёл меры, числа, азбуку и обучил людей.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0242" name="Picture 2" descr="D:\ПМУ\ПРЕДМЕТЫ\3 - ий курс!\культурология\Греция\гермес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071688"/>
            <a:ext cx="32861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29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1"/>
          <p:cNvSpPr>
            <a:spLocks noGrp="1"/>
          </p:cNvSpPr>
          <p:nvPr>
            <p:ph idx="1"/>
          </p:nvPr>
        </p:nvSpPr>
        <p:spPr>
          <a:xfrm flipV="1">
            <a:off x="214313" y="6096000"/>
            <a:ext cx="8472487" cy="6191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</a:rPr>
              <a:t>Гефест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r>
              <a:rPr lang="ru-RU" sz="2000" b="1" smtClean="0">
                <a:solidFill>
                  <a:schemeClr val="bg1"/>
                </a:solidFill>
              </a:rPr>
              <a:t>Гефест </a:t>
            </a:r>
            <a:r>
              <a:rPr lang="ru-RU" sz="2000" smtClean="0">
                <a:solidFill>
                  <a:schemeClr val="bg1"/>
                </a:solidFill>
              </a:rPr>
              <a:t>— сын Зевса и Геры, бог огня и кузнечного дела. </a:t>
            </a:r>
            <a:r>
              <a:rPr lang="fr-FR" sz="2000" smtClean="0">
                <a:solidFill>
                  <a:schemeClr val="bg1"/>
                </a:solidFill>
              </a:rPr>
              <a:t>Считался покровителем ремесленников.</a:t>
            </a:r>
            <a:r>
              <a:rPr lang="ru-RU" sz="2000" smtClean="0">
                <a:solidFill>
                  <a:schemeClr val="bg1"/>
                </a:solidFill>
              </a:rPr>
              <a:t>  </a:t>
            </a:r>
            <a:r>
              <a:rPr lang="ru-RU" sz="2000" b="1" err="1" smtClean="0">
                <a:solidFill>
                  <a:schemeClr val="bg1"/>
                </a:solidFill>
              </a:rPr>
              <a:t>Гефе́ст</a:t>
            </a:r>
            <a:r>
              <a:rPr lang="ru-RU" sz="2000" smtClean="0">
                <a:solidFill>
                  <a:schemeClr val="bg1"/>
                </a:solidFill>
              </a:rPr>
              <a:t> — в греческой мифологии </a:t>
            </a:r>
            <a:r>
              <a:rPr lang="ru-RU" sz="2000" u="sng" smtClean="0">
                <a:solidFill>
                  <a:schemeClr val="bg1"/>
                </a:solidFill>
                <a:hlinkClick r:id="rId3" tooltip="Бог"/>
              </a:rPr>
              <a:t>бог</a:t>
            </a:r>
            <a:r>
              <a:rPr lang="ru-RU" sz="2000" smtClean="0">
                <a:solidFill>
                  <a:schemeClr val="bg1"/>
                </a:solidFill>
              </a:rPr>
              <a:t> огня, покровитель кузнечного ремесла и сам искусный </a:t>
            </a:r>
            <a:r>
              <a:rPr lang="ru-RU" sz="2000" u="sng" smtClean="0">
                <a:solidFill>
                  <a:schemeClr val="bg1"/>
                </a:solidFill>
                <a:hlinkClick r:id="rId4" tooltip="Кузнец"/>
              </a:rPr>
              <a:t>кузнец</a:t>
            </a:r>
            <a:r>
              <a:rPr lang="ru-RU" sz="2000" smtClean="0">
                <a:solidFill>
                  <a:schemeClr val="bg1"/>
                </a:solidFill>
              </a:rPr>
              <a:t>. 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1266" name="Picture 2" descr="D:\ПМУ\ПРЕДМЕТЫ\3 - ий курс!\культурология\Греция\ефес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28813"/>
            <a:ext cx="350043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445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57188" y="6096000"/>
            <a:ext cx="8329612" cy="476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7167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</a:rPr>
              <a:t>Крон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r>
              <a:rPr lang="ru-RU" sz="2000" b="1" smtClean="0">
                <a:solidFill>
                  <a:schemeClr val="bg1"/>
                </a:solidFill>
              </a:rPr>
              <a:t>Крон</a:t>
            </a:r>
            <a:r>
              <a:rPr lang="ru-RU" sz="2000" smtClean="0">
                <a:solidFill>
                  <a:schemeClr val="bg1"/>
                </a:solidFill>
              </a:rPr>
              <a:t>, </a:t>
            </a:r>
            <a:r>
              <a:rPr lang="ru-RU" sz="2000" b="1" err="1" smtClean="0">
                <a:solidFill>
                  <a:schemeClr val="bg1"/>
                </a:solidFill>
              </a:rPr>
              <a:t>Кро́нос</a:t>
            </a:r>
            <a:r>
              <a:rPr lang="ru-RU" sz="2000" smtClean="0">
                <a:solidFill>
                  <a:schemeClr val="bg1"/>
                </a:solidFill>
              </a:rPr>
              <a:t>— в </a:t>
            </a:r>
            <a:r>
              <a:rPr lang="ru-RU" sz="2000" u="sng" smtClean="0">
                <a:solidFill>
                  <a:schemeClr val="bg1"/>
                </a:solidFill>
                <a:hlinkClick r:id="rId3" tooltip="Древнегреческая мифология"/>
              </a:rPr>
              <a:t>древнегреческой мифологии</a:t>
            </a:r>
            <a:r>
              <a:rPr lang="fr-FR" sz="2000" smtClean="0">
                <a:solidFill>
                  <a:schemeClr val="bg1"/>
                </a:solidFill>
              </a:rPr>
              <a:t> </a:t>
            </a:r>
            <a:r>
              <a:rPr lang="ru-RU" sz="2000" smtClean="0">
                <a:solidFill>
                  <a:schemeClr val="bg1"/>
                </a:solidFill>
              </a:rPr>
              <a:t>— </a:t>
            </a:r>
            <a:r>
              <a:rPr lang="ru-RU" sz="2000" u="sng" smtClean="0">
                <a:solidFill>
                  <a:schemeClr val="bg1"/>
                </a:solidFill>
                <a:hlinkClick r:id="rId4" tooltip="Титаны"/>
              </a:rPr>
              <a:t>титан</a:t>
            </a:r>
            <a:r>
              <a:rPr lang="ru-RU" sz="2000" smtClean="0">
                <a:solidFill>
                  <a:schemeClr val="bg1"/>
                </a:solidFill>
              </a:rPr>
              <a:t>, младший сын бога </a:t>
            </a:r>
            <a:r>
              <a:rPr lang="ru-RU" sz="2000" u="sng" smtClean="0">
                <a:solidFill>
                  <a:schemeClr val="bg1"/>
                </a:solidFill>
                <a:hlinkClick r:id="rId5" tooltip="Уран (мифология)"/>
              </a:rPr>
              <a:t>Урана</a:t>
            </a:r>
            <a:r>
              <a:rPr lang="ru-RU" sz="2000" smtClean="0">
                <a:solidFill>
                  <a:schemeClr val="bg1"/>
                </a:solidFill>
              </a:rPr>
              <a:t> (неба) и богини </a:t>
            </a:r>
            <a:r>
              <a:rPr lang="ru-RU" sz="2000" u="sng" smtClean="0">
                <a:solidFill>
                  <a:schemeClr val="bg1"/>
                </a:solidFill>
                <a:hlinkClick r:id="rId6" tooltip="Гея"/>
              </a:rPr>
              <a:t>Геи</a:t>
            </a:r>
            <a:r>
              <a:rPr lang="ru-RU" sz="2000" smtClean="0">
                <a:solidFill>
                  <a:schemeClr val="bg1"/>
                </a:solidFill>
              </a:rPr>
              <a:t> (земли). Первоначально — бог земледелия, позднее, в эллинистический период отождествлялся с богом, персонифицирующим время, </a:t>
            </a:r>
            <a:r>
              <a:rPr lang="ru-RU" sz="2000" u="sng" err="1" smtClean="0">
                <a:solidFill>
                  <a:schemeClr val="bg1"/>
                </a:solidFill>
                <a:hlinkClick r:id="rId7" tooltip="Хронос"/>
              </a:rPr>
              <a:t>Хроносом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2290" name="Picture 2" descr="D:\ПМУ\ПРЕДМЕТЫ\3 - ий курс!\культурология\Греция\krono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3" y="1928813"/>
            <a:ext cx="3176587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1437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57188" y="6096000"/>
            <a:ext cx="8329612" cy="476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u="sng" smtClean="0">
                <a:solidFill>
                  <a:srgbClr val="FFFF00"/>
                </a:solidFill>
              </a:rPr>
              <a:t> </a:t>
            </a:r>
            <a:r>
              <a:rPr lang="ru-RU" sz="2400" b="1" smtClean="0">
                <a:solidFill>
                  <a:srgbClr val="FFFF00"/>
                </a:solidFill>
              </a:rPr>
              <a:t>Плутон</a:t>
            </a: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u="sng" smtClean="0"/>
              <a:t> </a:t>
            </a:r>
            <a:r>
              <a:rPr lang="ru-RU" sz="2000" b="1" smtClean="0">
                <a:solidFill>
                  <a:schemeClr val="bg1"/>
                </a:solidFill>
              </a:rPr>
              <a:t>Плутон</a:t>
            </a:r>
            <a:r>
              <a:rPr lang="ru-RU" sz="2000" smtClean="0">
                <a:solidFill>
                  <a:schemeClr val="bg1"/>
                </a:solidFill>
              </a:rPr>
              <a:t> — бог подземного царства, нередко отождествлявшийся с Аидом, но в отличие от него, владевший не душами умерших, а богатствами подземного мира. По обычному греческому сказанию - брат Зевса и Посейдона.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3314" name="Picture 2" descr="D:\ПМУ\ПРЕДМЕТЫ\3 - ий курс!\культурология\Греция\плутонм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4143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D:\ПМУ\ПРЕДМЕТЫ\3 - ий курс!\культурология\Греция\плут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1625"/>
            <a:ext cx="42100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8625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idx="1"/>
          </p:nvPr>
        </p:nvSpPr>
        <p:spPr>
          <a:xfrm flipV="1">
            <a:off x="214313" y="6096000"/>
            <a:ext cx="8472487" cy="54768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err="1" smtClean="0">
                <a:solidFill>
                  <a:srgbClr val="FFFF00"/>
                </a:solidFill>
              </a:rPr>
              <a:t>Эро́т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000" b="1" smtClean="0"/>
              <a:t> </a:t>
            </a:r>
            <a:r>
              <a:rPr lang="ru-RU" sz="2000" b="1" err="1" smtClean="0">
                <a:solidFill>
                  <a:schemeClr val="bg1"/>
                </a:solidFill>
              </a:rPr>
              <a:t>Эро́т</a:t>
            </a:r>
            <a:r>
              <a:rPr lang="ru-RU" sz="2000" smtClean="0">
                <a:solidFill>
                  <a:schemeClr val="bg1"/>
                </a:solidFill>
              </a:rPr>
              <a:t>— в </a:t>
            </a:r>
            <a:r>
              <a:rPr lang="ru-RU" sz="2000" u="sng" smtClean="0">
                <a:solidFill>
                  <a:schemeClr val="bg1"/>
                </a:solidFill>
                <a:hlinkClick r:id="rId3" tooltip="Древнегреческая мифология"/>
              </a:rPr>
              <a:t>древнегреческой мифологии</a:t>
            </a:r>
            <a:r>
              <a:rPr lang="ru-RU" sz="2000" smtClean="0">
                <a:solidFill>
                  <a:schemeClr val="bg1"/>
                </a:solidFill>
              </a:rPr>
              <a:t>  — бог любви, безотлучный спутник и помощник </a:t>
            </a:r>
            <a:r>
              <a:rPr lang="ru-RU" sz="2000" u="sng" smtClean="0">
                <a:solidFill>
                  <a:schemeClr val="bg1"/>
                </a:solidFill>
                <a:hlinkClick r:id="rId4" tooltip="Афродита"/>
              </a:rPr>
              <a:t>Афродиты</a:t>
            </a:r>
            <a:r>
              <a:rPr lang="ru-RU" sz="2000" smtClean="0">
                <a:solidFill>
                  <a:schemeClr val="bg1"/>
                </a:solidFill>
              </a:rPr>
              <a:t>, олицетворение любовного влечения, обеспечивающего продолжение жизни на земле.</a:t>
            </a:r>
            <a:endParaRPr lang="ru-RU" sz="2000">
              <a:solidFill>
                <a:schemeClr val="bg1"/>
              </a:solidFill>
            </a:endParaRPr>
          </a:p>
        </p:txBody>
      </p:sp>
      <p:pic>
        <p:nvPicPr>
          <p:cNvPr id="14338" name="Picture 2" descr="D:\ПМУ\ПРЕДМЕТЫ\3 - ий курс!\культурология\Греция\эро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1714500"/>
            <a:ext cx="37861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14348" y="1785926"/>
            <a:ext cx="1256510" cy="28575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>
                <a:hlinkClick r:id="rId6"/>
              </a:rPr>
              <a:t>Prezented.Ru</a:t>
            </a:r>
            <a:endParaRPr lang="ru-RU" b="1" dirty="0"/>
          </a:p>
        </p:txBody>
      </p:sp>
    </p:spTree>
    <p:custDataLst>
      <p:tags r:id="rId1"/>
    </p:custDataLst>
  </p:cSld>
  <p:clrMapOvr>
    <a:masterClrMapping/>
  </p:clrMapOvr>
  <p:transition advTm="1561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357188" y="6096000"/>
            <a:ext cx="8329612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52400"/>
            <a:ext cx="8786874" cy="22050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</a:rPr>
              <a:t>Зевс — верховный бог, царь богов и людей.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>
                <a:solidFill>
                  <a:schemeClr val="bg2">
                    <a:lumMod val="50000"/>
                  </a:schemeClr>
                </a:solidFill>
              </a:rPr>
              <a:t>Зевс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— в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3" tooltip="Древнегреческая мифология"/>
              </a:rPr>
              <a:t>древнегреческой мифологии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бог неба, грома и молний, ведающий всем миром. Главный из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4" tooltip="Олимпийские боги"/>
              </a:rPr>
              <a:t>богов-олимпийцев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, третий сын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5" tooltip="Титаны"/>
              </a:rPr>
              <a:t>титана</a:t>
            </a:r>
            <a:r>
              <a:rPr lang="fr-FR" sz="200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u="sng" err="1" smtClean="0">
                <a:solidFill>
                  <a:schemeClr val="bg2">
                    <a:lumMod val="50000"/>
                  </a:schemeClr>
                </a:solidFill>
                <a:hlinkClick r:id="rId6" tooltip="Кронос"/>
              </a:rPr>
              <a:t>Кроноса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7" tooltip="Рея (мифология)"/>
              </a:rPr>
              <a:t>Реи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(согласно Гомеру, старший сын). Брат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8" tooltip="Аид"/>
              </a:rPr>
              <a:t>Аида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u="sng" err="1" smtClean="0">
                <a:solidFill>
                  <a:schemeClr val="bg2">
                    <a:lumMod val="50000"/>
                  </a:schemeClr>
                </a:solidFill>
                <a:hlinkClick r:id="rId9" tooltip="Гестия"/>
              </a:rPr>
              <a:t>Гестии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10" tooltip="Деметра"/>
              </a:rPr>
              <a:t>Деметры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11" tooltip="Посейдон"/>
              </a:rPr>
              <a:t>Посейдона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. Жена Зевса</a:t>
            </a:r>
            <a:r>
              <a:rPr lang="fr-FR" sz="200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— богиня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12" tooltip="Гера (мифология)"/>
              </a:rPr>
              <a:t>Гера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(она же его сестра), но он часто изменяет ей. </a:t>
            </a:r>
            <a:r>
              <a:rPr lang="ru-RU" sz="2000" smtClean="0"/>
              <a:t/>
            </a:r>
            <a:br>
              <a:rPr lang="ru-RU" sz="2000" smtClean="0"/>
            </a:br>
            <a:endParaRPr lang="ru-RU" sz="2000"/>
          </a:p>
        </p:txBody>
      </p:sp>
      <p:pic>
        <p:nvPicPr>
          <p:cNvPr id="1026" name="Picture 2" descr="D:\ПМУ\ПРЕДМЕТЫ\3 - ий курс!\культурология\Греция\зевс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661">
            <a:off x="2600325" y="2181225"/>
            <a:ext cx="4429125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343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571500" y="6096000"/>
            <a:ext cx="8115300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86874" cy="22050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Три брата — Зевс,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3" tooltip="Посейдон"/>
              </a:rPr>
              <a:t>Посейдон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и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4" tooltip="Аид"/>
              </a:rPr>
              <a:t>Аид</a:t>
            </a:r>
            <a:r>
              <a:rPr lang="fr-FR" sz="200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— разделили власть между собой. Зевсу досталось господство на небе,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3" tooltip="Посейдон"/>
              </a:rPr>
              <a:t>Посейдону</a:t>
            </a:r>
            <a:r>
              <a:rPr lang="fr-FR" sz="200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— море,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4" tooltip="Аид"/>
              </a:rPr>
              <a:t>Аиду</a:t>
            </a:r>
            <a:r>
              <a:rPr lang="fr-FR" sz="2000" smtClean="0">
                <a:solidFill>
                  <a:schemeClr val="bg2">
                    <a:lumMod val="50000"/>
                  </a:schemeClr>
                </a:solidFill>
              </a:rPr>
              <a:t> 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— царство мёртвых. </a:t>
            </a:r>
            <a:br>
              <a:rPr lang="ru-RU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В период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5" tooltip="Патриархат"/>
              </a:rPr>
              <a:t>патриархата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Зевс локализуется на горе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6" tooltip="Олимп"/>
              </a:rPr>
              <a:t>Олимп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и именуется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7" tooltip="Боги-олимпийцы"/>
              </a:rPr>
              <a:t>Олимпийским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20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Атрибутами Зевса были щит и двойной топор (</a:t>
            </a:r>
            <a:r>
              <a:rPr lang="ru-RU" sz="2000" err="1" smtClean="0">
                <a:solidFill>
                  <a:schemeClr val="bg2">
                    <a:lumMod val="50000"/>
                  </a:schemeClr>
                </a:solidFill>
              </a:rPr>
              <a:t>лабрис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), иногда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8" tooltip="Орёл (птица)"/>
              </a:rPr>
              <a:t>орёл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; местопребыванием считался 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6" tooltip="Олимп"/>
              </a:rPr>
              <a:t>Олимп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 (Зевс-</a:t>
            </a:r>
            <a:r>
              <a:rPr lang="ru-RU" sz="2000" u="sng" smtClean="0">
                <a:solidFill>
                  <a:schemeClr val="bg2">
                    <a:lumMod val="50000"/>
                  </a:schemeClr>
                </a:solidFill>
                <a:hlinkClick r:id="rId9" tooltip="Олимпийские боги"/>
              </a:rPr>
              <a:t>Олимпиец</a:t>
            </a:r>
            <a:r>
              <a:rPr lang="ru-RU" sz="200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endParaRPr lang="ru-RU" sz="2000"/>
          </a:p>
        </p:txBody>
      </p:sp>
      <p:pic>
        <p:nvPicPr>
          <p:cNvPr id="2050" name="Picture 2" descr="D:\ПМУ\ПРЕДМЕТЫ\3 - ий курс!\культурология\Греция\zev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357438"/>
            <a:ext cx="34290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6687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500063" y="6096000"/>
            <a:ext cx="8186737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18478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rgbClr val="FFFF00"/>
                </a:solidFill>
              </a:rPr>
              <a:t>Аид </a:t>
            </a:r>
            <a:r>
              <a:rPr lang="ru-RU" sz="2400" smtClean="0">
                <a:solidFill>
                  <a:srgbClr val="FFFF00"/>
                </a:solidFill>
              </a:rPr>
              <a:t>– бог – владыка царства мертвых.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После раздела мира между тремя братьями (</a:t>
            </a:r>
            <a:r>
              <a:rPr lang="ru-RU" sz="2000" u="sng" smtClean="0">
                <a:hlinkClick r:id="rId3" tooltip="Зевс"/>
              </a:rPr>
              <a:t>Зевс</a:t>
            </a:r>
            <a:r>
              <a:rPr lang="ru-RU" sz="2000" smtClean="0"/>
              <a:t> и </a:t>
            </a:r>
            <a:r>
              <a:rPr lang="ru-RU" sz="2000" u="sng" smtClean="0">
                <a:hlinkClick r:id="rId4" tooltip="Посейдон"/>
              </a:rPr>
              <a:t>Посейдон</a:t>
            </a:r>
            <a:r>
              <a:rPr lang="ru-RU" sz="2000" smtClean="0"/>
              <a:t> и Аид), после одержанной победы над </a:t>
            </a:r>
            <a:r>
              <a:rPr lang="ru-RU" sz="2000" u="sng" smtClean="0">
                <a:hlinkClick r:id="rId5" tooltip="Титаны"/>
              </a:rPr>
              <a:t>титанами</a:t>
            </a:r>
            <a:r>
              <a:rPr lang="ru-RU" sz="2000" smtClean="0"/>
              <a:t>  Аиду досталось в удел подземное царство и власть над тенями умерших. Аид считался божеством подземных богатств и плодородия, дарующих урожай из недр земли.</a:t>
            </a:r>
            <a:endParaRPr lang="ru-RU" sz="2000"/>
          </a:p>
        </p:txBody>
      </p:sp>
      <p:pic>
        <p:nvPicPr>
          <p:cNvPr id="3074" name="Picture 2" descr="D:\ПМУ\ПРЕДМЕТЫ\3 - ий курс!\культурология\Греция\аид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071688"/>
            <a:ext cx="3857625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696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285750" y="6096000"/>
            <a:ext cx="8401050" cy="333375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52400"/>
            <a:ext cx="8858312" cy="19907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mtClean="0">
                <a:solidFill>
                  <a:srgbClr val="FFFF00"/>
                </a:solidFill>
              </a:rPr>
              <a:t>Посейдон </a:t>
            </a:r>
            <a:r>
              <a:rPr lang="ru-RU" sz="2000" b="1" smtClean="0"/>
              <a:t/>
            </a:r>
            <a:br>
              <a:rPr lang="ru-RU" sz="2000" b="1" smtClean="0"/>
            </a:br>
            <a:r>
              <a:rPr lang="ru-RU" sz="2400" b="1" smtClean="0"/>
              <a:t>Посейдон </a:t>
            </a:r>
            <a:r>
              <a:rPr lang="ru-RU" sz="2400" smtClean="0"/>
              <a:t>— один из богов-олимпийцев, брат Зевса и Аида, властвующий над морской стихией. Посейдону были также подвластны земные недра, он повелевал бурями и землетрясениями.</a:t>
            </a:r>
            <a:endParaRPr lang="ru-RU" sz="2000"/>
          </a:p>
        </p:txBody>
      </p:sp>
      <p:pic>
        <p:nvPicPr>
          <p:cNvPr id="4098" name="Picture 2" descr="D:\ПМУ\ПРЕДМЕТЫ\3 - ий курс!\культурология\Греция\посейд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8" y="2071688"/>
            <a:ext cx="3500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ПМУ\ПРЕДМЕТЫ\3 - ий курс!\культурология\Греция\посейдон 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8981">
            <a:off x="6000750" y="2000250"/>
            <a:ext cx="2932113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937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428625" y="6096000"/>
            <a:ext cx="8258175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smtClean="0">
                <a:solidFill>
                  <a:srgbClr val="FFFF00"/>
                </a:solidFill>
              </a:rPr>
              <a:t>Антей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Антей - греческий бог, сын бога морей Посейдона и богини земли Геи.</a:t>
            </a:r>
            <a:br>
              <a:rPr lang="ru-RU" sz="2000" smtClean="0"/>
            </a:br>
            <a:r>
              <a:rPr lang="fr-FR" sz="2000" smtClean="0"/>
              <a:t>Он прославился своей неуязвимостью, которую имел, только при соприкосновении с матерью-землей.</a:t>
            </a:r>
            <a:r>
              <a:rPr lang="ru-RU" sz="2000" smtClean="0"/>
              <a:t> М</a:t>
            </a:r>
            <a:r>
              <a:rPr lang="fr-FR" sz="2000" smtClean="0"/>
              <a:t>ог </a:t>
            </a:r>
            <a:r>
              <a:rPr lang="ru-RU" sz="2000" smtClean="0"/>
              <a:t> </a:t>
            </a:r>
            <a:r>
              <a:rPr lang="fr-FR" sz="2000" smtClean="0"/>
              <a:t>он любого победить. Даже если он уставал, то ему было достаточно прикоснуться к земле, как он тут же наполнялся силами и энергией.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fr-FR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Впоследствии Антей был побежден Гераклом.</a:t>
            </a:r>
            <a:endParaRPr lang="ru-RU" sz="20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 descr="D:\ПМУ\ПРЕДМЕТЫ\3 - ий курс!\культурология\Греция\борьба геракла с антее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43125"/>
            <a:ext cx="37147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125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500063" y="6096000"/>
            <a:ext cx="8186737" cy="476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err="1" smtClean="0">
                <a:solidFill>
                  <a:srgbClr val="FFFF00"/>
                </a:solidFill>
              </a:rPr>
              <a:t>Аполло́н</a:t>
            </a:r>
            <a:r>
              <a:rPr lang="ru-RU" sz="2400" smtClean="0">
                <a:solidFill>
                  <a:srgbClr val="FFFF00"/>
                </a:solidFill>
              </a:rPr>
              <a:t> 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 </a:t>
            </a:r>
            <a:r>
              <a:rPr lang="ru-RU" sz="2000" b="1" err="1" smtClean="0"/>
              <a:t>Аполло́н</a:t>
            </a:r>
            <a:r>
              <a:rPr lang="ru-RU" sz="2000" smtClean="0"/>
              <a:t> - в греческой мифологии</a:t>
            </a:r>
            <a:r>
              <a:rPr lang="ru-RU" sz="2000" baseline="30000" smtClean="0"/>
              <a:t> </a:t>
            </a:r>
            <a:r>
              <a:rPr lang="ru-RU" sz="2000" smtClean="0"/>
              <a:t> златокудрый, </a:t>
            </a:r>
            <a:r>
              <a:rPr lang="ru-RU" sz="2000" err="1" smtClean="0"/>
              <a:t>сребролукий</a:t>
            </a:r>
            <a:r>
              <a:rPr lang="ru-RU" sz="2000" smtClean="0"/>
              <a:t> бог — охранитель стад, света (</a:t>
            </a:r>
            <a:r>
              <a:rPr lang="ru-RU" sz="2000" u="sng" smtClean="0">
                <a:hlinkClick r:id="rId3" tooltip="Солнце"/>
              </a:rPr>
              <a:t>солнечный</a:t>
            </a:r>
            <a:r>
              <a:rPr lang="ru-RU" sz="2000" smtClean="0"/>
              <a:t> свет символизировался его золотыми стрелами), наук и искусств, бог-врачеватель, предводитель и покровитель </a:t>
            </a:r>
            <a:r>
              <a:rPr lang="ru-RU" sz="2000" u="sng" smtClean="0">
                <a:hlinkClick r:id="rId4" tooltip="Музы"/>
              </a:rPr>
              <a:t>муз</a:t>
            </a:r>
            <a:r>
              <a:rPr lang="ru-RU" sz="2000" smtClean="0"/>
              <a:t>, предсказатель будущего, дорог, путников и мореходов, также Аполлон очищал людей, совершавших убийство. Олицетворял </a:t>
            </a:r>
            <a:r>
              <a:rPr lang="ru-RU" sz="2000" u="sng" smtClean="0">
                <a:hlinkClick r:id="rId3" tooltip="Солнце"/>
              </a:rPr>
              <a:t>Солнце</a:t>
            </a:r>
            <a:r>
              <a:rPr lang="ru-RU" sz="2000" smtClean="0"/>
              <a:t> (а его сестра-близнец </a:t>
            </a:r>
            <a:r>
              <a:rPr lang="ru-RU" sz="2000" u="sng" smtClean="0">
                <a:hlinkClick r:id="rId5" tooltip="Артемида"/>
              </a:rPr>
              <a:t>Артемида</a:t>
            </a:r>
            <a:r>
              <a:rPr lang="ru-RU" sz="2000" smtClean="0"/>
              <a:t> — </a:t>
            </a:r>
            <a:r>
              <a:rPr lang="ru-RU" sz="2000" u="sng" smtClean="0">
                <a:hlinkClick r:id="rId6" tooltip="Луна"/>
              </a:rPr>
              <a:t>Луну</a:t>
            </a:r>
            <a:r>
              <a:rPr lang="ru-RU" sz="2000" smtClean="0"/>
              <a:t>).</a:t>
            </a:r>
            <a:endParaRPr lang="ru-RU" sz="2000"/>
          </a:p>
        </p:txBody>
      </p:sp>
      <p:pic>
        <p:nvPicPr>
          <p:cNvPr id="6146" name="Picture 2" descr="D:\ПМУ\ПРЕДМЕТЫ\3 - ий курс!\культурология\Греция\апполон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143125"/>
            <a:ext cx="27146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518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500063" y="6096000"/>
            <a:ext cx="8186737" cy="4762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smtClean="0">
                <a:solidFill>
                  <a:srgbClr val="FFFF00"/>
                </a:solidFill>
              </a:rPr>
              <a:t>Арес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 Арес, в древнегреческой мифологии бог войны. В отличие от Афины Паллады - богини честной и справедливой войны, Арес, отличаясь вероломством и хитростью, предпочитал войну коварную, войну ради самой войны. В более поздних мифах Арес выступал как сын Зевса, который называл его самым ненавистным из всех богов и утверждал, что не будь Арес его родным сыном, он бы давно отправил его в Тартар, туда, где томятся потомки Урана.</a:t>
            </a:r>
            <a:endParaRPr lang="ru-RU" sz="2000"/>
          </a:p>
        </p:txBody>
      </p:sp>
      <p:pic>
        <p:nvPicPr>
          <p:cNvPr id="7170" name="Picture 2" descr="D:\ПМУ\ПРЕДМЕТЫ\3 - ий курс!\культурология\Греция\аре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71688"/>
            <a:ext cx="2786063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D:\ПМУ\ПРЕДМЕТЫ\3 - ий курс!\культурология\Греция\арес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071688"/>
            <a:ext cx="28575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8516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flipV="1">
            <a:off x="214313" y="6096000"/>
            <a:ext cx="8472487" cy="404813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err="1" smtClean="0">
                <a:solidFill>
                  <a:srgbClr val="FFFF00"/>
                </a:solidFill>
              </a:rPr>
              <a:t>Аскле́пий</a:t>
            </a:r>
            <a:r>
              <a:rPr lang="ru-RU" sz="2400" smtClean="0">
                <a:solidFill>
                  <a:srgbClr val="FFFF00"/>
                </a:solidFill>
              </a:rPr>
              <a:t> 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b="1" smtClean="0"/>
              <a:t> </a:t>
            </a:r>
            <a:r>
              <a:rPr lang="ru-RU" sz="2000" b="1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Аскле́пий</a:t>
            </a:r>
            <a:r>
              <a:rPr lang="ru-RU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в </a:t>
            </a:r>
            <a:r>
              <a:rPr lang="ru-RU" sz="2000" u="sng" smtClean="0">
                <a:solidFill>
                  <a:schemeClr val="bg1">
                    <a:lumMod val="95000"/>
                    <a:lumOff val="5000"/>
                  </a:schemeClr>
                </a:solidFill>
                <a:hlinkClick r:id="rId3" tooltip="Древнегреческая мифология"/>
              </a:rPr>
              <a:t>древнегреческой мифологии</a:t>
            </a:r>
            <a:r>
              <a:rPr lang="fr-FR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бог </a:t>
            </a:r>
            <a:r>
              <a:rPr lang="ru-RU" sz="2000" u="sng" smtClean="0">
                <a:solidFill>
                  <a:schemeClr val="bg1">
                    <a:lumMod val="95000"/>
                    <a:lumOff val="5000"/>
                  </a:schemeClr>
                </a:solidFill>
                <a:hlinkClick r:id="rId4" tooltip="Медицина"/>
              </a:rPr>
              <a:t>медицины</a:t>
            </a:r>
            <a:r>
              <a:rPr lang="ru-RU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врачевания. Изначально был рождён смертным, но за высочайшее врачебное искусство получил </a:t>
            </a:r>
            <a:r>
              <a:rPr lang="ru-RU" sz="2000" u="sng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5" tooltip="Бессмертие"/>
              </a:rPr>
              <a:t>бессмертие</a:t>
            </a:r>
            <a:r>
              <a:rPr lang="ru-RU" sz="200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,бог</a:t>
            </a:r>
            <a:r>
              <a:rPr lang="ru-RU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врачебного </a:t>
            </a:r>
            <a:r>
              <a:rPr lang="ru-RU" sz="200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исскуства</a:t>
            </a:r>
            <a:r>
              <a:rPr lang="ru-RU" sz="20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сын Аполлона и нимфы </a:t>
            </a:r>
            <a:r>
              <a:rPr lang="ru-RU" sz="200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Корониды</a:t>
            </a:r>
            <a:endParaRPr lang="ru-RU" sz="20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D:\ПМУ\ПРЕДМЕТЫ\3 - ий курс!\культурология\Греция\асклепий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1643063"/>
            <a:ext cx="4286250" cy="521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17827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4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3|7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3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3.3|1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2.7|5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</TotalTime>
  <Words>43</Words>
  <Application>Microsoft Office PowerPoint</Application>
  <PresentationFormat>Экран (4:3)</PresentationFormat>
  <Paragraphs>17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Боги Древней Греции</vt:lpstr>
      <vt:lpstr>Зевс — верховный бог, царь богов и людей. Зевс — в древнегреческой мифологии бог неба, грома и молний, ведающий всем миром. Главный из богов-олимпийцев, третий сын титана Кроноса и Реи (согласно Гомеру, старший сын). Брат Аида, Гестии, Деметры и Посейдона. Жена Зевса — богиня Гера (она же его сестра), но он часто изменяет ей.  </vt:lpstr>
      <vt:lpstr>Три брата — Зевс, Посейдон и Аид — разделили власть между собой. Зевсу досталось господство на небе, Посейдону — море, Аиду — царство мёртвых.  В период патриархата Зевс локализуется на горе Олимп и именуется Олимпийским. Атрибутами Зевса были щит и двойной топор (лабрис), иногда орёл; местопребыванием считался Олимп (Зевс-Олимпиец).</vt:lpstr>
      <vt:lpstr>Аид – бог – владыка царства мертвых. После раздела мира между тремя братьями (Зевс и Посейдон и Аид), после одержанной победы над титанами  Аиду досталось в удел подземное царство и власть над тенями умерших. Аид считался божеством подземных богатств и плодородия, дарующих урожай из недр земли.</vt:lpstr>
      <vt:lpstr>Посейдон  Посейдон — один из богов-олимпийцев, брат Зевса и Аида, властвующий над морской стихией. Посейдону были также подвластны земные недра, он повелевал бурями и землетрясениями.</vt:lpstr>
      <vt:lpstr>Антей  Антей - греческий бог, сын бога морей Посейдона и богини земли Геи. Он прославился своей неуязвимостью, которую имел, только при соприкосновении с матерью-землей. Мог  он любого победить. Даже если он уставал, то ему было достаточно прикоснуться к земле, как он тут же наполнялся силами и энергией. Впоследствии Антей был побежден Гераклом.</vt:lpstr>
      <vt:lpstr>Аполло́н    Аполло́н - в греческой мифологии  златокудрый, сребролукий бог — охранитель стад, света (солнечный свет символизировался его золотыми стрелами), наук и искусств, бог-врачеватель, предводитель и покровитель муз, предсказатель будущего, дорог, путников и мореходов, также Аполлон очищал людей, совершавших убийство. Олицетворял Солнце (а его сестра-близнец Артемида — Луну).</vt:lpstr>
      <vt:lpstr>Арес  Арес, в древнегреческой мифологии бог войны. В отличие от Афины Паллады - богини честной и справедливой войны, Арес, отличаясь вероломством и хитростью, предпочитал войну коварную, войну ради самой войны. В более поздних мифах Арес выступал как сын Зевса, который называл его самым ненавистным из всех богов и утверждал, что не будь Арес его родным сыном, он бы давно отправил его в Тартар, туда, где томятся потомки Урана.</vt:lpstr>
      <vt:lpstr>Аскле́пий   Аскле́пий — в древнегреческой мифологии  — бог медицины и врачевания. Изначально был рождён смертным, но за высочайшее врачебное искусство получил бессмертие,бог врачебного исскуства, сын Аполлона и нимфы Корониды</vt:lpstr>
      <vt:lpstr>Гелиос   Гелиос (Гелий) — бог Солнца, брат Селены (богини Луны) и Эос (утренней зари). В поздней античности отождествлялся с Аполлоном, богом солнечного света.</vt:lpstr>
      <vt:lpstr>Герме́с  Герме́с— бог торговли, прибыли, разумности, ловкости, плутовства, обмана, воровства и красноречия, дающий богатство и доход в торговле, бог гимнастики. Покровитель глашатаев, послов, пастухов и путников; покровитель магии и астрологии. Посланник богов и проводник душ умерших в подземное царство Аида. Изобрёл меры, числа, азбуку и обучил людей.</vt:lpstr>
      <vt:lpstr>Гефест   Гефест — сын Зевса и Геры, бог огня и кузнечного дела. Считался покровителем ремесленников.  Гефе́ст — в греческой мифологии бог огня, покровитель кузнечного ремесла и сам искусный кузнец. </vt:lpstr>
      <vt:lpstr>Крон  Крон, Кро́нос— в древнегреческой мифологии — титан, младший сын бога Урана (неба) и богини Геи (земли). Первоначально — бог земледелия, позднее, в эллинистический период отождествлялся с богом, персонифицирующим время, Хроносом</vt:lpstr>
      <vt:lpstr> Плутон   Плутон — бог подземного царства, нередко отождествлявшийся с Аидом, но в отличие от него, владевший не душами умерших, а богатствами подземного мира. По обычному греческому сказанию - брат Зевса и Посейдона.</vt:lpstr>
      <vt:lpstr>Эро́т  Эро́т— в древнегреческой мифологии  — бог любви, безотлучный спутник и помощник Афродиты, олицетворение любовного влечения, обеспечивающего продолжение жизни на земле.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Древней Греции</dc:title>
  <dc:creator>Admin</dc:creator>
  <cp:lastModifiedBy>Inkognito</cp:lastModifiedBy>
  <cp:revision>8</cp:revision>
  <dcterms:modified xsi:type="dcterms:W3CDTF">2012-11-28T18:26:11Z</dcterms:modified>
</cp:coreProperties>
</file>