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7" r:id="rId6"/>
    <p:sldId id="266" r:id="rId7"/>
    <p:sldId id="265" r:id="rId8"/>
    <p:sldId id="268" r:id="rId9"/>
    <p:sldId id="270" r:id="rId10"/>
    <p:sldId id="273" r:id="rId11"/>
    <p:sldId id="272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63" autoAdjust="0"/>
    <p:restoredTop sz="94660"/>
  </p:normalViewPr>
  <p:slideViewPr>
    <p:cSldViewPr>
      <p:cViewPr varScale="1">
        <p:scale>
          <a:sx n="78" d="100"/>
          <a:sy n="78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A8B95-A62F-4C93-A149-652ABF6CAB88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BBAE6-D747-4EE3-8541-964F33FD0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E41EA-827F-483C-880D-C7C7104DCDC2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AA124-10BC-492E-9199-A68D6406C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AE2B3-772F-425C-9D88-266C3759495A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4F3A4-2A97-402B-A30E-F490CA577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9647E-3998-4619-A239-77A7DD82E85F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F49EA-DDF5-47C0-B893-5B505685C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5B88A-E4DC-4E6B-87AA-30D83A1C4EEC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8A552-1B5C-4DDD-B0B3-F8A137197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1DCFF-67A4-46D6-A512-863CA407FC3F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7A75-BE4A-4082-B834-9A6B47368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88031-F4A5-4BAB-A6AE-1C16858C1BA7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EF800-E93D-455C-A58A-646F4CFD5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BEFCF-863A-41FC-97DC-EC6D8C3E4B6E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7183F-2692-4E3C-97AE-53DDD64F9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833AC-6777-4A41-B5D1-C02BDFBAFCB8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A6F10-E315-4A2C-94CE-1A3CC292B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99B93-86ED-4EBB-BD9E-3217E5E1D03B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98A2-E388-4334-83F6-F27B63D77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30CB-AD97-4D1C-8B95-28E45B4E7577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085A3-5B2A-4FD4-892B-8DA349168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300B9D-3C89-447A-8761-2F1904819224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BDD908-C2C2-475A-853C-66F090331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ed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ed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675"/>
            <a:ext cx="7772400" cy="1944688"/>
          </a:xfrm>
          <a:solidFill>
            <a:srgbClr val="FFFF99">
              <a:alpha val="54118"/>
            </a:srgb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растительной клетки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7900" y="4868863"/>
            <a:ext cx="4176713" cy="1752600"/>
          </a:xfrm>
        </p:spPr>
        <p:txBody>
          <a:bodyPr rtlCol="0">
            <a:normAutofit fontScale="850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учитель биологии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ГБОУ ЦО №1456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Водопьянова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Марина Александровна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0"/>
            <a:ext cx="1256510" cy="285751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>
                <a:hlinkClick r:id="rId2"/>
              </a:rPr>
              <a:t>Prezented.Ru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4525963"/>
          </a:xfrm>
          <a:solidFill>
            <a:srgbClr val="FFFF00">
              <a:alpha val="40000"/>
            </a:srgbClr>
          </a:solidFill>
        </p:spPr>
        <p:txBody>
          <a:bodyPr rtlCol="0" anchor="ctr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хлоропластов, крупной вакуоли и клеточной стенки – отличительная особенность клеток растений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Ткани растений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688" y="1844675"/>
            <a:ext cx="8229600" cy="3168650"/>
          </a:xfrm>
          <a:solidFill>
            <a:srgbClr val="FFFF00">
              <a:alpha val="40000"/>
            </a:srgbClr>
          </a:solidFill>
        </p:spPr>
        <p:txBody>
          <a:bodyPr rtlCol="0" anchor="ctr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 клеток, сходных по строению, функциям и имеющим общее происхождение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Ткани растений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688" y="1700213"/>
            <a:ext cx="8229600" cy="4105275"/>
          </a:xfrm>
          <a:solidFill>
            <a:srgbClr val="FFFF00">
              <a:alpha val="39999"/>
            </a:srgbClr>
          </a:solidFill>
        </p:spPr>
        <p:txBody>
          <a:bodyPr anchor="ctr"/>
          <a:lstStyle/>
          <a:p>
            <a:r>
              <a:rPr lang="ru-RU" sz="4400" b="1" smtClean="0"/>
              <a:t>Образовательные</a:t>
            </a:r>
          </a:p>
          <a:p>
            <a:r>
              <a:rPr lang="ru-RU" sz="4400" b="1" smtClean="0"/>
              <a:t>Основные</a:t>
            </a:r>
          </a:p>
          <a:p>
            <a:r>
              <a:rPr lang="ru-RU" sz="4400" b="1" smtClean="0"/>
              <a:t>Покровные</a:t>
            </a:r>
          </a:p>
          <a:p>
            <a:r>
              <a:rPr lang="ru-RU" sz="4400" b="1" smtClean="0"/>
              <a:t>Проводящие</a:t>
            </a:r>
          </a:p>
          <a:p>
            <a:r>
              <a:rPr lang="ru-RU" sz="4400" b="1" smtClean="0"/>
              <a:t>Механические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0"/>
            <a:ext cx="1256510" cy="285751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>
                <a:hlinkClick r:id="rId2"/>
              </a:rPr>
              <a:t>Prezented.Ru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547664" y="1564601"/>
            <a:ext cx="5976664" cy="45536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Растительная клетка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688" y="2276475"/>
            <a:ext cx="8229600" cy="2476500"/>
          </a:xfrm>
          <a:solidFill>
            <a:srgbClr val="FFFF00">
              <a:alpha val="40000"/>
            </a:srgbClr>
          </a:solidFill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Клетка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это основная структурно-функциональная единица организма.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547664" y="1564601"/>
            <a:ext cx="5976664" cy="45536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Клеточная стенка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688" y="2589213"/>
            <a:ext cx="8229600" cy="1560512"/>
          </a:xfrm>
          <a:solidFill>
            <a:srgbClr val="FFFF00">
              <a:alpha val="39999"/>
            </a:srgbClr>
          </a:solidFill>
        </p:spPr>
        <p:txBody>
          <a:bodyPr/>
          <a:lstStyle/>
          <a:p>
            <a:r>
              <a:rPr lang="ru-RU" sz="4400" b="1" smtClean="0"/>
              <a:t>Придает форму клетки</a:t>
            </a:r>
          </a:p>
          <a:p>
            <a:r>
              <a:rPr lang="ru-RU" sz="4400" b="1" smtClean="0"/>
              <a:t>Защитная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35488" y="1268413"/>
            <a:ext cx="180975" cy="936625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547664" y="1564601"/>
            <a:ext cx="5976664" cy="45536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Клеточная мембрана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688" y="2589213"/>
            <a:ext cx="8229600" cy="1560512"/>
          </a:xfrm>
          <a:solidFill>
            <a:srgbClr val="FFFF00">
              <a:alpha val="39999"/>
            </a:srgbClr>
          </a:solidFill>
        </p:spPr>
        <p:txBody>
          <a:bodyPr anchor="ctr"/>
          <a:lstStyle/>
          <a:p>
            <a:r>
              <a:rPr lang="ru-RU" sz="4400" b="1" smtClean="0"/>
              <a:t>Проницаемость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35488" y="1268413"/>
            <a:ext cx="2339975" cy="1368425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547664" y="1564601"/>
            <a:ext cx="5976664" cy="45536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Цитоплазма 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688" y="2589213"/>
            <a:ext cx="8229600" cy="3000375"/>
          </a:xfrm>
          <a:solidFill>
            <a:srgbClr val="FFFF00">
              <a:alpha val="39999"/>
            </a:srgbClr>
          </a:solidFill>
        </p:spPr>
        <p:txBody>
          <a:bodyPr/>
          <a:lstStyle/>
          <a:p>
            <a:r>
              <a:rPr lang="ru-RU" sz="4400" b="1" smtClean="0"/>
              <a:t>Обмен веществ между клетками</a:t>
            </a:r>
          </a:p>
          <a:p>
            <a:r>
              <a:rPr lang="ru-RU" sz="4400" b="1" smtClean="0"/>
              <a:t>Связывает все клетки в единое целое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35488" y="1268413"/>
            <a:ext cx="323850" cy="1296987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547664" y="1564601"/>
            <a:ext cx="5976664" cy="45536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Ядро и ядрышко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688" y="2589213"/>
            <a:ext cx="8229600" cy="2855912"/>
          </a:xfrm>
          <a:solidFill>
            <a:srgbClr val="FFFF00">
              <a:alpha val="39999"/>
            </a:srgbClr>
          </a:solidFill>
        </p:spPr>
        <p:txBody>
          <a:bodyPr/>
          <a:lstStyle/>
          <a:p>
            <a:r>
              <a:rPr lang="ru-RU" sz="4400" b="1" smtClean="0"/>
              <a:t>Несет наследственную информацию</a:t>
            </a:r>
          </a:p>
          <a:p>
            <a:r>
              <a:rPr lang="ru-RU" sz="4400" b="1" smtClean="0"/>
              <a:t>Главный жизнедеятельности клетки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410075" y="1268413"/>
            <a:ext cx="125413" cy="1800225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924300" y="1268413"/>
            <a:ext cx="563563" cy="1800225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547664" y="1564601"/>
            <a:ext cx="5976664" cy="45536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Вакуоль 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688" y="2589213"/>
            <a:ext cx="8229600" cy="3143250"/>
          </a:xfrm>
          <a:solidFill>
            <a:srgbClr val="FFFF00">
              <a:alpha val="39999"/>
            </a:srgbClr>
          </a:solidFill>
        </p:spPr>
        <p:txBody>
          <a:bodyPr/>
          <a:lstStyle/>
          <a:p>
            <a:r>
              <a:rPr lang="ru-RU" sz="4400" b="1" smtClean="0"/>
              <a:t>Накопление питательных веществ</a:t>
            </a:r>
          </a:p>
          <a:p>
            <a:r>
              <a:rPr lang="ru-RU" sz="4400" b="1" smtClean="0"/>
              <a:t>Выведение продуктов жизнедеятельности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35488" y="1268413"/>
            <a:ext cx="252412" cy="2881312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547664" y="1564601"/>
            <a:ext cx="5976664" cy="45536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Пластиды (</a:t>
            </a:r>
            <a:r>
              <a:rPr lang="ru-RU" sz="6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хлоропласты</a:t>
            </a: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688" y="2589213"/>
            <a:ext cx="8229600" cy="1560512"/>
          </a:xfrm>
          <a:solidFill>
            <a:srgbClr val="FFFF00">
              <a:alpha val="39999"/>
            </a:srgbClr>
          </a:solidFill>
        </p:spPr>
        <p:txBody>
          <a:bodyPr anchor="ctr"/>
          <a:lstStyle/>
          <a:p>
            <a:r>
              <a:rPr lang="ru-RU" sz="4400" b="1" smtClean="0"/>
              <a:t>Фотосинтез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35488" y="1268413"/>
            <a:ext cx="1476375" cy="2016125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Пластиды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0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pSp>
        <p:nvGrpSpPr>
          <p:cNvPr id="6" name="Скругленный прямоугольник 5"/>
          <p:cNvGrpSpPr>
            <a:grpSpLocks/>
          </p:cNvGrpSpPr>
          <p:nvPr/>
        </p:nvGrpSpPr>
        <p:grpSpPr bwMode="auto">
          <a:xfrm>
            <a:off x="328613" y="1579563"/>
            <a:ext cx="3975100" cy="1644650"/>
            <a:chOff x="207" y="995"/>
            <a:chExt cx="2504" cy="1036"/>
          </a:xfrm>
        </p:grpSpPr>
        <p:pic>
          <p:nvPicPr>
            <p:cNvPr id="22531" name="Скругленный прямоугольник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7" y="995"/>
              <a:ext cx="2504" cy="1036"/>
            </a:xfrm>
            <a:prstGeom prst="rect">
              <a:avLst/>
            </a:prstGeom>
            <a:noFill/>
          </p:spPr>
        </p:pic>
        <p:sp>
          <p:nvSpPr>
            <p:cNvPr id="22532" name="Text Box 4"/>
            <p:cNvSpPr txBox="1">
              <a:spLocks noChangeArrowheads="1"/>
            </p:cNvSpPr>
            <p:nvPr/>
          </p:nvSpPr>
          <p:spPr bwMode="auto">
            <a:xfrm>
              <a:off x="341" y="1073"/>
              <a:ext cx="2220" cy="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40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Бесцветные</a:t>
              </a:r>
            </a:p>
            <a:p>
              <a:pPr algn="ctr"/>
              <a:r>
                <a:rPr lang="ru-RU" sz="40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(лейкопласты)</a:t>
              </a:r>
            </a:p>
          </p:txBody>
        </p:sp>
      </p:grpSp>
      <p:grpSp>
        <p:nvGrpSpPr>
          <p:cNvPr id="11" name="Скругленный прямоугольник 10"/>
          <p:cNvGrpSpPr>
            <a:grpSpLocks/>
          </p:cNvGrpSpPr>
          <p:nvPr/>
        </p:nvGrpSpPr>
        <p:grpSpPr bwMode="auto">
          <a:xfrm>
            <a:off x="4870450" y="1566863"/>
            <a:ext cx="3968750" cy="1657350"/>
            <a:chOff x="3068" y="987"/>
            <a:chExt cx="2500" cy="1044"/>
          </a:xfrm>
        </p:grpSpPr>
        <p:pic>
          <p:nvPicPr>
            <p:cNvPr id="22534" name="Скругленный прямоугольник 1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8" y="987"/>
              <a:ext cx="2500" cy="1044"/>
            </a:xfrm>
            <a:prstGeom prst="rect">
              <a:avLst/>
            </a:prstGeom>
            <a:noFill/>
          </p:spPr>
        </p:pic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3199" y="1058"/>
              <a:ext cx="2219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4000" b="1">
                  <a:solidFill>
                    <a:srgbClr val="00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Зеленые </a:t>
              </a:r>
            </a:p>
            <a:p>
              <a:pPr algn="ctr"/>
              <a:r>
                <a:rPr lang="ru-RU" sz="4000" b="1">
                  <a:solidFill>
                    <a:srgbClr val="00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(хлоропласты)</a:t>
              </a:r>
            </a:p>
          </p:txBody>
        </p:sp>
      </p:grpSp>
      <p:grpSp>
        <p:nvGrpSpPr>
          <p:cNvPr id="12" name="Скругленный прямоугольник 11"/>
          <p:cNvGrpSpPr>
            <a:grpSpLocks/>
          </p:cNvGrpSpPr>
          <p:nvPr/>
        </p:nvGrpSpPr>
        <p:grpSpPr bwMode="auto">
          <a:xfrm>
            <a:off x="2036763" y="4029075"/>
            <a:ext cx="5065712" cy="1646238"/>
            <a:chOff x="1283" y="2538"/>
            <a:chExt cx="3191" cy="1037"/>
          </a:xfrm>
        </p:grpSpPr>
        <p:pic>
          <p:nvPicPr>
            <p:cNvPr id="22537" name="Скругленный прямоугольник 11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83" y="2538"/>
              <a:ext cx="3191" cy="1037"/>
            </a:xfrm>
            <a:prstGeom prst="rect">
              <a:avLst/>
            </a:prstGeom>
            <a:noFill/>
          </p:spPr>
        </p:pic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1384" y="2615"/>
              <a:ext cx="2969" cy="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Красно-</a:t>
              </a:r>
              <a:r>
                <a:rPr lang="ru-RU" sz="4000" b="1">
                  <a:solidFill>
                    <a:srgbClr val="FFC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оранжевые</a:t>
              </a:r>
            </a:p>
            <a:p>
              <a:pPr algn="ctr"/>
              <a:r>
                <a:rPr lang="ru-RU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(хромопласты)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114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Особенности растительной клетки</vt:lpstr>
      <vt:lpstr>Растительная клетка</vt:lpstr>
      <vt:lpstr>Клеточная стенка</vt:lpstr>
      <vt:lpstr>Клеточная мембрана</vt:lpstr>
      <vt:lpstr>Цитоплазма </vt:lpstr>
      <vt:lpstr>Ядро и ядрышко</vt:lpstr>
      <vt:lpstr>Вакуоль </vt:lpstr>
      <vt:lpstr>Пластиды (хлоропласты)</vt:lpstr>
      <vt:lpstr>Пластиды</vt:lpstr>
      <vt:lpstr>Слайд 10</vt:lpstr>
      <vt:lpstr>Ткани растений</vt:lpstr>
      <vt:lpstr>Ткани растений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Inkognito</cp:lastModifiedBy>
  <cp:revision>14</cp:revision>
  <dcterms:created xsi:type="dcterms:W3CDTF">2012-09-26T12:03:24Z</dcterms:created>
  <dcterms:modified xsi:type="dcterms:W3CDTF">2012-11-28T18:13:15Z</dcterms:modified>
</cp:coreProperties>
</file>