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24"/>
  </p:notesMasterIdLst>
  <p:sldIdLst>
    <p:sldId id="280" r:id="rId2"/>
    <p:sldId id="278" r:id="rId3"/>
    <p:sldId id="282" r:id="rId4"/>
    <p:sldId id="283" r:id="rId5"/>
    <p:sldId id="284" r:id="rId6"/>
    <p:sldId id="285" r:id="rId7"/>
    <p:sldId id="258" r:id="rId8"/>
    <p:sldId id="266" r:id="rId9"/>
    <p:sldId id="286" r:id="rId10"/>
    <p:sldId id="288" r:id="rId11"/>
    <p:sldId id="290" r:id="rId12"/>
    <p:sldId id="291" r:id="rId13"/>
    <p:sldId id="292" r:id="rId14"/>
    <p:sldId id="293" r:id="rId15"/>
    <p:sldId id="294" r:id="rId16"/>
    <p:sldId id="300" r:id="rId17"/>
    <p:sldId id="296" r:id="rId18"/>
    <p:sldId id="295" r:id="rId19"/>
    <p:sldId id="297" r:id="rId20"/>
    <p:sldId id="298" r:id="rId21"/>
    <p:sldId id="299" r:id="rId22"/>
    <p:sldId id="301"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0066"/>
    <a:srgbClr val="00FF00"/>
    <a:srgbClr val="FF99CC"/>
    <a:srgbClr val="FF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824" autoAdjust="0"/>
  </p:normalViewPr>
  <p:slideViewPr>
    <p:cSldViewPr>
      <p:cViewPr>
        <p:scale>
          <a:sx n="75" d="100"/>
          <a:sy n="75" d="100"/>
        </p:scale>
        <p:origin x="-1014" y="-1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371D880-9F90-43BE-8659-5A88B1E92F04}" type="datetimeFigureOut">
              <a:rPr lang="ru-RU"/>
              <a:pPr>
                <a:defRPr/>
              </a:pPr>
              <a:t>29.11.2012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96D54A8-5A4A-4735-8DCA-DA1C2F6C844D}" type="slidenum">
              <a:rPr lang="ru-RU"/>
              <a:pPr>
                <a:defRPr/>
              </a:pPr>
              <a:t>‹#›</a:t>
            </a:fld>
            <a:endParaRPr lang="ru-RU"/>
          </a:p>
        </p:txBody>
      </p:sp>
    </p:spTree>
    <p:extLst>
      <p:ext uri="{BB962C8B-B14F-4D97-AF65-F5344CB8AC3E}">
        <p14:creationId xmlns="" xmlns:p14="http://schemas.microsoft.com/office/powerpoint/2010/main" val="6715944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ECC8760E-F8A6-46A5-9215-F90CB056B4A2}" type="datetimeFigureOut">
              <a:rPr lang="ru-RU"/>
              <a:pPr>
                <a:defRPr/>
              </a:pPr>
              <a:t>29.11.2012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C9AABA73-F726-4060-B84D-0F23A5B28152}" type="slidenum">
              <a:rPr lang="ru-RU"/>
              <a:pPr>
                <a:defRPr/>
              </a:pPr>
              <a:t>‹#›</a:t>
            </a:fld>
            <a:endParaRPr lang="ru-RU"/>
          </a:p>
        </p:txBody>
      </p:sp>
    </p:spTree>
    <p:extLst>
      <p:ext uri="{BB962C8B-B14F-4D97-AF65-F5344CB8AC3E}">
        <p14:creationId xmlns="" xmlns:p14="http://schemas.microsoft.com/office/powerpoint/2010/main" val="2812704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875F10EA-7457-41C7-9DC1-79CFD0DAC897}" type="datetimeFigureOut">
              <a:rPr lang="ru-RU"/>
              <a:pPr>
                <a:defRPr/>
              </a:pPr>
              <a:t>29.11.2012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A5106612-94F8-4F4B-B908-F614C2D54412}" type="slidenum">
              <a:rPr lang="ru-RU"/>
              <a:pPr>
                <a:defRPr/>
              </a:pPr>
              <a:t>‹#›</a:t>
            </a:fld>
            <a:endParaRPr lang="ru-RU"/>
          </a:p>
        </p:txBody>
      </p:sp>
    </p:spTree>
    <p:extLst>
      <p:ext uri="{BB962C8B-B14F-4D97-AF65-F5344CB8AC3E}">
        <p14:creationId xmlns="" xmlns:p14="http://schemas.microsoft.com/office/powerpoint/2010/main" val="3196185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6B4C5EF1-84DE-4E32-A889-20EF243AD3B2}" type="datetimeFigureOut">
              <a:rPr lang="ru-RU"/>
              <a:pPr>
                <a:defRPr/>
              </a:pPr>
              <a:t>29.11.2012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1A98DFBA-82B8-4BB2-A9EB-3583E3F22482}" type="slidenum">
              <a:rPr lang="ru-RU"/>
              <a:pPr>
                <a:defRPr/>
              </a:pPr>
              <a:t>‹#›</a:t>
            </a:fld>
            <a:endParaRPr lang="ru-RU"/>
          </a:p>
        </p:txBody>
      </p:sp>
    </p:spTree>
    <p:extLst>
      <p:ext uri="{BB962C8B-B14F-4D97-AF65-F5344CB8AC3E}">
        <p14:creationId xmlns="" xmlns:p14="http://schemas.microsoft.com/office/powerpoint/2010/main" val="4111667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7360B187-F5ED-4A69-9AA0-0E6EDAA5AD36}" type="datetimeFigureOut">
              <a:rPr lang="ru-RU"/>
              <a:pPr>
                <a:defRPr/>
              </a:pPr>
              <a:t>29.11.2012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5C0187C3-783A-4D02-A2B5-5D02CD02ADF8}" type="slidenum">
              <a:rPr lang="ru-RU"/>
              <a:pPr>
                <a:defRPr/>
              </a:pPr>
              <a:t>‹#›</a:t>
            </a:fld>
            <a:endParaRPr lang="ru-RU"/>
          </a:p>
        </p:txBody>
      </p:sp>
    </p:spTree>
    <p:extLst>
      <p:ext uri="{BB962C8B-B14F-4D97-AF65-F5344CB8AC3E}">
        <p14:creationId xmlns="" xmlns:p14="http://schemas.microsoft.com/office/powerpoint/2010/main" val="164242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E4B9480-2AEE-48C0-B59D-340384BF932C}" type="datetimeFigureOut">
              <a:rPr lang="ru-RU"/>
              <a:pPr>
                <a:defRPr/>
              </a:pPr>
              <a:t>29.11.2012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B39A876-0FBC-48AC-81E6-85561E65F32A}" type="slidenum">
              <a:rPr lang="ru-RU"/>
              <a:pPr>
                <a:defRPr/>
              </a:pPr>
              <a:t>‹#›</a:t>
            </a:fld>
            <a:endParaRPr lang="ru-RU"/>
          </a:p>
        </p:txBody>
      </p:sp>
    </p:spTree>
    <p:extLst>
      <p:ext uri="{BB962C8B-B14F-4D97-AF65-F5344CB8AC3E}">
        <p14:creationId xmlns="" xmlns:p14="http://schemas.microsoft.com/office/powerpoint/2010/main" val="42508208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1259136A-8918-401E-A1CE-A01674C92C5A}" type="datetimeFigureOut">
              <a:rPr lang="ru-RU"/>
              <a:pPr>
                <a:defRPr/>
              </a:pPr>
              <a:t>29.11.2012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5212C67D-D0D4-489B-B5FD-9F56632DFF54}" type="slidenum">
              <a:rPr lang="ru-RU"/>
              <a:pPr>
                <a:defRPr/>
              </a:pPr>
              <a:t>‹#›</a:t>
            </a:fld>
            <a:endParaRPr lang="ru-RU"/>
          </a:p>
        </p:txBody>
      </p:sp>
    </p:spTree>
    <p:extLst>
      <p:ext uri="{BB962C8B-B14F-4D97-AF65-F5344CB8AC3E}">
        <p14:creationId xmlns="" xmlns:p14="http://schemas.microsoft.com/office/powerpoint/2010/main" val="4209787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C988D41F-9E80-48FF-A4F8-EBE293656BFD}" type="datetimeFigureOut">
              <a:rPr lang="ru-RU"/>
              <a:pPr>
                <a:defRPr/>
              </a:pPr>
              <a:t>29.11.2012</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8BB4DB86-2072-457B-962C-7E8EEE204C98}" type="slidenum">
              <a:rPr lang="ru-RU"/>
              <a:pPr>
                <a:defRPr/>
              </a:pPr>
              <a:t>‹#›</a:t>
            </a:fld>
            <a:endParaRPr lang="ru-RU"/>
          </a:p>
        </p:txBody>
      </p:sp>
    </p:spTree>
    <p:extLst>
      <p:ext uri="{BB962C8B-B14F-4D97-AF65-F5344CB8AC3E}">
        <p14:creationId xmlns="" xmlns:p14="http://schemas.microsoft.com/office/powerpoint/2010/main" val="3343447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5E9AA279-401A-49B7-BE49-F58CC05B4FE3}" type="datetimeFigureOut">
              <a:rPr lang="ru-RU"/>
              <a:pPr>
                <a:defRPr/>
              </a:pPr>
              <a:t>29.11.2012</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C0FB71CB-8809-4301-8081-CA694582C59C}" type="slidenum">
              <a:rPr lang="ru-RU"/>
              <a:pPr>
                <a:defRPr/>
              </a:pPr>
              <a:t>‹#›</a:t>
            </a:fld>
            <a:endParaRPr lang="ru-RU"/>
          </a:p>
        </p:txBody>
      </p:sp>
    </p:spTree>
    <p:extLst>
      <p:ext uri="{BB962C8B-B14F-4D97-AF65-F5344CB8AC3E}">
        <p14:creationId xmlns="" xmlns:p14="http://schemas.microsoft.com/office/powerpoint/2010/main" val="329531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F4A5D2C3-F344-4E1F-852B-CF0D50D18D67}" type="datetimeFigureOut">
              <a:rPr lang="ru-RU"/>
              <a:pPr>
                <a:defRPr/>
              </a:pPr>
              <a:t>29.11.2012</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15C54604-AB01-4559-B766-AE334D58447F}" type="slidenum">
              <a:rPr lang="ru-RU"/>
              <a:pPr>
                <a:defRPr/>
              </a:pPr>
              <a:t>‹#›</a:t>
            </a:fld>
            <a:endParaRPr lang="ru-RU"/>
          </a:p>
        </p:txBody>
      </p:sp>
    </p:spTree>
    <p:extLst>
      <p:ext uri="{BB962C8B-B14F-4D97-AF65-F5344CB8AC3E}">
        <p14:creationId xmlns="" xmlns:p14="http://schemas.microsoft.com/office/powerpoint/2010/main" val="4088453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CD9E87EB-73D0-4956-85D3-687B05C35F64}" type="datetimeFigureOut">
              <a:rPr lang="ru-RU"/>
              <a:pPr>
                <a:defRPr/>
              </a:pPr>
              <a:t>29.11.2012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6632975E-7267-4C9E-B56C-6D74F32EE1EE}" type="slidenum">
              <a:rPr lang="ru-RU"/>
              <a:pPr>
                <a:defRPr/>
              </a:pPr>
              <a:t>‹#›</a:t>
            </a:fld>
            <a:endParaRPr lang="ru-RU"/>
          </a:p>
        </p:txBody>
      </p:sp>
    </p:spTree>
    <p:extLst>
      <p:ext uri="{BB962C8B-B14F-4D97-AF65-F5344CB8AC3E}">
        <p14:creationId xmlns="" xmlns:p14="http://schemas.microsoft.com/office/powerpoint/2010/main" val="1586119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E2AA1582-EC3C-46F3-B533-DEF61C3C1996}" type="datetimeFigureOut">
              <a:rPr lang="ru-RU"/>
              <a:pPr>
                <a:defRPr/>
              </a:pPr>
              <a:t>29.11.2012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793B1EAF-F935-4D47-AF8D-4A7161F13291}" type="slidenum">
              <a:rPr lang="ru-RU"/>
              <a:pPr>
                <a:defRPr/>
              </a:pPr>
              <a:t>‹#›</a:t>
            </a:fld>
            <a:endParaRPr lang="ru-RU"/>
          </a:p>
        </p:txBody>
      </p:sp>
    </p:spTree>
    <p:extLst>
      <p:ext uri="{BB962C8B-B14F-4D97-AF65-F5344CB8AC3E}">
        <p14:creationId xmlns="" xmlns:p14="http://schemas.microsoft.com/office/powerpoint/2010/main" val="412624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C9A58685-4E95-4C94-AFF8-C2185E9F6F99}" type="datetimeFigureOut">
              <a:rPr lang="ru-RU"/>
              <a:pPr>
                <a:defRPr/>
              </a:pPr>
              <a:t>29.11.2012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7C065067-B68C-45EE-B895-1556BB3E8738}"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997" r:id="rId1"/>
    <p:sldLayoutId id="2147483998" r:id="rId2"/>
    <p:sldLayoutId id="2147484007"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Arial" charset="0"/>
        </a:defRPr>
      </a:lvl2pPr>
      <a:lvl3pPr algn="ctr" rtl="0" fontAlgn="base">
        <a:spcBef>
          <a:spcPct val="0"/>
        </a:spcBef>
        <a:spcAft>
          <a:spcPct val="0"/>
        </a:spcAft>
        <a:defRPr sz="4100" b="1">
          <a:solidFill>
            <a:schemeClr val="tx1"/>
          </a:solidFill>
          <a:latin typeface="Arial" charset="0"/>
        </a:defRPr>
      </a:lvl3pPr>
      <a:lvl4pPr algn="ctr" rtl="0" fontAlgn="base">
        <a:spcBef>
          <a:spcPct val="0"/>
        </a:spcBef>
        <a:spcAft>
          <a:spcPct val="0"/>
        </a:spcAft>
        <a:defRPr sz="4100" b="1">
          <a:solidFill>
            <a:schemeClr val="tx1"/>
          </a:solidFill>
          <a:latin typeface="Arial" charset="0"/>
        </a:defRPr>
      </a:lvl4pPr>
      <a:lvl5pPr algn="ctr" rtl="0" fontAlgn="base">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rezented.ru/"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wiki/%D0%A4%D0%B0%D0%B9%D0%BB:Saturn_aurora.jpg" TargetMode="Externa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prezented.ru/" TargetMode="External"/><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wiki/%D0%A4%D0%B0%D0%B9%D0%BB:Hexagon_cassini_big.jpg" TargetMode="Externa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404664"/>
            <a:ext cx="8748464" cy="1728192"/>
          </a:xfrm>
        </p:spPr>
        <p:txBody>
          <a:bodyPr>
            <a:normAutofit fontScale="55000" lnSpcReduction="20000"/>
          </a:bodyPr>
          <a:lstStyle/>
          <a:p>
            <a:pPr fontAlgn="auto">
              <a:spcAft>
                <a:spcPts val="0"/>
              </a:spcAft>
              <a:buClr>
                <a:schemeClr val="tx1">
                  <a:shade val="95000"/>
                </a:schemeClr>
              </a:buClr>
              <a:buFont typeface="Wingdings 2"/>
              <a:buNone/>
              <a:defRPr/>
            </a:pPr>
            <a:r>
              <a:rPr lang="ru-RU" sz="9600" dirty="0" smtClean="0">
                <a:solidFill>
                  <a:srgbClr val="FF0000"/>
                </a:solidFill>
                <a:effectLst>
                  <a:glow rad="101600">
                    <a:schemeClr val="bg1">
                      <a:alpha val="60000"/>
                    </a:schemeClr>
                  </a:glow>
                </a:effectLst>
              </a:rPr>
              <a:t>Сатурн: </a:t>
            </a:r>
          </a:p>
          <a:p>
            <a:pPr fontAlgn="auto">
              <a:spcAft>
                <a:spcPts val="0"/>
              </a:spcAft>
              <a:buClr>
                <a:schemeClr val="tx1">
                  <a:shade val="95000"/>
                </a:schemeClr>
              </a:buClr>
              <a:buFont typeface="Wingdings 2"/>
              <a:buNone/>
              <a:defRPr/>
            </a:pPr>
            <a:r>
              <a:rPr lang="ru-RU" sz="9600" dirty="0" smtClean="0">
                <a:solidFill>
                  <a:schemeClr val="accent6">
                    <a:lumMod val="60000"/>
                    <a:lumOff val="40000"/>
                  </a:schemeClr>
                </a:solidFill>
                <a:effectLst>
                  <a:glow rad="101600">
                    <a:schemeClr val="bg1">
                      <a:alpha val="60000"/>
                    </a:schemeClr>
                  </a:glow>
                </a:effectLst>
              </a:rPr>
              <a:t>властелин колец.</a:t>
            </a:r>
            <a:endParaRPr lang="ru-RU" sz="9600" dirty="0">
              <a:solidFill>
                <a:schemeClr val="accent6">
                  <a:lumMod val="60000"/>
                  <a:lumOff val="40000"/>
                </a:schemeClr>
              </a:solidFill>
              <a:effectLst>
                <a:glow rad="101600">
                  <a:schemeClr val="bg1">
                    <a:alpha val="60000"/>
                  </a:schemeClr>
                </a:glow>
              </a:effectLst>
            </a:endParaRPr>
          </a:p>
        </p:txBody>
      </p:sp>
      <p:sp>
        <p:nvSpPr>
          <p:cNvPr id="6" name="Прямоугольник 5"/>
          <p:cNvSpPr/>
          <p:nvPr/>
        </p:nvSpPr>
        <p:spPr>
          <a:xfrm>
            <a:off x="4932040" y="5786454"/>
            <a:ext cx="4211960" cy="646331"/>
          </a:xfrm>
          <a:prstGeom prst="rect">
            <a:avLst/>
          </a:prstGeom>
        </p:spPr>
        <p:txBody>
          <a:bodyPr>
            <a:spAutoFit/>
          </a:bodyPr>
          <a:lstStyle/>
          <a:p>
            <a:pPr algn="ctr" fontAlgn="auto">
              <a:spcBef>
                <a:spcPts val="0"/>
              </a:spcBef>
              <a:spcAft>
                <a:spcPts val="0"/>
              </a:spcAft>
              <a:defRPr/>
            </a:pPr>
            <a: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Выполнили: Прошина О., </a:t>
            </a:r>
            <a:r>
              <a:rPr lang="ru-RU"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Костыря</a:t>
            </a:r>
            <a: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 Г.  41 </a:t>
            </a:r>
            <a:r>
              <a:rPr lang="ru-RU"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Био</a:t>
            </a:r>
            <a: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a:t>
            </a:r>
          </a:p>
        </p:txBody>
      </p:sp>
      <p:pic>
        <p:nvPicPr>
          <p:cNvPr id="3076"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71450"/>
            <a:ext cx="9144000" cy="7029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Прямоугольник 4"/>
          <p:cNvSpPr/>
          <p:nvPr/>
        </p:nvSpPr>
        <p:spPr>
          <a:xfrm>
            <a:off x="1187624" y="2564904"/>
            <a:ext cx="7738336" cy="2308324"/>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7200" b="1" spc="50" dirty="0">
                <a:ln w="11430"/>
                <a:solidFill>
                  <a:srgbClr val="00FF00"/>
                </a:solidFill>
                <a:effectLst>
                  <a:outerShdw blurRad="76200" dist="50800" dir="5400000" algn="tl" rotWithShape="0">
                    <a:srgbClr val="000000">
                      <a:alpha val="65000"/>
                    </a:srgbClr>
                  </a:outerShdw>
                </a:effectLst>
                <a:latin typeface="+mn-lt"/>
              </a:rPr>
              <a:t>Сатурн:</a:t>
            </a:r>
          </a:p>
          <a:p>
            <a:pPr algn="ctr" fontAlgn="auto">
              <a:spcBef>
                <a:spcPts val="0"/>
              </a:spcBef>
              <a:spcAft>
                <a:spcPts val="0"/>
              </a:spcAft>
              <a:defRPr/>
            </a:pPr>
            <a:r>
              <a:rPr lang="ru-RU" sz="7200" b="1" spc="50" dirty="0">
                <a:ln w="11430"/>
                <a:solidFill>
                  <a:srgbClr val="00FF00"/>
                </a:solidFill>
                <a:effectLst>
                  <a:outerShdw blurRad="76200" dist="50800" dir="5400000" algn="tl" rotWithShape="0">
                    <a:srgbClr val="000000">
                      <a:alpha val="65000"/>
                    </a:srgbClr>
                  </a:outerShdw>
                </a:effectLst>
                <a:latin typeface="+mn-lt"/>
              </a:rPr>
              <a:t> властелин колец.</a:t>
            </a:r>
          </a:p>
        </p:txBody>
      </p:sp>
      <p:sp>
        <p:nvSpPr>
          <p:cNvPr id="8" name="Подзаголовок 2"/>
          <p:cNvSpPr txBox="1">
            <a:spLocks/>
          </p:cNvSpPr>
          <p:nvPr/>
        </p:nvSpPr>
        <p:spPr>
          <a:xfrm>
            <a:off x="0" y="2428868"/>
            <a:ext cx="1512888" cy="285750"/>
          </a:xfrm>
          <a:prstGeom prst="rect">
            <a:avLst/>
          </a:prstGeom>
        </p:spPr>
        <p:txBody>
          <a:bodyPr>
            <a:normAutofit fontScale="85000" lnSpcReduction="20000"/>
          </a:bodyPr>
          <a:lstStyle>
            <a:defPPr>
              <a:defRPr lang="pl-PL"/>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defRPr/>
            </a:pPr>
            <a:r>
              <a:rPr lang="en-US" dirty="0" err="1" smtClean="0">
                <a:hlinkClick r:id="rId3"/>
              </a:rPr>
              <a:t>Prezented.Ru</a:t>
            </a:r>
            <a:endParaRPr lang="ru-RU"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Прямоугольник 1"/>
          <p:cNvSpPr/>
          <p:nvPr/>
        </p:nvSpPr>
        <p:spPr>
          <a:xfrm>
            <a:off x="1331640" y="188640"/>
            <a:ext cx="6993518"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Внутреннее строение.</a:t>
            </a:r>
          </a:p>
        </p:txBody>
      </p:sp>
      <p:pic>
        <p:nvPicPr>
          <p:cNvPr id="12291"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792538" y="1268413"/>
            <a:ext cx="5351462" cy="4014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2" name="Прямоугольник 3"/>
          <p:cNvSpPr>
            <a:spLocks noChangeArrowheads="1"/>
          </p:cNvSpPr>
          <p:nvPr/>
        </p:nvSpPr>
        <p:spPr bwMode="auto">
          <a:xfrm>
            <a:off x="250825" y="1268413"/>
            <a:ext cx="3673475" cy="452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ru-RU">
                <a:latin typeface="Times New Roman" pitchFamily="18" charset="0"/>
              </a:rPr>
              <a:t>В глубине атмосферы Сатурна растут давление и температура, и водород постепенно переходит в жидкое состояние. На глубине около 30 тыс. км водород становится металлическим(а давление достигает около 3 миллионов атмосфер). Циркуляция электротоков в металлическом водороде создаёт магнитное поле(гораздо менее мощное, чем у Юпитера). В центре планеты находится массивное ядро (до 20 земных масс) из тяжёлых материалов — камня, железа и, предположительно, льда.</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Прямоугольник 1"/>
          <p:cNvSpPr/>
          <p:nvPr/>
        </p:nvSpPr>
        <p:spPr>
          <a:xfrm>
            <a:off x="2195736" y="260648"/>
            <a:ext cx="4964244" cy="923330"/>
          </a:xfrm>
          <a:prstGeom prst="rect">
            <a:avLst/>
          </a:prstGeom>
          <a:noFill/>
        </p:spPr>
        <p:txBody>
          <a:bodyPr wrap="none">
            <a:spAutoFit/>
          </a:bodyPr>
          <a:lstStyle/>
          <a:p>
            <a:pPr algn="ctr" fontAlgn="auto">
              <a:spcBef>
                <a:spcPts val="0"/>
              </a:spcBef>
              <a:spcAft>
                <a:spcPts val="0"/>
              </a:spcAft>
              <a:defRPr/>
            </a:pPr>
            <a:r>
              <a:rPr lang="ru-RU"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n-lt"/>
              </a:rPr>
              <a:t>Магнитосфера.</a:t>
            </a:r>
          </a:p>
        </p:txBody>
      </p:sp>
      <p:sp>
        <p:nvSpPr>
          <p:cNvPr id="13315" name="Прямоугольник 2"/>
          <p:cNvSpPr>
            <a:spLocks noChangeArrowheads="1"/>
          </p:cNvSpPr>
          <p:nvPr/>
        </p:nvSpPr>
        <p:spPr bwMode="auto">
          <a:xfrm>
            <a:off x="179388" y="1125538"/>
            <a:ext cx="4032250" cy="4246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ru-RU" b="1">
                <a:solidFill>
                  <a:srgbClr val="00FFFF"/>
                </a:solidFill>
                <a:latin typeface="Times New Roman" pitchFamily="18" charset="0"/>
              </a:rPr>
              <a:t>До тех пор, пока первые космические аппараты не достигли Сатурна, наблюдательных данных о его магнитном поле не было вообще, но из наземных радиоастрономических наблюдений следовало, что Юпитер обладает мощным магнитным полем. Об этом свидетельствовало нетепловое радиоизлучение на дециметровых волнах, источник которого оказался больше видимого диска планеты, причем он вытянут вдоль экватора Юпитера симметрично по отношению к диску. </a:t>
            </a:r>
          </a:p>
        </p:txBody>
      </p:sp>
      <p:pic>
        <p:nvPicPr>
          <p:cNvPr id="1331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003800" y="1268413"/>
            <a:ext cx="4140200" cy="5589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17" name="Прямоугольник 4"/>
          <p:cNvSpPr>
            <a:spLocks noChangeArrowheads="1"/>
          </p:cNvSpPr>
          <p:nvPr/>
        </p:nvSpPr>
        <p:spPr bwMode="auto">
          <a:xfrm>
            <a:off x="900113" y="6308725"/>
            <a:ext cx="386397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ru-RU">
                <a:solidFill>
                  <a:srgbClr val="FFFF00"/>
                </a:solidFill>
                <a:latin typeface="Times New Roman" pitchFamily="18" charset="0"/>
              </a:rPr>
              <a:t>Образование магнитосферы Сатурна.</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524375" y="0"/>
            <a:ext cx="4619625" cy="422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Прямоугольник 1"/>
          <p:cNvSpPr/>
          <p:nvPr/>
        </p:nvSpPr>
        <p:spPr>
          <a:xfrm>
            <a:off x="179388" y="188913"/>
            <a:ext cx="4608512" cy="3784600"/>
          </a:xfrm>
          <a:prstGeom prst="rect">
            <a:avLst/>
          </a:prstGeom>
        </p:spPr>
        <p:txBody>
          <a:bodyPr>
            <a:spAutoFit/>
          </a:bodyPr>
          <a:lstStyle/>
          <a:p>
            <a:pPr fontAlgn="auto">
              <a:spcBef>
                <a:spcPts val="0"/>
              </a:spcBef>
              <a:spcAft>
                <a:spcPts val="0"/>
              </a:spcAft>
              <a:defRPr/>
            </a:pPr>
            <a:r>
              <a:rPr lang="ru-RU" sz="2400" dirty="0">
                <a:solidFill>
                  <a:schemeClr val="accent5">
                    <a:lumMod val="60000"/>
                    <a:lumOff val="40000"/>
                  </a:schemeClr>
                </a:solidFill>
                <a:latin typeface="+mn-lt"/>
              </a:rPr>
              <a:t>Поскольку Сатурн весьма сходен с Юпитером по своим физическим свойствам, астрономы предположили, что достаточно заметное магнитное поле есть и у него. Отсутствие же у Сатурна наблюдаемого с Земли магнитно-тормозного радиоизлучения объясняли влиянием колец</a:t>
            </a:r>
            <a:r>
              <a:rPr lang="ru-RU" dirty="0">
                <a:solidFill>
                  <a:schemeClr val="accent5">
                    <a:lumMod val="60000"/>
                    <a:lumOff val="40000"/>
                  </a:schemeClr>
                </a:solidFill>
                <a:latin typeface="+mn-lt"/>
              </a:rPr>
              <a:t>. </a:t>
            </a:r>
          </a:p>
        </p:txBody>
      </p:sp>
      <p:sp>
        <p:nvSpPr>
          <p:cNvPr id="3" name="Прямоугольник 2"/>
          <p:cNvSpPr/>
          <p:nvPr/>
        </p:nvSpPr>
        <p:spPr>
          <a:xfrm>
            <a:off x="4356100" y="4437063"/>
            <a:ext cx="4572000" cy="2308225"/>
          </a:xfrm>
          <a:prstGeom prst="rect">
            <a:avLst/>
          </a:prstGeom>
        </p:spPr>
        <p:txBody>
          <a:bodyPr>
            <a:spAutoFit/>
          </a:bodyPr>
          <a:lstStyle/>
          <a:p>
            <a:pPr fontAlgn="auto">
              <a:spcBef>
                <a:spcPts val="0"/>
              </a:spcBef>
              <a:spcAft>
                <a:spcPts val="0"/>
              </a:spcAft>
              <a:defRPr/>
            </a:pPr>
            <a:r>
              <a:rPr lang="ru-RU" dirty="0">
                <a:solidFill>
                  <a:schemeClr val="accent3">
                    <a:lumMod val="60000"/>
                    <a:lumOff val="40000"/>
                  </a:schemeClr>
                </a:solidFill>
                <a:latin typeface="+mn-lt"/>
              </a:rPr>
              <a:t>Эти предложения подтвердились. Еще при подлете "Пионера-11" к Сатурну его приборы зарегистрировали в около планетном пространстве образования, типичные для планеты, обладающей ярко выраженным магнитным полем: головную ударную волну, границу магнитосферы (</a:t>
            </a:r>
            <a:r>
              <a:rPr lang="ru-RU" dirty="0" err="1">
                <a:solidFill>
                  <a:schemeClr val="accent3">
                    <a:lumMod val="60000"/>
                    <a:lumOff val="40000"/>
                  </a:schemeClr>
                </a:solidFill>
                <a:latin typeface="+mn-lt"/>
              </a:rPr>
              <a:t>магнитопаузу</a:t>
            </a:r>
            <a:r>
              <a:rPr lang="ru-RU" dirty="0">
                <a:solidFill>
                  <a:schemeClr val="accent3">
                    <a:lumMod val="60000"/>
                    <a:lumOff val="40000"/>
                  </a:schemeClr>
                </a:solidFill>
                <a:latin typeface="+mn-lt"/>
              </a:rPr>
              <a:t>), радиационные пояса</a:t>
            </a:r>
          </a:p>
        </p:txBody>
      </p:sp>
      <p:pic>
        <p:nvPicPr>
          <p:cNvPr id="1434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23850" y="3860800"/>
            <a:ext cx="3960813" cy="2520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42" name="Прямоугольник 5"/>
          <p:cNvSpPr>
            <a:spLocks noChangeArrowheads="1"/>
          </p:cNvSpPr>
          <p:nvPr/>
        </p:nvSpPr>
        <p:spPr bwMode="auto">
          <a:xfrm>
            <a:off x="0" y="6550025"/>
            <a:ext cx="342106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ru-RU" sz="1400">
                <a:solidFill>
                  <a:srgbClr val="FF00FF"/>
                </a:solidFill>
                <a:latin typeface="Times New Roman" pitchFamily="18" charset="0"/>
              </a:rPr>
              <a:t>Внешняя граница магнитосферы Сатурна.</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7100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Прямоугольник 1"/>
          <p:cNvSpPr/>
          <p:nvPr/>
        </p:nvSpPr>
        <p:spPr>
          <a:xfrm>
            <a:off x="751985" y="116632"/>
            <a:ext cx="7827784" cy="3046988"/>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ru-RU" sz="96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Спутники </a:t>
            </a:r>
          </a:p>
          <a:p>
            <a:pPr algn="ctr" fontAlgn="auto">
              <a:spcBef>
                <a:spcPts val="0"/>
              </a:spcBef>
              <a:spcAft>
                <a:spcPts val="0"/>
              </a:spcAft>
              <a:defRPr/>
            </a:pPr>
            <a:r>
              <a:rPr lang="ru-RU" sz="9600" b="1" cap="all" dirty="0" err="1">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сатурна</a:t>
            </a:r>
            <a:endParaRPr lang="ru-RU" sz="96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Прямоугольник 1"/>
          <p:cNvSpPr>
            <a:spLocks noChangeArrowheads="1"/>
          </p:cNvSpPr>
          <p:nvPr/>
        </p:nvSpPr>
        <p:spPr bwMode="auto">
          <a:xfrm>
            <a:off x="179388" y="188913"/>
            <a:ext cx="8713787" cy="134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lnSpc>
                <a:spcPct val="150000"/>
              </a:lnSpc>
            </a:pPr>
            <a:r>
              <a:rPr lang="ru-RU" sz="1400">
                <a:solidFill>
                  <a:srgbClr val="92D050"/>
                </a:solidFill>
                <a:latin typeface="Times New Roman" pitchFamily="18" charset="0"/>
              </a:rPr>
              <a:t>По состоянию на февраль 2010г. известно 62 спутника Сатурна. 12 из них открыты при помощи космических аппаратов: Вояджер-1(1980), Вояджер-2 (1981), Кассини (2004—2007). Большинство спутников, кроме Гиперионаи Фебы, имеет синхронное собственное вращение — они повёрнуты к Сатурну всегда одной стороной. Информации о вращении самых мелких спутников нет.</a:t>
            </a:r>
          </a:p>
        </p:txBody>
      </p:sp>
      <p:pic>
        <p:nvPicPr>
          <p:cNvPr id="3"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124075" y="1700213"/>
            <a:ext cx="4895850" cy="4897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79963" y="0"/>
            <a:ext cx="4364037" cy="299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1" name="Прямоугольник 2"/>
          <p:cNvSpPr>
            <a:spLocks noChangeArrowheads="1"/>
          </p:cNvSpPr>
          <p:nvPr/>
        </p:nvSpPr>
        <p:spPr bwMode="auto">
          <a:xfrm>
            <a:off x="0" y="0"/>
            <a:ext cx="4716463" cy="563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nSpc>
                <a:spcPct val="150000"/>
              </a:lnSpc>
            </a:pPr>
            <a:r>
              <a:rPr lang="ru-RU" sz="1600">
                <a:solidFill>
                  <a:srgbClr val="FF99CC"/>
                </a:solidFill>
                <a:latin typeface="Times New Roman" pitchFamily="18" charset="0"/>
              </a:rPr>
              <a:t>В течение 2006г. команда учёных под руководством Дэвида Джуиттаиз Гавайского университета, работающих на японском телескопе Субаруна Гавайях, объявляла об открытии 9 спутников Сатурна.Все они относятся к так называемым нерегулярным спутникам, которые отличаются вытянутыми эллиптическими орбитами, и, как полагают, сформировались не вместе с планетами, а захвачены их гравитационным полем.</a:t>
            </a:r>
          </a:p>
          <a:p>
            <a:pPr>
              <a:lnSpc>
                <a:spcPct val="150000"/>
              </a:lnSpc>
            </a:pPr>
            <a:r>
              <a:rPr lang="ru-RU" sz="1600">
                <a:solidFill>
                  <a:srgbClr val="FF99CC"/>
                </a:solidFill>
                <a:latin typeface="Times New Roman" pitchFamily="18" charset="0"/>
              </a:rPr>
              <a:t>Всего с 2004 года команда Джуитта обнаружила 21 спутник Сатурна.Крупнейший из спутников — Титан. Учёные предполагают, что условия на этом спутнике схожи с теми, которые существовали на нашей планете 4 миллиарда лет назад, когда на Земле только зарождалась жизнь.</a:t>
            </a:r>
            <a:r>
              <a:rPr lang="ru-RU" sz="1600" i="1" baseline="30000">
                <a:solidFill>
                  <a:srgbClr val="FF99CC"/>
                </a:solidFill>
                <a:latin typeface="Times New Roman" pitchFamily="18" charset="0"/>
              </a:rPr>
              <a:t> </a:t>
            </a:r>
            <a:endParaRPr lang="ru-RU" sz="1600">
              <a:solidFill>
                <a:srgbClr val="FF99CC"/>
              </a:solidFill>
              <a:latin typeface="Times New Roman" pitchFamily="18" charset="0"/>
            </a:endParaRPr>
          </a:p>
        </p:txBody>
      </p:sp>
      <p:sp>
        <p:nvSpPr>
          <p:cNvPr id="17412" name="Прямоугольник 4"/>
          <p:cNvSpPr>
            <a:spLocks noChangeArrowheads="1"/>
          </p:cNvSpPr>
          <p:nvPr/>
        </p:nvSpPr>
        <p:spPr bwMode="auto">
          <a:xfrm>
            <a:off x="6011863" y="3068638"/>
            <a:ext cx="2713037"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ru-RU">
                <a:solidFill>
                  <a:srgbClr val="FFFF00"/>
                </a:solidFill>
                <a:latin typeface="Times New Roman" pitchFamily="18" charset="0"/>
              </a:rPr>
              <a:t>Спутник Сатурна -  Феба.</a:t>
            </a:r>
          </a:p>
        </p:txBody>
      </p:sp>
      <p:pic>
        <p:nvPicPr>
          <p:cNvPr id="17413"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35600" y="3536950"/>
            <a:ext cx="3708400" cy="3321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4" name="Прямоугольник 6"/>
          <p:cNvSpPr>
            <a:spLocks noChangeArrowheads="1"/>
          </p:cNvSpPr>
          <p:nvPr/>
        </p:nvSpPr>
        <p:spPr bwMode="auto">
          <a:xfrm>
            <a:off x="3851275" y="6488113"/>
            <a:ext cx="25542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ru-RU">
                <a:solidFill>
                  <a:srgbClr val="00FF00"/>
                </a:solidFill>
                <a:latin typeface="Times New Roman" pitchFamily="18" charset="0"/>
              </a:rPr>
              <a:t>Титан, спутник Сатурна</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Прямоугольник 2"/>
          <p:cNvSpPr/>
          <p:nvPr/>
        </p:nvSpPr>
        <p:spPr>
          <a:xfrm>
            <a:off x="0" y="6334780"/>
            <a:ext cx="6006451" cy="52322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ru-RU" sz="2800" b="1" dirty="0">
                <a:ln w="50800"/>
                <a:solidFill>
                  <a:schemeClr val="bg1">
                    <a:shade val="50000"/>
                  </a:schemeClr>
                </a:solidFill>
                <a:latin typeface="+mn-lt"/>
              </a:rPr>
              <a:t>Предполагаемый пейзаж на титане.</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Прямоугольник 2"/>
          <p:cNvSpPr/>
          <p:nvPr/>
        </p:nvSpPr>
        <p:spPr>
          <a:xfrm>
            <a:off x="2195736" y="188640"/>
            <a:ext cx="5285807" cy="923330"/>
          </a:xfrm>
          <a:prstGeom prst="rect">
            <a:avLst/>
          </a:prstGeom>
          <a:noFill/>
        </p:spPr>
        <p:txBody>
          <a:bodyPr wrap="none">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fontAlgn="auto">
              <a:spcBef>
                <a:spcPts val="0"/>
              </a:spcBef>
              <a:spcAft>
                <a:spcPts val="0"/>
              </a:spcAft>
              <a:defRPr/>
            </a:pPr>
            <a:r>
              <a:rPr lang="ru-RU" sz="5400" b="1" dirty="0">
                <a:ln/>
                <a:solidFill>
                  <a:schemeClr val="accent5">
                    <a:tint val="50000"/>
                    <a:satMod val="180000"/>
                  </a:schemeClr>
                </a:solidFill>
                <a:latin typeface="+mn-lt"/>
              </a:rPr>
              <a:t>Кольца </a:t>
            </a:r>
            <a:r>
              <a:rPr lang="ru-RU" sz="5400" b="1" dirty="0" err="1">
                <a:ln/>
                <a:solidFill>
                  <a:schemeClr val="accent5">
                    <a:tint val="50000"/>
                    <a:satMod val="180000"/>
                  </a:schemeClr>
                </a:solidFill>
                <a:latin typeface="+mn-lt"/>
              </a:rPr>
              <a:t>сатурна</a:t>
            </a:r>
            <a:r>
              <a:rPr lang="ru-RU" sz="5400" b="1" dirty="0">
                <a:ln/>
                <a:solidFill>
                  <a:schemeClr val="accent5">
                    <a:tint val="50000"/>
                    <a:satMod val="180000"/>
                  </a:schemeClr>
                </a:solidFill>
                <a:latin typeface="+mn-lt"/>
              </a:rPr>
              <a:t>.</a:t>
            </a:r>
          </a:p>
        </p:txBody>
      </p:sp>
      <p:sp>
        <p:nvSpPr>
          <p:cNvPr id="5" name="Прямоугольник 4"/>
          <p:cNvSpPr/>
          <p:nvPr/>
        </p:nvSpPr>
        <p:spPr>
          <a:xfrm>
            <a:off x="0" y="1166813"/>
            <a:ext cx="8964613" cy="1816100"/>
          </a:xfrm>
          <a:prstGeom prst="rect">
            <a:avLst/>
          </a:prstGeom>
        </p:spPr>
        <p:txBody>
          <a:bodyPr>
            <a:spAutoFit/>
          </a:bodyPr>
          <a:lstStyle/>
          <a:p>
            <a:pPr algn="ctr" fontAlgn="auto">
              <a:spcBef>
                <a:spcPts val="0"/>
              </a:spcBef>
              <a:spcAft>
                <a:spcPts val="0"/>
              </a:spcAft>
              <a:defRPr/>
            </a:pPr>
            <a:r>
              <a:rPr lang="ru-RU" sz="1600" dirty="0">
                <a:solidFill>
                  <a:schemeClr val="tx2">
                    <a:lumMod val="75000"/>
                  </a:schemeClr>
                </a:solidFill>
                <a:latin typeface="+mn-lt"/>
              </a:rPr>
              <a:t>видимы с Земли в небольшой телескоп. Они состоят из тысяч и тысяч небольших твердых частиц из камней и льда, которые вращаются вокруг планеты. Существует 3 основных кольца, названных A, B и C. Они различимы без особых проблем с Земли. Есть и более слабые кольца – D, E, F. При ближайшем рассмотрении колец оказывается великое множество. Между кольцами существуют щели, где нет частиц. Та из щелей, которую можно увидеть в средний телескоп с Земли (между кольцами А и В), названа щелью </a:t>
            </a:r>
            <a:r>
              <a:rPr lang="ru-RU" sz="1600" dirty="0" err="1">
                <a:solidFill>
                  <a:schemeClr val="tx2">
                    <a:lumMod val="75000"/>
                  </a:schemeClr>
                </a:solidFill>
                <a:latin typeface="+mn-lt"/>
              </a:rPr>
              <a:t>Кассини</a:t>
            </a:r>
            <a:r>
              <a:rPr lang="ru-RU" sz="1600" dirty="0">
                <a:solidFill>
                  <a:schemeClr val="tx2">
                    <a:lumMod val="75000"/>
                  </a:schemeClr>
                </a:solidFill>
                <a:latin typeface="+mn-lt"/>
              </a:rPr>
              <a:t>. В ясные ночи можно даже увидеть менее заметные щели. Внутренние части колец вращаются быстрее внешних.</a:t>
            </a:r>
          </a:p>
        </p:txBody>
      </p:sp>
      <p:pic>
        <p:nvPicPr>
          <p:cNvPr id="1946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339975" y="2997200"/>
            <a:ext cx="4762500" cy="386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0" y="0"/>
          <a:ext cx="9144000" cy="6858004"/>
        </p:xfrm>
        <a:graphic>
          <a:graphicData uri="http://schemas.openxmlformats.org/drawingml/2006/table">
            <a:tbl>
              <a:tblPr/>
              <a:tblGrid>
                <a:gridCol w="1420813"/>
                <a:gridCol w="1065212"/>
                <a:gridCol w="1154113"/>
                <a:gridCol w="1065212"/>
                <a:gridCol w="1065213"/>
                <a:gridCol w="1065212"/>
                <a:gridCol w="1065213"/>
                <a:gridCol w="976312"/>
                <a:gridCol w="266700"/>
              </a:tblGrid>
              <a:tr h="344488">
                <a:tc gridSpan="9">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0000"/>
                          </a:solidFill>
                          <a:effectLst/>
                          <a:latin typeface="Times New Roman" pitchFamily="18" charset="0"/>
                          <a:cs typeface="Times New Roman" pitchFamily="18" charset="0"/>
                        </a:rPr>
                        <a:t>Кольцевая система Сатурна (нащвания колец и промежутков - "щелей")</a:t>
                      </a:r>
                      <a:endParaRPr kumimoji="0" lang="ru-RU" sz="1800" b="0" i="0" u="none" strike="noStrike" cap="none" normalizeH="0" baseline="0" smtClean="0">
                        <a:ln>
                          <a:noFill/>
                        </a:ln>
                        <a:solidFill>
                          <a:srgbClr val="FF0000"/>
                        </a:solidFill>
                        <a:effectLst/>
                        <a:latin typeface="Times New Roman" pitchFamily="18" charset="0"/>
                        <a:cs typeface="Times New Roman" pitchFamily="18" charset="0"/>
                      </a:endParaRPr>
                    </a:p>
                  </a:txBody>
                  <a:tcPr marL="22628" marR="22628" marT="22628" marB="22628" anchor="ctr" horzOverflow="overflow">
                    <a:lnL>
                      <a:noFill/>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solidFill>
                      <a:srgbClr val="DCDCDC"/>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11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7EEA"/>
                          </a:solidFill>
                          <a:effectLst/>
                          <a:latin typeface="Times New Roman" pitchFamily="18" charset="0"/>
                          <a:cs typeface="Times New Roman" pitchFamily="18" charset="0"/>
                        </a:rPr>
                        <a:t>Название</a:t>
                      </a:r>
                      <a:endParaRPr kumimoji="0" lang="ru-RU" sz="1400" b="0" i="0" u="none" strike="noStrike" cap="none" normalizeH="0" baseline="0" smtClean="0">
                        <a:ln>
                          <a:noFill/>
                        </a:ln>
                        <a:solidFill>
                          <a:srgbClr val="007EEA"/>
                        </a:solidFill>
                        <a:effectLst/>
                        <a:latin typeface="Times New Roman" pitchFamily="18" charset="0"/>
                        <a:cs typeface="Times New Roman" pitchFamily="18" charset="0"/>
                      </a:endParaRPr>
                    </a:p>
                  </a:txBody>
                  <a:tcPr marL="22628" marR="22628" marT="22628" marB="22628" anchor="ctr" horzOverflow="overflow">
                    <a:lnL>
                      <a:noFill/>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solidFill>
                      <a:srgbClr val="DCDCDC"/>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7EEA"/>
                          </a:solidFill>
                          <a:effectLst/>
                          <a:latin typeface="Times New Roman" pitchFamily="18" charset="0"/>
                          <a:cs typeface="Times New Roman" pitchFamily="18" charset="0"/>
                        </a:rPr>
                        <a:t>Расстояние от центра планеты</a:t>
                      </a:r>
                      <a:br>
                        <a:rPr kumimoji="0" lang="ru-RU" sz="1400" b="1" i="0" u="none" strike="noStrike" cap="none" normalizeH="0" baseline="0" smtClean="0">
                          <a:ln>
                            <a:noFill/>
                          </a:ln>
                          <a:solidFill>
                            <a:srgbClr val="007EEA"/>
                          </a:solidFill>
                          <a:effectLst/>
                          <a:latin typeface="Times New Roman" pitchFamily="18" charset="0"/>
                          <a:cs typeface="Times New Roman" pitchFamily="18" charset="0"/>
                        </a:rPr>
                      </a:br>
                      <a:r>
                        <a:rPr kumimoji="0" lang="ru-RU" sz="1400" b="1" i="0" u="none" strike="noStrike" cap="none" normalizeH="0" baseline="0" smtClean="0">
                          <a:ln>
                            <a:noFill/>
                          </a:ln>
                          <a:solidFill>
                            <a:srgbClr val="007EEA"/>
                          </a:solidFill>
                          <a:effectLst/>
                          <a:latin typeface="Times New Roman" pitchFamily="18" charset="0"/>
                          <a:cs typeface="Times New Roman" pitchFamily="18" charset="0"/>
                        </a:rPr>
                        <a:t>в радиусах (км) планеты</a:t>
                      </a:r>
                      <a:endParaRPr kumimoji="0" lang="ru-RU" sz="1400" b="0" i="0" u="none" strike="noStrike" cap="none" normalizeH="0" baseline="0" smtClean="0">
                        <a:ln>
                          <a:noFill/>
                        </a:ln>
                        <a:solidFill>
                          <a:srgbClr val="007EEA"/>
                        </a:solidFill>
                        <a:effectLst/>
                        <a:latin typeface="Times New Roman" pitchFamily="18" charset="0"/>
                        <a:cs typeface="Times New Roman" pitchFamily="18" charset="0"/>
                      </a:endParaRP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solidFill>
                      <a:srgbClr val="DCDCDC"/>
                    </a:solid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7EEA"/>
                          </a:solidFill>
                          <a:effectLst/>
                          <a:latin typeface="Times New Roman" pitchFamily="18" charset="0"/>
                          <a:cs typeface="Times New Roman" pitchFamily="18" charset="0"/>
                        </a:rPr>
                        <a:t>Ширина (км)</a:t>
                      </a:r>
                      <a:endParaRPr kumimoji="0" lang="ru-RU" sz="1400" b="0" i="0" u="none" strike="noStrike" cap="none" normalizeH="0" baseline="0" smtClean="0">
                        <a:ln>
                          <a:noFill/>
                        </a:ln>
                        <a:solidFill>
                          <a:srgbClr val="007EEA"/>
                        </a:solidFill>
                        <a:effectLst/>
                        <a:latin typeface="Times New Roman" pitchFamily="18" charset="0"/>
                        <a:cs typeface="Times New Roman" pitchFamily="18" charset="0"/>
                      </a:endParaRP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solidFill>
                      <a:srgbClr val="DCDCD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7EEA"/>
                          </a:solidFill>
                          <a:effectLst/>
                          <a:latin typeface="Times New Roman" pitchFamily="18" charset="0"/>
                          <a:cs typeface="Times New Roman" pitchFamily="18" charset="0"/>
                        </a:rPr>
                        <a:t>Толщина (км)</a:t>
                      </a:r>
                      <a:endParaRPr kumimoji="0" lang="ru-RU" sz="1400" b="0" i="0" u="none" strike="noStrike" cap="none" normalizeH="0" baseline="0" smtClean="0">
                        <a:ln>
                          <a:noFill/>
                        </a:ln>
                        <a:solidFill>
                          <a:srgbClr val="007EEA"/>
                        </a:solidFill>
                        <a:effectLst/>
                        <a:latin typeface="Times New Roman" pitchFamily="18" charset="0"/>
                        <a:cs typeface="Times New Roman" pitchFamily="18" charset="0"/>
                      </a:endParaRP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solidFill>
                      <a:srgbClr val="DCDCD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7EEA"/>
                          </a:solidFill>
                          <a:effectLst/>
                          <a:latin typeface="Times New Roman" pitchFamily="18" charset="0"/>
                          <a:cs typeface="Times New Roman" pitchFamily="18" charset="0"/>
                        </a:rPr>
                        <a:t>Оптическая глубина</a:t>
                      </a:r>
                      <a:endParaRPr kumimoji="0" lang="ru-RU" sz="1400" b="0" i="0" u="none" strike="noStrike" cap="none" normalizeH="0" baseline="0" smtClean="0">
                        <a:ln>
                          <a:noFill/>
                        </a:ln>
                        <a:solidFill>
                          <a:srgbClr val="007EEA"/>
                        </a:solidFill>
                        <a:effectLst/>
                        <a:latin typeface="Times New Roman" pitchFamily="18" charset="0"/>
                        <a:cs typeface="Times New Roman" pitchFamily="18" charset="0"/>
                      </a:endParaRP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solidFill>
                      <a:srgbClr val="DCDCD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7EEA"/>
                          </a:solidFill>
                          <a:effectLst/>
                          <a:latin typeface="Times New Roman" pitchFamily="18" charset="0"/>
                          <a:cs typeface="Times New Roman" pitchFamily="18" charset="0"/>
                        </a:rPr>
                        <a:t>Общая масса (кг)</a:t>
                      </a:r>
                      <a:endParaRPr kumimoji="0" lang="ru-RU" sz="1400" b="0" i="0" u="none" strike="noStrike" cap="none" normalizeH="0" baseline="0" smtClean="0">
                        <a:ln>
                          <a:noFill/>
                        </a:ln>
                        <a:solidFill>
                          <a:srgbClr val="007EEA"/>
                        </a:solidFill>
                        <a:effectLst/>
                        <a:latin typeface="Times New Roman" pitchFamily="18" charset="0"/>
                        <a:cs typeface="Times New Roman" pitchFamily="18" charset="0"/>
                      </a:endParaRP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solidFill>
                      <a:srgbClr val="DCDCD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7EEA"/>
                          </a:solidFill>
                          <a:effectLst/>
                          <a:latin typeface="Times New Roman" pitchFamily="18" charset="0"/>
                          <a:cs typeface="Times New Roman" pitchFamily="18" charset="0"/>
                        </a:rPr>
                        <a:t>Альбедо</a:t>
                      </a:r>
                      <a:endParaRPr kumimoji="0" lang="ru-RU" sz="1400" b="0" i="0" u="none" strike="noStrike" cap="none" normalizeH="0" baseline="0" smtClean="0">
                        <a:ln>
                          <a:noFill/>
                        </a:ln>
                        <a:solidFill>
                          <a:srgbClr val="007EEA"/>
                        </a:solidFill>
                        <a:effectLst/>
                        <a:latin typeface="Times New Roman" pitchFamily="18" charset="0"/>
                        <a:cs typeface="Times New Roman" pitchFamily="18" charset="0"/>
                      </a:endParaRP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solidFill>
                      <a:srgbClr val="DCDCDC"/>
                    </a:solidFill>
                  </a:tcPr>
                </a:tc>
                <a:tc rowSpan="1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smtClean="0">
                        <a:ln>
                          <a:noFill/>
                        </a:ln>
                        <a:solidFill>
                          <a:schemeClr val="tx1"/>
                        </a:solidFill>
                        <a:effectLst/>
                        <a:latin typeface="Calibri" pitchFamily="34" charset="0"/>
                        <a:cs typeface="Times New Roman" pitchFamily="18" charset="0"/>
                      </a:endParaRPr>
                    </a:p>
                  </a:txBody>
                  <a:tcPr marL="22628" marR="22628" marT="22628" marB="22628" anchor="ctr" horzOverflow="overflow">
                    <a:lnL w="12700" cap="flat" cmpd="sng" algn="ctr">
                      <a:solidFill>
                        <a:srgbClr val="4682B4"/>
                      </a:solidFill>
                      <a:prstDash val="solid"/>
                      <a:round/>
                      <a:headEnd type="none" w="med" len="med"/>
                      <a:tailEnd type="none" w="med" len="med"/>
                    </a:lnL>
                    <a:lnR>
                      <a:noFill/>
                    </a:lnR>
                    <a:lnT>
                      <a:noFill/>
                    </a:lnT>
                    <a:lnB>
                      <a:noFill/>
                    </a:lnB>
                    <a:lnTlToBr>
                      <a:noFill/>
                    </a:lnTlToBr>
                    <a:lnBlToTr>
                      <a:noFill/>
                    </a:lnBlToTr>
                    <a:noFill/>
                  </a:tcPr>
                </a:tc>
              </a:tr>
              <a:tr h="444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D</a:t>
                      </a:r>
                    </a:p>
                  </a:txBody>
                  <a:tcPr marL="22628" marR="22628" marT="22628" marB="22628" anchor="ctr" horzOverflow="overflow">
                    <a:lnL>
                      <a:noFill/>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1,11-1,24</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67000-74500</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7500</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(0,01)</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vMerge="1">
                  <a:txBody>
                    <a:bodyPr/>
                    <a:lstStyle/>
                    <a:p>
                      <a:endParaRPr lang="ru-RU"/>
                    </a:p>
                  </a:txBody>
                  <a:tcPr/>
                </a:tc>
              </a:tr>
              <a:tr h="627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C "Креповое кольцо"</a:t>
                      </a:r>
                    </a:p>
                  </a:txBody>
                  <a:tcPr marL="22628" marR="22628" marT="22628" marB="22628" anchor="ctr" horzOverflow="overflow">
                    <a:lnL>
                      <a:noFill/>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1,24-1,52</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74500-92000</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17500</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0,08-0,15</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1.1×10</a:t>
                      </a:r>
                      <a:r>
                        <a:rPr kumimoji="0" lang="ru-RU" sz="1400" b="0" i="0" u="none" strike="noStrike" cap="none" normalizeH="0" baseline="30000" smtClean="0">
                          <a:ln>
                            <a:noFill/>
                          </a:ln>
                          <a:solidFill>
                            <a:srgbClr val="FFC000"/>
                          </a:solidFill>
                          <a:effectLst/>
                          <a:latin typeface="Times New Roman" pitchFamily="18" charset="0"/>
                          <a:cs typeface="Times New Roman" pitchFamily="18" charset="0"/>
                        </a:rPr>
                        <a:t>18</a:t>
                      </a:r>
                      <a:endParaRPr kumimoji="0" lang="ru-RU" sz="1400" b="0" i="0" u="none" strike="noStrike" cap="none" normalizeH="0" baseline="0" smtClean="0">
                        <a:ln>
                          <a:noFill/>
                        </a:ln>
                        <a:solidFill>
                          <a:srgbClr val="FFC000"/>
                        </a:solidFill>
                        <a:effectLst/>
                        <a:latin typeface="Times New Roman" pitchFamily="18" charset="0"/>
                        <a:cs typeface="Times New Roman" pitchFamily="18" charset="0"/>
                      </a:endParaRP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0,25</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vMerge="1">
                  <a:txBody>
                    <a:bodyPr/>
                    <a:lstStyle/>
                    <a:p>
                      <a:endParaRPr lang="ru-RU"/>
                    </a:p>
                  </a:txBody>
                  <a:tcPr/>
                </a:tc>
              </a:tr>
              <a:tr h="444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Щель Максвелла</a:t>
                      </a:r>
                    </a:p>
                  </a:txBody>
                  <a:tcPr marL="22628" marR="22628" marT="22628" marB="22628" anchor="ctr" horzOverflow="overflow">
                    <a:lnL>
                      <a:noFill/>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1,45</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87500</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270</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 </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 </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 </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 </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vMerge="1">
                  <a:txBody>
                    <a:bodyPr/>
                    <a:lstStyle/>
                    <a:p>
                      <a:endParaRPr lang="ru-RU"/>
                    </a:p>
                  </a:txBody>
                  <a:tcPr/>
                </a:tc>
              </a:tr>
              <a:tr h="444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B</a:t>
                      </a:r>
                    </a:p>
                  </a:txBody>
                  <a:tcPr marL="22628" marR="22628" marT="22628" marB="22628" anchor="ctr" horzOverflow="overflow">
                    <a:lnL>
                      <a:noFill/>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1,52-1,95</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92000-117500</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25500</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(0,1-1)</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1,21-1,76</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2.8×10</a:t>
                      </a:r>
                      <a:r>
                        <a:rPr kumimoji="0" lang="ru-RU" sz="1400" b="0" i="0" u="none" strike="noStrike" cap="none" normalizeH="0" baseline="30000" smtClean="0">
                          <a:ln>
                            <a:noFill/>
                          </a:ln>
                          <a:solidFill>
                            <a:srgbClr val="FFC000"/>
                          </a:solidFill>
                          <a:effectLst/>
                          <a:latin typeface="Times New Roman" pitchFamily="18" charset="0"/>
                          <a:cs typeface="Times New Roman" pitchFamily="18" charset="0"/>
                        </a:rPr>
                        <a:t>19</a:t>
                      </a:r>
                      <a:endParaRPr kumimoji="0" lang="ru-RU" sz="1400" b="0" i="0" u="none" strike="noStrike" cap="none" normalizeH="0" baseline="0" smtClean="0">
                        <a:ln>
                          <a:noFill/>
                        </a:ln>
                        <a:solidFill>
                          <a:srgbClr val="FFC000"/>
                        </a:solidFill>
                        <a:effectLst/>
                        <a:latin typeface="Times New Roman" pitchFamily="18" charset="0"/>
                        <a:cs typeface="Times New Roman" pitchFamily="18" charset="0"/>
                      </a:endParaRP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0,65</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vMerge="1">
                  <a:txBody>
                    <a:bodyPr/>
                    <a:lstStyle/>
                    <a:p>
                      <a:endParaRPr lang="ru-RU"/>
                    </a:p>
                  </a:txBody>
                  <a:tcPr/>
                </a:tc>
              </a:tr>
              <a:tr h="627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Щель Кассини</a:t>
                      </a:r>
                    </a:p>
                  </a:txBody>
                  <a:tcPr marL="22628" marR="22628" marT="22628" marB="22628" anchor="ctr" horzOverflow="overflow">
                    <a:lnL>
                      <a:noFill/>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1,95-2,02</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117500-122200</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4700</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0,12</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5.7×10</a:t>
                      </a:r>
                      <a:r>
                        <a:rPr kumimoji="0" lang="ru-RU" sz="1400" b="0" i="0" u="none" strike="noStrike" cap="none" normalizeH="0" baseline="30000" smtClean="0">
                          <a:ln>
                            <a:noFill/>
                          </a:ln>
                          <a:solidFill>
                            <a:srgbClr val="FFC000"/>
                          </a:solidFill>
                          <a:effectLst/>
                          <a:latin typeface="Times New Roman" pitchFamily="18" charset="0"/>
                          <a:cs typeface="Times New Roman" pitchFamily="18" charset="0"/>
                        </a:rPr>
                        <a:t>17</a:t>
                      </a:r>
                      <a:endParaRPr kumimoji="0" lang="ru-RU" sz="1400" b="0" i="0" u="none" strike="noStrike" cap="none" normalizeH="0" baseline="0" smtClean="0">
                        <a:ln>
                          <a:noFill/>
                        </a:ln>
                        <a:solidFill>
                          <a:srgbClr val="FFC000"/>
                        </a:solidFill>
                        <a:effectLst/>
                        <a:latin typeface="Times New Roman" pitchFamily="18" charset="0"/>
                        <a:cs typeface="Times New Roman" pitchFamily="18" charset="0"/>
                      </a:endParaRP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0,30</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vMerge="1">
                  <a:txBody>
                    <a:bodyPr/>
                    <a:lstStyle/>
                    <a:p>
                      <a:endParaRPr lang="ru-RU"/>
                    </a:p>
                  </a:txBody>
                  <a:tcPr/>
                </a:tc>
              </a:tr>
              <a:tr h="627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A</a:t>
                      </a:r>
                    </a:p>
                  </a:txBody>
                  <a:tcPr marL="22628" marR="22628" marT="22628" marB="22628" anchor="ctr" horzOverflow="overflow">
                    <a:lnL>
                      <a:noFill/>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2,02-2,27</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122200-136800</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14600</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(0,1-1)</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0,70</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6-2×10</a:t>
                      </a:r>
                      <a:r>
                        <a:rPr kumimoji="0" lang="ru-RU" sz="1400" b="0" i="0" u="none" strike="noStrike" cap="none" normalizeH="0" baseline="30000" smtClean="0">
                          <a:ln>
                            <a:noFill/>
                          </a:ln>
                          <a:solidFill>
                            <a:srgbClr val="FFC000"/>
                          </a:solidFill>
                          <a:effectLst/>
                          <a:latin typeface="Times New Roman" pitchFamily="18" charset="0"/>
                          <a:cs typeface="Times New Roman" pitchFamily="18" charset="0"/>
                        </a:rPr>
                        <a:t>18</a:t>
                      </a:r>
                      <a:endParaRPr kumimoji="0" lang="ru-RU" sz="1400" b="0" i="0" u="none" strike="noStrike" cap="none" normalizeH="0" baseline="0" smtClean="0">
                        <a:ln>
                          <a:noFill/>
                        </a:ln>
                        <a:solidFill>
                          <a:srgbClr val="FFC000"/>
                        </a:solidFill>
                        <a:effectLst/>
                        <a:latin typeface="Times New Roman" pitchFamily="18" charset="0"/>
                        <a:cs typeface="Times New Roman" pitchFamily="18" charset="0"/>
                      </a:endParaRP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0,60</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vMerge="1">
                  <a:txBody>
                    <a:bodyPr/>
                    <a:lstStyle/>
                    <a:p>
                      <a:endParaRPr lang="ru-RU"/>
                    </a:p>
                  </a:txBody>
                  <a:tcPr/>
                </a:tc>
              </a:tr>
              <a:tr h="344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Щель Энкеa</a:t>
                      </a:r>
                    </a:p>
                  </a:txBody>
                  <a:tcPr marL="22628" marR="22628" marT="22628" marB="22628" anchor="ctr" horzOverflow="overflow">
                    <a:lnL>
                      <a:noFill/>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2,214</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133570</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325</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 </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 </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 </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 </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vMerge="1">
                  <a:txBody>
                    <a:bodyPr/>
                    <a:lstStyle/>
                    <a:p>
                      <a:endParaRPr lang="ru-RU"/>
                    </a:p>
                  </a:txBody>
                  <a:tcPr/>
                </a:tc>
              </a:tr>
              <a:tr h="444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Щель Киллера</a:t>
                      </a:r>
                    </a:p>
                  </a:txBody>
                  <a:tcPr marL="22628" marR="22628" marT="22628" marB="22628" anchor="ctr" horzOverflow="overflow">
                    <a:lnL>
                      <a:noFill/>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2,263</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136530</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35</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 </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 </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 </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 </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vMerge="1">
                  <a:txBody>
                    <a:bodyPr/>
                    <a:lstStyle/>
                    <a:p>
                      <a:endParaRPr lang="ru-RU"/>
                    </a:p>
                  </a:txBody>
                  <a:tcPr/>
                </a:tc>
              </a:tr>
              <a:tr h="344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F</a:t>
                      </a:r>
                    </a:p>
                  </a:txBody>
                  <a:tcPr marL="22628" marR="22628" marT="22628" marB="22628" anchor="ctr" horzOverflow="overflow">
                    <a:lnL>
                      <a:noFill/>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2,324</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140210</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30-500</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0,01-1</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vMerge="1">
                  <a:txBody>
                    <a:bodyPr/>
                    <a:lstStyle/>
                    <a:p>
                      <a:endParaRPr lang="ru-RU"/>
                    </a:p>
                  </a:txBody>
                  <a:tcPr/>
                </a:tc>
              </a:tr>
              <a:tr h="627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G</a:t>
                      </a:r>
                    </a:p>
                  </a:txBody>
                  <a:tcPr marL="22628" marR="22628" marT="22628" marB="22628" anchor="ctr" horzOverflow="overflow">
                    <a:lnL>
                      <a:noFill/>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2,75-2,88</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165800-173800</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8000</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100-1000</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10</a:t>
                      </a:r>
                      <a:r>
                        <a:rPr kumimoji="0" lang="ru-RU" sz="1400" b="0" i="0" u="none" strike="noStrike" cap="none" normalizeH="0" baseline="30000" smtClean="0">
                          <a:ln>
                            <a:noFill/>
                          </a:ln>
                          <a:solidFill>
                            <a:srgbClr val="FFC000"/>
                          </a:solidFill>
                          <a:effectLst/>
                          <a:latin typeface="Times New Roman" pitchFamily="18" charset="0"/>
                          <a:cs typeface="Times New Roman" pitchFamily="18" charset="0"/>
                        </a:rPr>
                        <a:t>-4</a:t>
                      </a: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-10</a:t>
                      </a:r>
                      <a:r>
                        <a:rPr kumimoji="0" lang="ru-RU" sz="1400" b="0" i="0" u="none" strike="noStrike" cap="none" normalizeH="0" baseline="30000" smtClean="0">
                          <a:ln>
                            <a:noFill/>
                          </a:ln>
                          <a:solidFill>
                            <a:srgbClr val="FFC000"/>
                          </a:solidFill>
                          <a:effectLst/>
                          <a:latin typeface="Times New Roman" pitchFamily="18" charset="0"/>
                          <a:cs typeface="Times New Roman" pitchFamily="18" charset="0"/>
                        </a:rPr>
                        <a:t>-5</a:t>
                      </a:r>
                      <a:endParaRPr kumimoji="0" lang="ru-RU" sz="1400" b="0" i="0" u="none" strike="noStrike" cap="none" normalizeH="0" baseline="0" smtClean="0">
                        <a:ln>
                          <a:noFill/>
                        </a:ln>
                        <a:solidFill>
                          <a:srgbClr val="FFC000"/>
                        </a:solidFill>
                        <a:effectLst/>
                        <a:latin typeface="Times New Roman" pitchFamily="18" charset="0"/>
                        <a:cs typeface="Times New Roman" pitchFamily="18" charset="0"/>
                      </a:endParaRP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6-23×10</a:t>
                      </a:r>
                      <a:r>
                        <a:rPr kumimoji="0" lang="ru-RU" sz="1400" b="0" i="0" u="none" strike="noStrike" cap="none" normalizeH="0" baseline="30000" smtClean="0">
                          <a:ln>
                            <a:noFill/>
                          </a:ln>
                          <a:solidFill>
                            <a:srgbClr val="FFC000"/>
                          </a:solidFill>
                          <a:effectLst/>
                          <a:latin typeface="Times New Roman" pitchFamily="18" charset="0"/>
                          <a:cs typeface="Times New Roman" pitchFamily="18" charset="0"/>
                        </a:rPr>
                        <a:t>6</a:t>
                      </a:r>
                      <a:endParaRPr kumimoji="0" lang="ru-RU" sz="1400" b="0" i="0" u="none" strike="noStrike" cap="none" normalizeH="0" baseline="0" smtClean="0">
                        <a:ln>
                          <a:noFill/>
                        </a:ln>
                        <a:solidFill>
                          <a:srgbClr val="FFC000"/>
                        </a:solidFill>
                        <a:effectLst/>
                        <a:latin typeface="Times New Roman" pitchFamily="18" charset="0"/>
                        <a:cs typeface="Times New Roman" pitchFamily="18" charset="0"/>
                      </a:endParaRP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vMerge="1">
                  <a:txBody>
                    <a:bodyPr/>
                    <a:lstStyle/>
                    <a:p>
                      <a:endParaRPr lang="ru-RU"/>
                    </a:p>
                  </a:txBody>
                  <a:tcPr/>
                </a:tc>
              </a:tr>
              <a:tr h="627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E</a:t>
                      </a:r>
                    </a:p>
                  </a:txBody>
                  <a:tcPr marL="22628" marR="22628" marT="22628" marB="22628" anchor="ctr" horzOverflow="overflow">
                    <a:lnL>
                      <a:noFill/>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3-8</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180000-480000</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300000</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(1000)</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10</a:t>
                      </a:r>
                      <a:r>
                        <a:rPr kumimoji="0" lang="ru-RU" sz="1400" b="0" i="0" u="none" strike="noStrike" cap="none" normalizeH="0" baseline="30000" smtClean="0">
                          <a:ln>
                            <a:noFill/>
                          </a:ln>
                          <a:solidFill>
                            <a:srgbClr val="FFC000"/>
                          </a:solidFill>
                          <a:effectLst/>
                          <a:latin typeface="Times New Roman" pitchFamily="18" charset="0"/>
                          <a:cs typeface="Times New Roman" pitchFamily="18" charset="0"/>
                        </a:rPr>
                        <a:t>-6</a:t>
                      </a: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-10</a:t>
                      </a:r>
                      <a:r>
                        <a:rPr kumimoji="0" lang="ru-RU" sz="1400" b="0" i="0" u="none" strike="noStrike" cap="none" normalizeH="0" baseline="30000" smtClean="0">
                          <a:ln>
                            <a:noFill/>
                          </a:ln>
                          <a:solidFill>
                            <a:srgbClr val="FFC000"/>
                          </a:solidFill>
                          <a:effectLst/>
                          <a:latin typeface="Times New Roman" pitchFamily="18" charset="0"/>
                          <a:cs typeface="Times New Roman" pitchFamily="18" charset="0"/>
                        </a:rPr>
                        <a:t>-7</a:t>
                      </a:r>
                      <a:endParaRPr kumimoji="0" lang="ru-RU" sz="1400" b="0" i="0" u="none" strike="noStrike" cap="none" normalizeH="0" baseline="0" smtClean="0">
                        <a:ln>
                          <a:noFill/>
                        </a:ln>
                        <a:solidFill>
                          <a:srgbClr val="FFC000"/>
                        </a:solidFill>
                        <a:effectLst/>
                        <a:latin typeface="Times New Roman" pitchFamily="18" charset="0"/>
                        <a:cs typeface="Times New Roman" pitchFamily="18" charset="0"/>
                      </a:endParaRP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FFC000"/>
                          </a:solidFill>
                          <a:effectLst/>
                          <a:latin typeface="Times New Roman" pitchFamily="18" charset="0"/>
                          <a:cs typeface="Times New Roman" pitchFamily="18" charset="0"/>
                        </a:rPr>
                        <a:t>?</a:t>
                      </a:r>
                    </a:p>
                  </a:txBody>
                  <a:tcPr marL="22628" marR="22628" marT="22628" marB="22628"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a:noFill/>
                    </a:lnB>
                    <a:lnTlToBr>
                      <a:noFill/>
                    </a:lnTlToBr>
                    <a:lnBlToTr>
                      <a:noFill/>
                    </a:lnBlToTr>
                    <a:noFill/>
                  </a:tcPr>
                </a:tc>
                <a:tc vMerge="1">
                  <a:txBody>
                    <a:bodyPr/>
                    <a:lstStyle/>
                    <a:p>
                      <a:endParaRPr lang="ru-RU"/>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Прямоугольник 1"/>
          <p:cNvSpPr/>
          <p:nvPr/>
        </p:nvSpPr>
        <p:spPr>
          <a:xfrm>
            <a:off x="1691680" y="620688"/>
            <a:ext cx="6303777" cy="923330"/>
          </a:xfrm>
          <a:prstGeom prst="rect">
            <a:avLst/>
          </a:prstGeom>
          <a:noFill/>
        </p:spPr>
        <p:txBody>
          <a:bodyPr>
            <a:spAutoFit/>
          </a:bodyPr>
          <a:lstStyle/>
          <a:p>
            <a:pPr algn="ctr" fontAlgn="auto">
              <a:spcBef>
                <a:spcPts val="0"/>
              </a:spcBef>
              <a:spcAft>
                <a:spcPts val="0"/>
              </a:spcAft>
              <a:defRPr/>
            </a:pPr>
            <a:r>
              <a:rPr lang="ru-R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FFFF"/>
                </a:solidFill>
                <a:effectLst>
                  <a:outerShdw blurRad="41275" dist="12700" dir="12000000" algn="tl" rotWithShape="0">
                    <a:srgbClr val="000000">
                      <a:alpha val="40000"/>
                    </a:srgbClr>
                  </a:outerShdw>
                </a:effectLst>
                <a:latin typeface="+mn-lt"/>
              </a:rPr>
              <a:t>Интересные факты</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Прямоугольник 3"/>
          <p:cNvSpPr/>
          <p:nvPr/>
        </p:nvSpPr>
        <p:spPr>
          <a:xfrm>
            <a:off x="2462560" y="208707"/>
            <a:ext cx="4338560" cy="923330"/>
          </a:xfrm>
          <a:prstGeom prst="rect">
            <a:avLst/>
          </a:prstGeom>
          <a:noFill/>
        </p:spPr>
        <p:txBody>
          <a:bodyPr wrap="none">
            <a:spAutoFit/>
          </a:bodyPr>
          <a:lstStyle/>
          <a:p>
            <a:pPr algn="ctr" fontAlgn="auto">
              <a:spcBef>
                <a:spcPts val="0"/>
              </a:spcBef>
              <a:spcAft>
                <a:spcPts val="0"/>
              </a:spcAft>
              <a:defRPr/>
            </a:pPr>
            <a:r>
              <a:rPr lang="ru-RU"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Из истории.</a:t>
            </a:r>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572000" y="3300413"/>
            <a:ext cx="4572000" cy="3557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00" name="Прямоугольник 5"/>
          <p:cNvSpPr>
            <a:spLocks noChangeArrowheads="1"/>
          </p:cNvSpPr>
          <p:nvPr/>
        </p:nvSpPr>
        <p:spPr bwMode="auto">
          <a:xfrm>
            <a:off x="107950" y="981075"/>
            <a:ext cx="8856663" cy="267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ru-RU" sz="2800">
                <a:latin typeface="Times New Roman" pitchFamily="18" charset="0"/>
              </a:rPr>
              <a:t>Планета известна с самых древних времен. В античной мифологии Сатурн был божественным отцом Юпитера. Сатурн был богом Времени и Судьбы. Как известно, Юпитер в своем мифическом обличии пошел дальше отца. Сатурн , планета – значительно слабее по блеску, чем Венера, Юпитер и Марс.</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0" fill="hold"/>
                                        <p:tgtEl>
                                          <p:spTgt spid="1026"/>
                                        </p:tgtEl>
                                        <p:attrNameLst>
                                          <p:attrName>ppt_w</p:attrName>
                                        </p:attrNameLst>
                                      </p:cBhvr>
                                      <p:tavLst>
                                        <p:tav tm="0" fmla="#ppt_w*sin(2.5*pi*$)">
                                          <p:val>
                                            <p:fltVal val="0"/>
                                          </p:val>
                                        </p:tav>
                                        <p:tav tm="100000">
                                          <p:val>
                                            <p:fltVal val="1"/>
                                          </p:val>
                                        </p:tav>
                                      </p:tavLst>
                                    </p:anim>
                                    <p:anim calcmode="lin" valueType="num">
                                      <p:cBhvr>
                                        <p:cTn id="8" dur="5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Рисунок 1" descr="http://upload.wikimedia.org/wikipedia/ru/thumb/b/be/Saturn_aurora.jpg/220px-Saturn_aurora.jpg">
            <a:hlinkClick r:id="rId2"/>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580063" y="2565400"/>
            <a:ext cx="3563937" cy="429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1"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0"/>
            <a:ext cx="5330825" cy="285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32" name="Прямоугольник 3"/>
          <p:cNvSpPr>
            <a:spLocks noChangeArrowheads="1"/>
          </p:cNvSpPr>
          <p:nvPr/>
        </p:nvSpPr>
        <p:spPr bwMode="auto">
          <a:xfrm>
            <a:off x="827088" y="3357563"/>
            <a:ext cx="4572000" cy="267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ru-RU" sz="2800">
                <a:latin typeface="Times New Roman" pitchFamily="18" charset="0"/>
              </a:rPr>
              <a:t>Британские астрономы обнаружили в атмосфере Сатурна новый тип полярного сияния, которое образует кольцо вокруг одного из полюсов планеты.</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4572000" cy="4649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55" name="Прямоугольник 3"/>
          <p:cNvSpPr>
            <a:spLocks noChangeArrowheads="1"/>
          </p:cNvSpPr>
          <p:nvPr/>
        </p:nvSpPr>
        <p:spPr bwMode="auto">
          <a:xfrm>
            <a:off x="4427538" y="260350"/>
            <a:ext cx="4572000" cy="203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ru-RU">
                <a:latin typeface="Times New Roman" pitchFamily="18" charset="0"/>
              </a:rPr>
              <a:t>Полярные сияния Сатурна вызваны высокоэнергетическим потоком от Солнца, которое охватывает планету. Полярное сияние Сатурна может быть замечено только в ультрафиолетовом свете, создание которого не помогает рассмотреть его с Земли. </a:t>
            </a:r>
          </a:p>
        </p:txBody>
      </p:sp>
      <p:sp>
        <p:nvSpPr>
          <p:cNvPr id="23556" name="Прямоугольник 4"/>
          <p:cNvSpPr>
            <a:spLocks noChangeArrowheads="1"/>
          </p:cNvSpPr>
          <p:nvPr/>
        </p:nvSpPr>
        <p:spPr bwMode="auto">
          <a:xfrm>
            <a:off x="971550" y="4365625"/>
            <a:ext cx="8172450" cy="2554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ru-RU" sz="1600">
                <a:latin typeface="Times New Roman" pitchFamily="18" charset="0"/>
              </a:rPr>
              <a:t>Полярное сияние Сатурна аналогично земному - оба связаны с частицами солнечного ветра, которые захватываются магнитным полем планеты как ловушкой и двигаются вдоль силовых линий от полюса к полюсу туда - обратно. В ультрафиолете полярное сияние лучше выделяется на фоне планеты благодаря сильному люминесцентному свечению водорода. </a:t>
            </a:r>
          </a:p>
          <a:p>
            <a:pPr algn="ctr"/>
            <a:r>
              <a:rPr lang="ru-RU" sz="1600">
                <a:latin typeface="Times New Roman" pitchFamily="18" charset="0"/>
              </a:rPr>
              <a:t>Изучение полярного сияния Сатурна началось более 20 лет назад: «Пионер 11» обнаружил увеличение яркости Сатурна у полюсов в далеком ультрафиолете в 1979г. Пролеты «Вояждеров» 1 и 2 мимо Сатурна в начале 1980-х дали общее описание полярного сияния. Эта аппараты впервые промерили магнитное поле Сатурна, которое оказалось очень сильным.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78" name="Рисунок 1" descr="Сатурн"/>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Стрелка вниз 2"/>
          <p:cNvSpPr/>
          <p:nvPr/>
        </p:nvSpPr>
        <p:spPr>
          <a:xfrm rot="18686076" flipH="1">
            <a:off x="4784725" y="700088"/>
            <a:ext cx="431800" cy="1339850"/>
          </a:xfrm>
          <a:prstGeom prst="down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Подзаголовок 2"/>
          <p:cNvSpPr txBox="1">
            <a:spLocks/>
          </p:cNvSpPr>
          <p:nvPr/>
        </p:nvSpPr>
        <p:spPr>
          <a:xfrm>
            <a:off x="4214810" y="3286124"/>
            <a:ext cx="1512888" cy="285750"/>
          </a:xfrm>
          <a:prstGeom prst="rect">
            <a:avLst/>
          </a:prstGeom>
        </p:spPr>
        <p:txBody>
          <a:bodyPr>
            <a:normAutofit fontScale="85000" lnSpcReduction="20000"/>
          </a:bodyPr>
          <a:lstStyle>
            <a:defPPr>
              <a:defRPr lang="pl-PL"/>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defRPr/>
            </a:pPr>
            <a:r>
              <a:rPr lang="en-US" dirty="0" err="1" smtClean="0">
                <a:hlinkClick r:id="rId3"/>
              </a:rPr>
              <a:t>Prezented.Ru</a:t>
            </a:r>
            <a:endParaRPr lang="ru-RU"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395288" y="981075"/>
          <a:ext cx="8424862" cy="5743850"/>
        </p:xfrm>
        <a:graphic>
          <a:graphicData uri="http://schemas.openxmlformats.org/drawingml/2006/table">
            <a:tbl>
              <a:tblPr/>
              <a:tblGrid>
                <a:gridCol w="2808287"/>
                <a:gridCol w="2808288"/>
                <a:gridCol w="2808287"/>
              </a:tblGrid>
              <a:tr h="2794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00"/>
                          </a:solidFill>
                          <a:effectLst/>
                          <a:latin typeface="Times New Roman" pitchFamily="18" charset="0"/>
                        </a:rPr>
                        <a:t>История открытий, связанных  с планетой сатурн и его спутниками.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738AC8"/>
                    </a:solidFill>
                  </a:tcPr>
                </a:tc>
                <a:tc hMerge="1">
                  <a:txBody>
                    <a:bodyPr/>
                    <a:lstStyle/>
                    <a:p>
                      <a:endParaRPr lang="ru-RU"/>
                    </a:p>
                  </a:txBody>
                  <a:tcPr/>
                </a:tc>
                <a:tc hMerge="1">
                  <a:txBody>
                    <a:bodyPr/>
                    <a:lstStyle/>
                    <a:p>
                      <a:endParaRPr lang="ru-RU"/>
                    </a:p>
                  </a:txBody>
                  <a:tcPr/>
                </a:tc>
              </a:tr>
              <a:tr h="573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0000"/>
                          </a:solidFill>
                          <a:effectLst/>
                          <a:latin typeface="Times New Roman" pitchFamily="18" charset="0"/>
                        </a:rPr>
                        <a:t>ГОД</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1610г</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0000"/>
                          </a:solidFill>
                          <a:effectLst/>
                          <a:latin typeface="Times New Roman" pitchFamily="18" charset="0"/>
                        </a:rPr>
                        <a:t>УЧЕНЫЙ</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Г. Галилей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FF0000"/>
                          </a:solidFill>
                          <a:effectLst/>
                          <a:latin typeface="Times New Roman" pitchFamily="18" charset="0"/>
                        </a:rPr>
                        <a:t>ОТКРЫТИЕ</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000000"/>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rPr>
                        <a:t>Первое телескопическое наблюдение Сатурна. Зарисовано как три звездочки.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F0E4"/>
                    </a:solidFill>
                  </a:tcPr>
                </a:tc>
              </a:tr>
              <a:tr h="279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1633г</a:t>
                      </a:r>
                    </a:p>
                  </a:txBody>
                  <a:tcPr marL="16601" marR="16601" marT="16601" marB="166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 </a:t>
                      </a:r>
                    </a:p>
                  </a:txBody>
                  <a:tcPr marL="16601" marR="16601" marT="16601" marB="166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Первая зарисовка Сатурна.</a:t>
                      </a:r>
                    </a:p>
                  </a:txBody>
                  <a:tcPr marL="16601" marR="16601" marT="16601" marB="166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F0E4"/>
                    </a:solidFill>
                  </a:tcPr>
                </a:tc>
              </a:tr>
              <a:tr h="279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1655г</a:t>
                      </a:r>
                    </a:p>
                  </a:txBody>
                  <a:tcPr marL="16601" marR="16601" marT="16601" marB="166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Г.Х. Гюйгенс</a:t>
                      </a:r>
                    </a:p>
                  </a:txBody>
                  <a:tcPr marL="16601" marR="16601" marT="16601" marB="166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25 марта открывает кольцо Сатурна и первый спутник - Титан.</a:t>
                      </a:r>
                    </a:p>
                  </a:txBody>
                  <a:tcPr marL="16601" marR="16601" marT="16601" marB="166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F0E4"/>
                    </a:solidFill>
                  </a:tcPr>
                </a:tc>
              </a:tr>
              <a:tr h="279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1671г</a:t>
                      </a:r>
                    </a:p>
                  </a:txBody>
                  <a:tcPr marL="16601" marR="16601" marT="16601" marB="166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Дж. Кассини</a:t>
                      </a:r>
                    </a:p>
                  </a:txBody>
                  <a:tcPr marL="16601" marR="16601" marT="16601" marB="166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Открывает спутник Япет, 23.12.1672г - спутник Рея, 1675г - цель в кольце, в 1684г спутники Тефия и Диона.</a:t>
                      </a:r>
                    </a:p>
                  </a:txBody>
                  <a:tcPr marL="16601" marR="16601" marT="16601" marB="166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F0E4"/>
                    </a:solidFill>
                  </a:tcPr>
                </a:tc>
              </a:tr>
              <a:tr h="279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1790г</a:t>
                      </a:r>
                    </a:p>
                  </a:txBody>
                  <a:tcPr marL="16601" marR="16601" marT="16601" marB="166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В. Гершель</a:t>
                      </a:r>
                    </a:p>
                  </a:txBody>
                  <a:tcPr marL="16601" marR="16601" marT="16601" marB="166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Определяет период вращения Сатурна.</a:t>
                      </a:r>
                    </a:p>
                  </a:txBody>
                  <a:tcPr marL="16601" marR="16601" marT="16601" marB="166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F0E4"/>
                    </a:solidFill>
                  </a:tcPr>
                </a:tc>
              </a:tr>
              <a:tr h="279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1837г</a:t>
                      </a:r>
                    </a:p>
                  </a:txBody>
                  <a:tcPr marL="16601" marR="16601" marT="16601" marB="166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И. Ф. Энке</a:t>
                      </a:r>
                    </a:p>
                  </a:txBody>
                  <a:tcPr marL="16601" marR="16601" marT="16601" marB="166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Открывает вторую щель в кольце.</a:t>
                      </a:r>
                    </a:p>
                  </a:txBody>
                  <a:tcPr marL="16601" marR="16601" marT="16601" marB="166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F0E4"/>
                    </a:solidFill>
                  </a:tcPr>
                </a:tc>
              </a:tr>
            </a:tbl>
          </a:graphicData>
        </a:graphic>
      </p:graphicFrame>
      <p:sp>
        <p:nvSpPr>
          <p:cNvPr id="6" name="Прямоугольник 5"/>
          <p:cNvSpPr/>
          <p:nvPr/>
        </p:nvSpPr>
        <p:spPr>
          <a:xfrm>
            <a:off x="2377597" y="188640"/>
            <a:ext cx="4949304" cy="646331"/>
          </a:xfrm>
          <a:prstGeom prst="rect">
            <a:avLst/>
          </a:prstGeom>
          <a:noFill/>
        </p:spPr>
        <p:txBody>
          <a:bodyPr wrap="none">
            <a:spAutoFit/>
          </a:bodyPr>
          <a:lstStyle/>
          <a:p>
            <a:pPr algn="ctr" fontAlgn="auto">
              <a:spcBef>
                <a:spcPts val="0"/>
              </a:spcBef>
              <a:spcAft>
                <a:spcPts val="0"/>
              </a:spcAft>
              <a:defRPr/>
            </a:pPr>
            <a:r>
              <a:rPr lang="ru-RU"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rPr>
              <a:t>Исследование </a:t>
            </a:r>
            <a:r>
              <a:rPr lang="ru-RU" sz="36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rPr>
              <a:t>сатурна</a:t>
            </a:r>
            <a:r>
              <a:rPr lang="ru-RU"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rPr>
              <a:t>.</a:t>
            </a:r>
          </a:p>
        </p:txBody>
      </p:sp>
      <p:pic>
        <p:nvPicPr>
          <p:cNvPr id="7" name="Picture 3"/>
          <p:cNvPicPr>
            <a:picLocks noChangeAspect="1" noChangeArrowheads="1"/>
          </p:cNvPicPr>
          <p:nvPr/>
        </p:nvPicPr>
        <p:blipFill>
          <a:blip r:embed="rId2"/>
          <a:srcRect/>
          <a:stretch>
            <a:fillRect/>
          </a:stretch>
        </p:blipFill>
        <p:spPr bwMode="auto">
          <a:xfrm>
            <a:off x="323850" y="115888"/>
            <a:ext cx="1258888" cy="909637"/>
          </a:xfrm>
          <a:prstGeom prst="rect">
            <a:avLst/>
          </a:prstGeom>
          <a:solidFill>
            <a:schemeClr val="tx2">
              <a:lumMod val="90000"/>
              <a:alpha val="0"/>
            </a:schemeClr>
          </a:solidFill>
          <a:ln w="9525">
            <a:noFill/>
            <a:miter lim="800000"/>
            <a:headEnd/>
            <a:tailEnd/>
          </a:ln>
        </p:spPr>
      </p:pic>
      <p:pic>
        <p:nvPicPr>
          <p:cNvPr id="515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667625" y="0"/>
            <a:ext cx="1476375" cy="1106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323850" y="188913"/>
          <a:ext cx="8424863" cy="6306100"/>
        </p:xfrm>
        <a:graphic>
          <a:graphicData uri="http://schemas.openxmlformats.org/drawingml/2006/table">
            <a:tbl>
              <a:tblPr/>
              <a:tblGrid>
                <a:gridCol w="2808288"/>
                <a:gridCol w="2808287"/>
                <a:gridCol w="2808288"/>
              </a:tblGrid>
              <a:tr h="279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1838г</a:t>
                      </a:r>
                    </a:p>
                  </a:txBody>
                  <a:tcPr marL="16601" marR="16601" marT="16601" marB="166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И. Г. Галле</a:t>
                      </a:r>
                    </a:p>
                  </a:txBody>
                  <a:tcPr marL="16601" marR="16601" marT="16601" marB="166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FFFFFF"/>
                          </a:solidFill>
                          <a:effectLst/>
                          <a:latin typeface="Times New Roman" pitchFamily="18" charset="0"/>
                          <a:cs typeface="Times New Roman" pitchFamily="18" charset="0"/>
                        </a:rPr>
                        <a:t>Открывает внутреннее кольцо Сатурна (кольцо С в кольце В).</a:t>
                      </a:r>
                    </a:p>
                  </a:txBody>
                  <a:tcPr marL="16601" marR="16601" marT="16601" marB="166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94F0E4"/>
                    </a:solidFill>
                  </a:tcPr>
                </a:tc>
              </a:tr>
              <a:tr h="279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1840г</a:t>
                      </a:r>
                    </a:p>
                  </a:txBody>
                  <a:tcPr marL="16601" marR="16601" marT="16601" marB="166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Дж. Ф. Гершель</a:t>
                      </a:r>
                    </a:p>
                  </a:txBody>
                  <a:tcPr marL="16601" marR="16601" marT="16601" marB="166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Дает название первым пяти открытым спутникам.</a:t>
                      </a:r>
                    </a:p>
                  </a:txBody>
                  <a:tcPr marL="16601" marR="16601" marT="16601" marB="166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F0E4"/>
                    </a:solidFill>
                  </a:tcPr>
                </a:tc>
              </a:tr>
              <a:tr h="279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1857г</a:t>
                      </a:r>
                    </a:p>
                  </a:txBody>
                  <a:tcPr marL="16601" marR="16601" marT="16601" marB="166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Д. К.  Максвелл</a:t>
                      </a:r>
                    </a:p>
                  </a:txBody>
                  <a:tcPr marL="16601" marR="16601" marT="16601" marB="166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Доказал теоретически, что кольца должны состоять из множества несвязанных частиц (работа печатается в 1859г).</a:t>
                      </a:r>
                    </a:p>
                  </a:txBody>
                  <a:tcPr marL="16601" marR="16601" marT="16601" marB="166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F0E4"/>
                    </a:solidFill>
                  </a:tcPr>
                </a:tc>
              </a:tr>
              <a:tr h="279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1876г</a:t>
                      </a:r>
                    </a:p>
                  </a:txBody>
                  <a:tcPr marL="16601" marR="16601" marT="16601" marB="166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a:t>
                      </a:r>
                    </a:p>
                  </a:txBody>
                  <a:tcPr marL="16601" marR="16601" marT="16601" marB="166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Открывается Белое пятно (наблюдается периодически).</a:t>
                      </a:r>
                    </a:p>
                  </a:txBody>
                  <a:tcPr marL="16601" marR="16601" marT="16601" marB="166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F0E4"/>
                    </a:solidFill>
                  </a:tcPr>
                </a:tc>
              </a:tr>
              <a:tr h="279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1895г</a:t>
                      </a:r>
                    </a:p>
                  </a:txBody>
                  <a:tcPr marL="16601" marR="16601" marT="16601" marB="166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А.А. Белопольский</a:t>
                      </a:r>
                    </a:p>
                  </a:txBody>
                  <a:tcPr marL="16601" marR="16601" marT="16601" marB="166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Доказывает метеорный состав колец Сатурна.</a:t>
                      </a:r>
                    </a:p>
                  </a:txBody>
                  <a:tcPr marL="16601" marR="16601" marT="16601" marB="166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F0E4"/>
                    </a:solidFill>
                  </a:tcPr>
                </a:tc>
              </a:tr>
              <a:tr h="279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1932г</a:t>
                      </a:r>
                    </a:p>
                  </a:txBody>
                  <a:tcPr marL="16601" marR="16601" marT="16601" marB="166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a:t>
                      </a:r>
                    </a:p>
                  </a:txBody>
                  <a:tcPr marL="16601" marR="16601" marT="16601" marB="166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В атмосфере планеты открыты метан и аммиак.</a:t>
                      </a:r>
                    </a:p>
                  </a:txBody>
                  <a:tcPr marL="16601" marR="16601" marT="16601" marB="166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F0E4"/>
                    </a:solidFill>
                  </a:tcPr>
                </a:tc>
              </a:tr>
              <a:tr h="279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1979г</a:t>
                      </a:r>
                    </a:p>
                  </a:txBody>
                  <a:tcPr marL="16601" marR="16601" marT="16601" marB="166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КА "Пионер - 11"</a:t>
                      </a:r>
                    </a:p>
                  </a:txBody>
                  <a:tcPr marL="16601" marR="16601" marT="16601" marB="166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Пролетая 1 сентября в 21400 км от планеты,  обнаружил магнитосферу планеты и показал тонкую структуру колец. Открыты два новых кольца.</a:t>
                      </a:r>
                    </a:p>
                  </a:txBody>
                  <a:tcPr marL="16601" marR="16601" marT="16601" marB="166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F0E4"/>
                    </a:solidFill>
                  </a:tcPr>
                </a:tc>
              </a:tr>
              <a:tr h="279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1980г</a:t>
                      </a:r>
                    </a:p>
                  </a:txBody>
                  <a:tcPr marL="16601" marR="16601" marT="16601" marB="166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КА "Вояджер - 1"</a:t>
                      </a:r>
                    </a:p>
                  </a:txBody>
                  <a:tcPr marL="16601" marR="16601" marT="16601" marB="166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12 ноября пролетает мимо планеты в 123000 км, исследует спутник Титан, открывает 5 спутников, новые кольца.</a:t>
                      </a:r>
                    </a:p>
                  </a:txBody>
                  <a:tcPr marL="16601" marR="16601" marT="16601" marB="166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F0E4"/>
                    </a:solidFill>
                  </a:tcPr>
                </a:tc>
              </a:tr>
              <a:tr h="279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1981г</a:t>
                      </a:r>
                    </a:p>
                  </a:txBody>
                  <a:tcPr marL="16601" marR="16601" marT="16601" marB="166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КА "Вояджер - 2"</a:t>
                      </a:r>
                    </a:p>
                  </a:txBody>
                  <a:tcPr marL="16601" marR="16601" marT="16601" marB="166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27 августа сближается с планетой. Исследует Титан, радиационные пояса, магнитное поле.</a:t>
                      </a:r>
                    </a:p>
                  </a:txBody>
                  <a:tcPr marL="16601" marR="16601" marT="16601" marB="166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F0E4"/>
                    </a:solidFill>
                  </a:tcPr>
                </a:tc>
              </a:tr>
              <a:tr h="279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2000г</a:t>
                      </a:r>
                    </a:p>
                  </a:txBody>
                  <a:tcPr marL="16601" marR="16601" marT="16601" marB="166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Бретт Глэдман</a:t>
                      </a:r>
                    </a:p>
                  </a:txBody>
                  <a:tcPr marL="16601" marR="16601" marT="16601" marB="166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F0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В течение года открывает 10 новых спутников у планеты.</a:t>
                      </a:r>
                    </a:p>
                  </a:txBody>
                  <a:tcPr marL="16601" marR="16601" marT="16601" marB="166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4F0E4"/>
                    </a:solidFill>
                  </a:tcPr>
                </a:tc>
              </a:tr>
            </a:tbl>
          </a:graphicData>
        </a:graphic>
      </p:graphicFrame>
      <p:pic>
        <p:nvPicPr>
          <p:cNvPr id="5" name="Рисунок 4" descr="cassini_soi_dseal_big.gif"/>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8"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0" fill="hold"/>
                                        <p:tgtEl>
                                          <p:spTgt spid="5"/>
                                        </p:tgtEl>
                                        <p:attrNameLst>
                                          <p:attrName>ppt_x</p:attrName>
                                        </p:attrNameLst>
                                      </p:cBhvr>
                                      <p:tavLst>
                                        <p:tav tm="0">
                                          <p:val>
                                            <p:strVal val="#ppt_x"/>
                                          </p:val>
                                        </p:tav>
                                        <p:tav tm="100000">
                                          <p:val>
                                            <p:strVal val="#ppt_x"/>
                                          </p:val>
                                        </p:tav>
                                      </p:tavLst>
                                    </p:anim>
                                    <p:anim calcmode="lin" valueType="num">
                                      <p:cBhvr>
                                        <p:cTn id="8" dur="15000" fill="hold"/>
                                        <p:tgtEl>
                                          <p:spTgt spid="5"/>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47625"/>
            <a:ext cx="10340975" cy="7342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Прямоугольник 3"/>
          <p:cNvSpPr/>
          <p:nvPr/>
        </p:nvSpPr>
        <p:spPr>
          <a:xfrm>
            <a:off x="1979712" y="188640"/>
            <a:ext cx="5519973" cy="923330"/>
          </a:xfrm>
          <a:prstGeom prst="rect">
            <a:avLst/>
          </a:prstGeom>
          <a:noFill/>
        </p:spPr>
        <p:txBody>
          <a:bodyPr wrap="none">
            <a:spAutoFit/>
          </a:bodyPr>
          <a:lstStyle/>
          <a:p>
            <a:pPr algn="ctr" fontAlgn="auto">
              <a:spcBef>
                <a:spcPts val="0"/>
              </a:spcBef>
              <a:spcAft>
                <a:spcPts val="0"/>
              </a:spcAft>
              <a:defRPr/>
            </a:pPr>
            <a:r>
              <a:rPr lang="ru-RU"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n-lt"/>
              </a:rPr>
              <a:t>Общие сведения.</a:t>
            </a:r>
          </a:p>
        </p:txBody>
      </p:sp>
      <p:sp>
        <p:nvSpPr>
          <p:cNvPr id="7172" name="Прямоугольник 4"/>
          <p:cNvSpPr>
            <a:spLocks noChangeArrowheads="1"/>
          </p:cNvSpPr>
          <p:nvPr/>
        </p:nvSpPr>
        <p:spPr bwMode="auto">
          <a:xfrm>
            <a:off x="468313" y="1196975"/>
            <a:ext cx="4572000" cy="535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ru-RU" b="1">
                <a:latin typeface="Times New Roman" pitchFamily="18" charset="0"/>
              </a:rPr>
              <a:t>Сатурн относится к типу газовых планет: он состоит в основном из газов и не имеет твёрдой поверхности.</a:t>
            </a:r>
          </a:p>
          <a:p>
            <a:r>
              <a:rPr lang="ru-RU" b="1">
                <a:latin typeface="Times New Roman" pitchFamily="18" charset="0"/>
              </a:rPr>
              <a:t>Экваториальный радиус планеты равен 60 300 км, полярный радиус — 54 000 км; из всех планет Солнечной системы Сатурн обладает наибольшим сжатием. Масса планеты в 95 раз превышает массу Земли, </a:t>
            </a:r>
            <a:r>
              <a:rPr lang="ru-RU" b="1">
                <a:solidFill>
                  <a:srgbClr val="FFFF00"/>
                </a:solidFill>
                <a:latin typeface="Times New Roman" pitchFamily="18" charset="0"/>
              </a:rPr>
              <a:t>однако Сатурн имеет одну интересную особенность, плотность его  составляет всего 0,69 г/см³, что делает его единственной планетой Солнечной системы, чья средняя плотность меньше плотности воды. Если бы было возможно создать огромный океан, Сатурн смог бы в нем плавать!</a:t>
            </a:r>
            <a:endParaRPr lang="ru-RU" b="1">
              <a:latin typeface="Times New Roman" pitchFamily="18" charset="0"/>
            </a:endParaRPr>
          </a:p>
          <a:p>
            <a:r>
              <a:rPr lang="ru-RU" b="1">
                <a:latin typeface="Times New Roman" pitchFamily="18" charset="0"/>
              </a:rPr>
              <a:t>Один оборот вокруг оси Сатурн совершает за 10 часов, 34 минуты и 13 секунд.</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Рисунок 2" descr="Сатурн"/>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10000" y="3429000"/>
            <a:ext cx="53340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4" name="Таблица 3"/>
          <p:cNvGraphicFramePr>
            <a:graphicFrameLocks noGrp="1"/>
          </p:cNvGraphicFramePr>
          <p:nvPr/>
        </p:nvGraphicFramePr>
        <p:xfrm>
          <a:off x="323850" y="188913"/>
          <a:ext cx="8569325" cy="5448300"/>
        </p:xfrm>
        <a:graphic>
          <a:graphicData uri="http://schemas.openxmlformats.org/drawingml/2006/table">
            <a:tbl>
              <a:tblPr/>
              <a:tblGrid>
                <a:gridCol w="4589463"/>
                <a:gridCol w="3979862"/>
              </a:tblGrid>
              <a:tr h="2825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smtClean="0">
                          <a:ln>
                            <a:noFill/>
                          </a:ln>
                          <a:solidFill>
                            <a:srgbClr val="7030A0"/>
                          </a:solidFill>
                          <a:effectLst/>
                          <a:latin typeface="Times New Roman" pitchFamily="18" charset="0"/>
                          <a:cs typeface="Times New Roman" pitchFamily="18" charset="0"/>
                        </a:rPr>
                        <a:t>ОСНОВНЫЕ ХАРАКТЕРИСТИКИ:</a:t>
                      </a:r>
                      <a:endParaRPr kumimoji="0" lang="ru-RU" sz="3200" b="0" i="0" u="none" strike="noStrike" cap="none" normalizeH="0" baseline="0" smtClean="0">
                        <a:ln>
                          <a:noFill/>
                        </a:ln>
                        <a:solidFill>
                          <a:srgbClr val="7030A0"/>
                        </a:solidFill>
                        <a:effectLst/>
                        <a:latin typeface="Times New Roman" pitchFamily="18" charset="0"/>
                        <a:cs typeface="Times New Roman" pitchFamily="18" charset="0"/>
                      </a:endParaRPr>
                    </a:p>
                  </a:txBody>
                  <a:tcPr marL="28575" marR="28575" marT="28575" marB="28575" anchor="ctr" horzOverflow="overflow">
                    <a:lnL>
                      <a:noFill/>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solidFill>
                      <a:srgbClr val="DCDCDC"/>
                    </a:solidFill>
                  </a:tcPr>
                </a:tc>
                <a:tc hMerge="1">
                  <a:txBody>
                    <a:bodyPr/>
                    <a:lstStyle/>
                    <a:p>
                      <a:endParaRPr lang="ru-RU"/>
                    </a:p>
                  </a:txBody>
                  <a:tcPr/>
                </a:tc>
              </a:tr>
              <a:tr h="246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smtClean="0">
                          <a:ln>
                            <a:noFill/>
                          </a:ln>
                          <a:solidFill>
                            <a:srgbClr val="00FF00"/>
                          </a:solidFill>
                          <a:effectLst/>
                          <a:latin typeface="Times New Roman" pitchFamily="18" charset="0"/>
                          <a:cs typeface="Times New Roman" pitchFamily="18" charset="0"/>
                        </a:rPr>
                        <a:t>Название:</a:t>
                      </a:r>
                    </a:p>
                  </a:txBody>
                  <a:tcPr marL="28575" marR="28575" marT="28575" marB="28575" anchor="ctr" horzOverflow="overflow">
                    <a:lnL>
                      <a:noFill/>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smtClean="0">
                          <a:ln>
                            <a:noFill/>
                          </a:ln>
                          <a:solidFill>
                            <a:srgbClr val="00FF00"/>
                          </a:solidFill>
                          <a:effectLst/>
                          <a:latin typeface="Times New Roman" pitchFamily="18" charset="0"/>
                          <a:cs typeface="Times New Roman" pitchFamily="18" charset="0"/>
                        </a:rPr>
                        <a:t>Сатурн</a:t>
                      </a:r>
                      <a:endParaRPr kumimoji="0" lang="ru-RU" sz="3200" b="0" i="0" u="none" strike="noStrike" cap="none" normalizeH="0" baseline="0" smtClean="0">
                        <a:ln>
                          <a:noFill/>
                        </a:ln>
                        <a:solidFill>
                          <a:srgbClr val="00FF00"/>
                        </a:solidFill>
                        <a:effectLst/>
                        <a:latin typeface="Times New Roman" pitchFamily="18" charset="0"/>
                        <a:cs typeface="Times New Roman" pitchFamily="18" charset="0"/>
                      </a:endParaRPr>
                    </a:p>
                  </a:txBody>
                  <a:tcPr marL="28575" marR="28575" marT="28575" marB="28575"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r>
              <a:tr h="246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smtClean="0">
                          <a:ln>
                            <a:noFill/>
                          </a:ln>
                          <a:solidFill>
                            <a:srgbClr val="00FF00"/>
                          </a:solidFill>
                          <a:effectLst/>
                          <a:latin typeface="Times New Roman" pitchFamily="18" charset="0"/>
                          <a:cs typeface="Times New Roman" pitchFamily="18" charset="0"/>
                        </a:rPr>
                        <a:t>Диаметр:</a:t>
                      </a:r>
                    </a:p>
                  </a:txBody>
                  <a:tcPr marL="28575" marR="28575" marT="28575" marB="28575" anchor="ctr" horzOverflow="overflow">
                    <a:lnL>
                      <a:noFill/>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smtClean="0">
                          <a:ln>
                            <a:noFill/>
                          </a:ln>
                          <a:solidFill>
                            <a:srgbClr val="00FF00"/>
                          </a:solidFill>
                          <a:effectLst/>
                          <a:latin typeface="Times New Roman" pitchFamily="18" charset="0"/>
                          <a:cs typeface="Times New Roman" pitchFamily="18" charset="0"/>
                        </a:rPr>
                        <a:t>120 000 км</a:t>
                      </a:r>
                      <a:endParaRPr kumimoji="0" lang="ru-RU" sz="3200" b="0" i="0" u="none" strike="noStrike" cap="none" normalizeH="0" baseline="0" smtClean="0">
                        <a:ln>
                          <a:noFill/>
                        </a:ln>
                        <a:solidFill>
                          <a:srgbClr val="00FF00"/>
                        </a:solidFill>
                        <a:effectLst/>
                        <a:latin typeface="Times New Roman" pitchFamily="18" charset="0"/>
                        <a:cs typeface="Times New Roman" pitchFamily="18" charset="0"/>
                      </a:endParaRPr>
                    </a:p>
                  </a:txBody>
                  <a:tcPr marL="28575" marR="28575" marT="28575" marB="28575"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r>
              <a:tr h="246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smtClean="0">
                          <a:ln>
                            <a:noFill/>
                          </a:ln>
                          <a:solidFill>
                            <a:srgbClr val="00FF00"/>
                          </a:solidFill>
                          <a:effectLst/>
                          <a:latin typeface="Times New Roman" pitchFamily="18" charset="0"/>
                          <a:cs typeface="Times New Roman" pitchFamily="18" charset="0"/>
                        </a:rPr>
                        <a:t>Масса:</a:t>
                      </a:r>
                    </a:p>
                  </a:txBody>
                  <a:tcPr marL="28575" marR="28575" marT="28575" marB="28575" anchor="ctr" horzOverflow="overflow">
                    <a:lnL>
                      <a:noFill/>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smtClean="0">
                          <a:ln>
                            <a:noFill/>
                          </a:ln>
                          <a:solidFill>
                            <a:srgbClr val="00FF00"/>
                          </a:solidFill>
                          <a:effectLst/>
                          <a:latin typeface="Times New Roman" pitchFamily="18" charset="0"/>
                          <a:cs typeface="Times New Roman" pitchFamily="18" charset="0"/>
                        </a:rPr>
                        <a:t>5,7*10</a:t>
                      </a:r>
                      <a:r>
                        <a:rPr kumimoji="0" lang="ru-RU" sz="3200" b="1" i="0" u="none" strike="noStrike" cap="none" normalizeH="0" baseline="30000" smtClean="0">
                          <a:ln>
                            <a:noFill/>
                          </a:ln>
                          <a:solidFill>
                            <a:srgbClr val="00FF00"/>
                          </a:solidFill>
                          <a:effectLst/>
                          <a:latin typeface="Times New Roman" pitchFamily="18" charset="0"/>
                          <a:cs typeface="Times New Roman" pitchFamily="18" charset="0"/>
                        </a:rPr>
                        <a:t>26</a:t>
                      </a:r>
                      <a:r>
                        <a:rPr kumimoji="0" lang="ru-RU" sz="3200" b="1" i="0" u="none" strike="noStrike" cap="none" normalizeH="0" baseline="0" smtClean="0">
                          <a:ln>
                            <a:noFill/>
                          </a:ln>
                          <a:solidFill>
                            <a:srgbClr val="00FF00"/>
                          </a:solidFill>
                          <a:effectLst/>
                          <a:latin typeface="Times New Roman" pitchFamily="18" charset="0"/>
                          <a:cs typeface="Times New Roman" pitchFamily="18" charset="0"/>
                        </a:rPr>
                        <a:t> кг</a:t>
                      </a:r>
                      <a:endParaRPr kumimoji="0" lang="ru-RU" sz="3200" b="0" i="0" u="none" strike="noStrike" cap="none" normalizeH="0" baseline="0" smtClean="0">
                        <a:ln>
                          <a:noFill/>
                        </a:ln>
                        <a:solidFill>
                          <a:srgbClr val="00FF00"/>
                        </a:solidFill>
                        <a:effectLst/>
                        <a:latin typeface="Times New Roman" pitchFamily="18" charset="0"/>
                        <a:cs typeface="Times New Roman" pitchFamily="18" charset="0"/>
                      </a:endParaRPr>
                    </a:p>
                  </a:txBody>
                  <a:tcPr marL="28575" marR="28575" marT="28575" marB="28575"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r>
              <a:tr h="246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smtClean="0">
                          <a:ln>
                            <a:noFill/>
                          </a:ln>
                          <a:solidFill>
                            <a:srgbClr val="00FF00"/>
                          </a:solidFill>
                          <a:effectLst/>
                          <a:latin typeface="Times New Roman" pitchFamily="18" charset="0"/>
                          <a:cs typeface="Times New Roman" pitchFamily="18" charset="0"/>
                        </a:rPr>
                        <a:t>Плотность:</a:t>
                      </a:r>
                    </a:p>
                  </a:txBody>
                  <a:tcPr marL="28575" marR="28575" marT="28575" marB="28575" anchor="ctr" horzOverflow="overflow">
                    <a:lnL>
                      <a:noFill/>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smtClean="0">
                          <a:ln>
                            <a:noFill/>
                          </a:ln>
                          <a:solidFill>
                            <a:srgbClr val="00FF00"/>
                          </a:solidFill>
                          <a:effectLst/>
                          <a:latin typeface="Times New Roman" pitchFamily="18" charset="0"/>
                          <a:cs typeface="Times New Roman" pitchFamily="18" charset="0"/>
                        </a:rPr>
                        <a:t>690 кг/м</a:t>
                      </a:r>
                      <a:r>
                        <a:rPr kumimoji="0" lang="ru-RU" sz="3200" b="1" i="0" u="none" strike="noStrike" cap="none" normalizeH="0" baseline="30000" smtClean="0">
                          <a:ln>
                            <a:noFill/>
                          </a:ln>
                          <a:solidFill>
                            <a:srgbClr val="00FF00"/>
                          </a:solidFill>
                          <a:effectLst/>
                          <a:latin typeface="Times New Roman" pitchFamily="18" charset="0"/>
                          <a:cs typeface="Times New Roman" pitchFamily="18" charset="0"/>
                        </a:rPr>
                        <a:t>3</a:t>
                      </a:r>
                      <a:endParaRPr kumimoji="0" lang="ru-RU" sz="3200" b="0" i="0" u="none" strike="noStrike" cap="none" normalizeH="0" baseline="0" smtClean="0">
                        <a:ln>
                          <a:noFill/>
                        </a:ln>
                        <a:solidFill>
                          <a:srgbClr val="00FF00"/>
                        </a:solidFill>
                        <a:effectLst/>
                        <a:latin typeface="Times New Roman" pitchFamily="18" charset="0"/>
                        <a:cs typeface="Times New Roman" pitchFamily="18" charset="0"/>
                      </a:endParaRPr>
                    </a:p>
                  </a:txBody>
                  <a:tcPr marL="28575" marR="28575" marT="28575" marB="28575"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r>
              <a:tr h="246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smtClean="0">
                          <a:ln>
                            <a:noFill/>
                          </a:ln>
                          <a:solidFill>
                            <a:srgbClr val="00FF00"/>
                          </a:solidFill>
                          <a:effectLst/>
                          <a:latin typeface="Times New Roman" pitchFamily="18" charset="0"/>
                          <a:cs typeface="Times New Roman" pitchFamily="18" charset="0"/>
                        </a:rPr>
                        <a:t>Период вращения:</a:t>
                      </a:r>
                    </a:p>
                  </a:txBody>
                  <a:tcPr marL="28575" marR="28575" marT="28575" marB="28575" anchor="ctr" horzOverflow="overflow">
                    <a:lnL>
                      <a:noFill/>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smtClean="0">
                          <a:ln>
                            <a:noFill/>
                          </a:ln>
                          <a:solidFill>
                            <a:srgbClr val="00FF00"/>
                          </a:solidFill>
                          <a:effectLst/>
                          <a:latin typeface="Times New Roman" pitchFamily="18" charset="0"/>
                          <a:cs typeface="Times New Roman" pitchFamily="18" charset="0"/>
                        </a:rPr>
                        <a:t>10 часов 40 мин 30 с</a:t>
                      </a:r>
                      <a:endParaRPr kumimoji="0" lang="ru-RU" sz="3200" b="0" i="0" u="none" strike="noStrike" cap="none" normalizeH="0" baseline="0" smtClean="0">
                        <a:ln>
                          <a:noFill/>
                        </a:ln>
                        <a:solidFill>
                          <a:srgbClr val="00FF00"/>
                        </a:solidFill>
                        <a:effectLst/>
                        <a:latin typeface="Times New Roman" pitchFamily="18" charset="0"/>
                        <a:cs typeface="Times New Roman" pitchFamily="18" charset="0"/>
                      </a:endParaRPr>
                    </a:p>
                  </a:txBody>
                  <a:tcPr marL="28575" marR="28575" marT="28575" marB="28575"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r>
              <a:tr h="246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smtClean="0">
                          <a:ln>
                            <a:noFill/>
                          </a:ln>
                          <a:solidFill>
                            <a:srgbClr val="00FF00"/>
                          </a:solidFill>
                          <a:effectLst/>
                          <a:latin typeface="Times New Roman" pitchFamily="18" charset="0"/>
                          <a:cs typeface="Times New Roman" pitchFamily="18" charset="0"/>
                        </a:rPr>
                        <a:t>Ср расст от Земли:</a:t>
                      </a:r>
                    </a:p>
                  </a:txBody>
                  <a:tcPr marL="28575" marR="28575" marT="28575" marB="28575" anchor="ctr" horzOverflow="overflow">
                    <a:lnL>
                      <a:noFill/>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smtClean="0">
                          <a:ln>
                            <a:noFill/>
                          </a:ln>
                          <a:solidFill>
                            <a:srgbClr val="00FF00"/>
                          </a:solidFill>
                          <a:effectLst/>
                          <a:latin typeface="Times New Roman" pitchFamily="18" charset="0"/>
                          <a:cs typeface="Times New Roman" pitchFamily="18" charset="0"/>
                        </a:rPr>
                        <a:t>9,54 а.е.</a:t>
                      </a:r>
                      <a:endParaRPr kumimoji="0" lang="ru-RU" sz="3200" b="0" i="0" u="none" strike="noStrike" cap="none" normalizeH="0" baseline="0" smtClean="0">
                        <a:ln>
                          <a:noFill/>
                        </a:ln>
                        <a:solidFill>
                          <a:srgbClr val="00FF00"/>
                        </a:solidFill>
                        <a:effectLst/>
                        <a:latin typeface="Times New Roman" pitchFamily="18" charset="0"/>
                        <a:cs typeface="Times New Roman" pitchFamily="18" charset="0"/>
                      </a:endParaRPr>
                    </a:p>
                  </a:txBody>
                  <a:tcPr marL="28575" marR="28575" marT="28575" marB="28575"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r>
              <a:tr h="246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smtClean="0">
                          <a:ln>
                            <a:noFill/>
                          </a:ln>
                          <a:solidFill>
                            <a:srgbClr val="00FF00"/>
                          </a:solidFill>
                          <a:effectLst/>
                          <a:latin typeface="Times New Roman" pitchFamily="18" charset="0"/>
                          <a:cs typeface="Times New Roman" pitchFamily="18" charset="0"/>
                        </a:rPr>
                        <a:t>Период обращения:</a:t>
                      </a:r>
                    </a:p>
                  </a:txBody>
                  <a:tcPr marL="28575" marR="28575" marT="28575" marB="28575" anchor="ctr" horzOverflow="overflow">
                    <a:lnL>
                      <a:noFill/>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smtClean="0">
                          <a:ln>
                            <a:noFill/>
                          </a:ln>
                          <a:solidFill>
                            <a:srgbClr val="00FF00"/>
                          </a:solidFill>
                          <a:effectLst/>
                          <a:latin typeface="Times New Roman" pitchFamily="18" charset="0"/>
                          <a:cs typeface="Times New Roman" pitchFamily="18" charset="0"/>
                        </a:rPr>
                        <a:t>29,46 года</a:t>
                      </a:r>
                      <a:endParaRPr kumimoji="0" lang="ru-RU" sz="3200" b="0" i="0" u="none" strike="noStrike" cap="none" normalizeH="0" baseline="0" smtClean="0">
                        <a:ln>
                          <a:noFill/>
                        </a:ln>
                        <a:solidFill>
                          <a:srgbClr val="00FF00"/>
                        </a:solidFill>
                        <a:effectLst/>
                        <a:latin typeface="Times New Roman" pitchFamily="18" charset="0"/>
                        <a:cs typeface="Times New Roman" pitchFamily="18" charset="0"/>
                      </a:endParaRPr>
                    </a:p>
                  </a:txBody>
                  <a:tcPr marL="28575" marR="28575" marT="28575" marB="28575"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r>
              <a:tr h="246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smtClean="0">
                          <a:ln>
                            <a:noFill/>
                          </a:ln>
                          <a:solidFill>
                            <a:srgbClr val="00FF00"/>
                          </a:solidFill>
                          <a:effectLst/>
                          <a:latin typeface="Times New Roman" pitchFamily="18" charset="0"/>
                          <a:cs typeface="Times New Roman" pitchFamily="18" charset="0"/>
                        </a:rPr>
                        <a:t>Эксцентриситет орбиты:</a:t>
                      </a:r>
                    </a:p>
                  </a:txBody>
                  <a:tcPr marL="28575" marR="28575" marT="28575" marB="28575" anchor="ctr" horzOverflow="overflow">
                    <a:lnL>
                      <a:noFill/>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smtClean="0">
                          <a:ln>
                            <a:noFill/>
                          </a:ln>
                          <a:solidFill>
                            <a:srgbClr val="00FF00"/>
                          </a:solidFill>
                          <a:effectLst/>
                          <a:latin typeface="Times New Roman" pitchFamily="18" charset="0"/>
                          <a:cs typeface="Times New Roman" pitchFamily="18" charset="0"/>
                        </a:rPr>
                        <a:t>0,056</a:t>
                      </a:r>
                      <a:endParaRPr kumimoji="0" lang="ru-RU" sz="3200" b="0" i="0" u="none" strike="noStrike" cap="none" normalizeH="0" baseline="0" smtClean="0">
                        <a:ln>
                          <a:noFill/>
                        </a:ln>
                        <a:solidFill>
                          <a:srgbClr val="00FF00"/>
                        </a:solidFill>
                        <a:effectLst/>
                        <a:latin typeface="Times New Roman" pitchFamily="18" charset="0"/>
                        <a:cs typeface="Times New Roman" pitchFamily="18" charset="0"/>
                      </a:endParaRPr>
                    </a:p>
                  </a:txBody>
                  <a:tcPr marL="28575" marR="28575" marT="28575" marB="28575"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r>
              <a:tr h="246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smtClean="0">
                          <a:ln>
                            <a:noFill/>
                          </a:ln>
                          <a:solidFill>
                            <a:srgbClr val="00FF00"/>
                          </a:solidFill>
                          <a:effectLst/>
                          <a:latin typeface="Times New Roman" pitchFamily="18" charset="0"/>
                          <a:cs typeface="Times New Roman" pitchFamily="18" charset="0"/>
                        </a:rPr>
                        <a:t>Наклон орбиты:</a:t>
                      </a:r>
                    </a:p>
                  </a:txBody>
                  <a:tcPr marL="28575" marR="28575" marT="28575" marB="28575" anchor="ctr" horzOverflow="overflow">
                    <a:lnL>
                      <a:noFill/>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smtClean="0">
                          <a:ln>
                            <a:noFill/>
                          </a:ln>
                          <a:solidFill>
                            <a:srgbClr val="00FF00"/>
                          </a:solidFill>
                          <a:effectLst/>
                          <a:latin typeface="Times New Roman" pitchFamily="18" charset="0"/>
                          <a:cs typeface="Times New Roman" pitchFamily="18" charset="0"/>
                        </a:rPr>
                        <a:t>2,5°</a:t>
                      </a:r>
                      <a:endParaRPr kumimoji="0" lang="ru-RU" sz="3200" b="0" i="0" u="none" strike="noStrike" cap="none" normalizeH="0" baseline="0" smtClean="0">
                        <a:ln>
                          <a:noFill/>
                        </a:ln>
                        <a:solidFill>
                          <a:srgbClr val="00FF00"/>
                        </a:solidFill>
                        <a:effectLst/>
                        <a:latin typeface="Times New Roman" pitchFamily="18" charset="0"/>
                        <a:cs typeface="Times New Roman" pitchFamily="18" charset="0"/>
                      </a:endParaRPr>
                    </a:p>
                  </a:txBody>
                  <a:tcPr marL="28575" marR="28575" marT="28575" marB="28575" anchor="ctr" horzOverflow="overflow">
                    <a:lnL w="12700" cap="flat" cmpd="sng" algn="ctr">
                      <a:solidFill>
                        <a:srgbClr val="4682B4"/>
                      </a:solidFill>
                      <a:prstDash val="solid"/>
                      <a:round/>
                      <a:headEnd type="none" w="med" len="med"/>
                      <a:tailEnd type="none" w="med" len="med"/>
                    </a:lnL>
                    <a:lnR w="12700" cap="flat" cmpd="sng" algn="ctr">
                      <a:solidFill>
                        <a:srgbClr val="4682B4"/>
                      </a:solidFill>
                      <a:prstDash val="solid"/>
                      <a:round/>
                      <a:headEnd type="none" w="med" len="med"/>
                      <a:tailEnd type="none" w="med" len="med"/>
                    </a:lnR>
                    <a:lnT w="12700" cap="flat" cmpd="sng" algn="ctr">
                      <a:solidFill>
                        <a:srgbClr val="4682B4"/>
                      </a:solidFill>
                      <a:prstDash val="solid"/>
                      <a:round/>
                      <a:headEnd type="none" w="med" len="med"/>
                      <a:tailEnd type="none" w="med" len="med"/>
                    </a:lnT>
                    <a:lnB w="12700" cap="flat" cmpd="sng" algn="ctr">
                      <a:solidFill>
                        <a:srgbClr val="4682B4"/>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Рисунок 3" descr="e8eea72aa638.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1692275" y="1268413"/>
            <a:ext cx="6975475" cy="523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2" name="Таблица 1"/>
          <p:cNvGraphicFramePr>
            <a:graphicFrameLocks noGrp="1"/>
          </p:cNvGraphicFramePr>
          <p:nvPr/>
        </p:nvGraphicFramePr>
        <p:xfrm>
          <a:off x="0" y="0"/>
          <a:ext cx="9144000" cy="6858006"/>
        </p:xfrm>
        <a:graphic>
          <a:graphicData uri="http://schemas.openxmlformats.org/drawingml/2006/table">
            <a:tbl>
              <a:tblPr/>
              <a:tblGrid>
                <a:gridCol w="4572000"/>
                <a:gridCol w="4572000"/>
              </a:tblGrid>
              <a:tr h="388938">
                <a:tc gridSpan="2">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1" i="0" u="none" strike="noStrike" cap="none" normalizeH="0" baseline="0" smtClean="0">
                          <a:ln>
                            <a:noFill/>
                          </a:ln>
                          <a:solidFill>
                            <a:srgbClr val="F2F2F2"/>
                          </a:solidFill>
                          <a:effectLst/>
                          <a:latin typeface="Times New Roman" pitchFamily="18" charset="0"/>
                          <a:cs typeface="Times New Roman" pitchFamily="18" charset="0"/>
                        </a:rPr>
                        <a:t>Физические характеристики</a:t>
                      </a:r>
                      <a:endParaRPr kumimoji="0" lang="ru-RU" sz="1600" b="0" i="0" u="none" strike="noStrike" cap="none" normalizeH="0" baseline="0" smtClean="0">
                        <a:ln>
                          <a:noFill/>
                        </a:ln>
                        <a:solidFill>
                          <a:srgbClr val="F2F2F2"/>
                        </a:solidFill>
                        <a:effectLst/>
                        <a:latin typeface="Times New Roman" pitchFamily="18" charset="0"/>
                        <a:cs typeface="Times New Roman" pitchFamily="18" charset="0"/>
                      </a:endParaRPr>
                    </a:p>
                  </a:txBody>
                  <a:tcPr marL="26704" marR="26704" marT="26704" marB="26704" horzOverflow="overflow">
                    <a:lnL>
                      <a:noFill/>
                    </a:lnL>
                    <a:lnR>
                      <a:noFill/>
                    </a:lnR>
                    <a:lnT>
                      <a:noFill/>
                    </a:lnT>
                    <a:lnB>
                      <a:noFill/>
                    </a:lnB>
                    <a:lnTlToBr>
                      <a:noFill/>
                    </a:lnTlToBr>
                    <a:lnBlToTr>
                      <a:noFill/>
                    </a:lnBlToTr>
                    <a:solidFill>
                      <a:srgbClr val="61B6FF"/>
                    </a:solidFill>
                  </a:tcPr>
                </a:tc>
                <a:tc hMerge="1">
                  <a:txBody>
                    <a:bodyPr/>
                    <a:lstStyle/>
                    <a:p>
                      <a:endParaRPr lang="ru-RU"/>
                    </a:p>
                  </a:txBody>
                  <a:tcPr/>
                </a:tc>
              </a:tr>
              <a:tr h="388938">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1" i="0" u="sng" strike="noStrike" cap="none" normalizeH="0" baseline="0" smtClean="0">
                          <a:ln>
                            <a:noFill/>
                          </a:ln>
                          <a:solidFill>
                            <a:srgbClr val="F2F2F2"/>
                          </a:solidFill>
                          <a:effectLst/>
                          <a:latin typeface="Times New Roman" pitchFamily="18" charset="0"/>
                          <a:cs typeface="Times New Roman" pitchFamily="18" charset="0"/>
                        </a:rPr>
                        <a:t>Сжатие</a:t>
                      </a:r>
                      <a:endParaRPr kumimoji="0" lang="ru-RU" sz="1600" b="0" i="0" u="none" strike="noStrike" cap="none" normalizeH="0" baseline="0" smtClean="0">
                        <a:ln>
                          <a:noFill/>
                        </a:ln>
                        <a:solidFill>
                          <a:srgbClr val="F2F2F2"/>
                        </a:solidFill>
                        <a:effectLst/>
                        <a:latin typeface="Times New Roman" pitchFamily="18" charset="0"/>
                        <a:cs typeface="Times New Roman" pitchFamily="18" charset="0"/>
                      </a:endParaRPr>
                    </a:p>
                  </a:txBody>
                  <a:tcPr marL="26704" marR="26704" marT="26704" marB="26704" horzOverflow="overflow">
                    <a:lnL>
                      <a:noFill/>
                    </a:lnL>
                    <a:lnR>
                      <a:noFill/>
                    </a:lnR>
                    <a:lnT>
                      <a:noFill/>
                    </a:lnT>
                    <a:lnB>
                      <a:noFill/>
                    </a:lnB>
                    <a:lnTlToBr>
                      <a:noFill/>
                    </a:lnTlToBr>
                    <a:lnBlToTr>
                      <a:noFill/>
                    </a:lnBlToTr>
                    <a:solidFill>
                      <a:srgbClr val="61B6FF"/>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smtClean="0">
                          <a:ln>
                            <a:noFill/>
                          </a:ln>
                          <a:solidFill>
                            <a:srgbClr val="F2F2F2"/>
                          </a:solidFill>
                          <a:effectLst/>
                          <a:latin typeface="Times New Roman" pitchFamily="18" charset="0"/>
                          <a:cs typeface="Times New Roman" pitchFamily="18" charset="0"/>
                        </a:rPr>
                        <a:t>0,097 96 ± 0,000 18</a:t>
                      </a:r>
                    </a:p>
                  </a:txBody>
                  <a:tcPr marL="26704" marR="26704" marT="26704" marB="26704" horzOverflow="overflow">
                    <a:lnL>
                      <a:noFill/>
                    </a:lnL>
                    <a:lnR>
                      <a:noFill/>
                    </a:lnR>
                    <a:lnT>
                      <a:noFill/>
                    </a:lnT>
                    <a:lnB>
                      <a:noFill/>
                    </a:lnB>
                    <a:lnTlToBr>
                      <a:noFill/>
                    </a:lnTlToBr>
                    <a:lnBlToTr>
                      <a:noFill/>
                    </a:lnBlToTr>
                    <a:solidFill>
                      <a:srgbClr val="61B6FF"/>
                    </a:solidFill>
                  </a:tcPr>
                </a:tc>
              </a:tr>
              <a:tr h="388938">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1" i="0" u="sng" strike="noStrike" cap="none" normalizeH="0" baseline="0" smtClean="0">
                          <a:ln>
                            <a:noFill/>
                          </a:ln>
                          <a:solidFill>
                            <a:srgbClr val="F2F2F2"/>
                          </a:solidFill>
                          <a:effectLst/>
                          <a:latin typeface="Times New Roman" pitchFamily="18" charset="0"/>
                          <a:cs typeface="Times New Roman" pitchFamily="18" charset="0"/>
                        </a:rPr>
                        <a:t>Экваториальный радиус</a:t>
                      </a:r>
                      <a:endParaRPr kumimoji="0" lang="ru-RU" sz="1600" b="0" i="0" u="none" strike="noStrike" cap="none" normalizeH="0" baseline="0" smtClean="0">
                        <a:ln>
                          <a:noFill/>
                        </a:ln>
                        <a:solidFill>
                          <a:srgbClr val="F2F2F2"/>
                        </a:solidFill>
                        <a:effectLst/>
                        <a:latin typeface="Times New Roman" pitchFamily="18" charset="0"/>
                        <a:cs typeface="Times New Roman" pitchFamily="18" charset="0"/>
                      </a:endParaRPr>
                    </a:p>
                  </a:txBody>
                  <a:tcPr marL="26704" marR="26704" marT="26704" marB="26704" horzOverflow="overflow">
                    <a:lnL>
                      <a:noFill/>
                    </a:lnL>
                    <a:lnR>
                      <a:noFill/>
                    </a:lnR>
                    <a:lnT>
                      <a:noFill/>
                    </a:lnT>
                    <a:lnB>
                      <a:noFill/>
                    </a:lnB>
                    <a:lnTlToBr>
                      <a:noFill/>
                    </a:lnTlToBr>
                    <a:lnBlToTr>
                      <a:noFill/>
                    </a:lnBlToTr>
                    <a:solidFill>
                      <a:srgbClr val="61B6FF"/>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smtClean="0">
                          <a:ln>
                            <a:noFill/>
                          </a:ln>
                          <a:solidFill>
                            <a:srgbClr val="F2F2F2"/>
                          </a:solidFill>
                          <a:effectLst/>
                          <a:latin typeface="Times New Roman" pitchFamily="18" charset="0"/>
                          <a:cs typeface="Times New Roman" pitchFamily="18" charset="0"/>
                        </a:rPr>
                        <a:t>60 268 ± 4 км</a:t>
                      </a:r>
                    </a:p>
                  </a:txBody>
                  <a:tcPr marL="26704" marR="26704" marT="26704" marB="26704" horzOverflow="overflow">
                    <a:lnL>
                      <a:noFill/>
                    </a:lnL>
                    <a:lnR>
                      <a:noFill/>
                    </a:lnR>
                    <a:lnT>
                      <a:noFill/>
                    </a:lnT>
                    <a:lnB>
                      <a:noFill/>
                    </a:lnB>
                    <a:lnTlToBr>
                      <a:noFill/>
                    </a:lnTlToBr>
                    <a:lnBlToTr>
                      <a:noFill/>
                    </a:lnBlToTr>
                    <a:solidFill>
                      <a:srgbClr val="61B6FF"/>
                    </a:solidFill>
                  </a:tcPr>
                </a:tc>
              </a:tr>
              <a:tr h="388938">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1" i="0" u="sng" strike="noStrike" cap="none" normalizeH="0" baseline="0" smtClean="0">
                          <a:ln>
                            <a:noFill/>
                          </a:ln>
                          <a:solidFill>
                            <a:srgbClr val="F2F2F2"/>
                          </a:solidFill>
                          <a:effectLst/>
                          <a:latin typeface="Times New Roman" pitchFamily="18" charset="0"/>
                          <a:cs typeface="Times New Roman" pitchFamily="18" charset="0"/>
                        </a:rPr>
                        <a:t>Полярный радиус</a:t>
                      </a:r>
                      <a:endParaRPr kumimoji="0" lang="ru-RU" sz="1600" b="0" i="0" u="none" strike="noStrike" cap="none" normalizeH="0" baseline="0" smtClean="0">
                        <a:ln>
                          <a:noFill/>
                        </a:ln>
                        <a:solidFill>
                          <a:srgbClr val="F2F2F2"/>
                        </a:solidFill>
                        <a:effectLst/>
                        <a:latin typeface="Times New Roman" pitchFamily="18" charset="0"/>
                        <a:cs typeface="Times New Roman" pitchFamily="18" charset="0"/>
                      </a:endParaRPr>
                    </a:p>
                  </a:txBody>
                  <a:tcPr marL="26704" marR="26704" marT="26704" marB="26704" horzOverflow="overflow">
                    <a:lnL>
                      <a:noFill/>
                    </a:lnL>
                    <a:lnR>
                      <a:noFill/>
                    </a:lnR>
                    <a:lnT>
                      <a:noFill/>
                    </a:lnT>
                    <a:lnB>
                      <a:noFill/>
                    </a:lnB>
                    <a:lnTlToBr>
                      <a:noFill/>
                    </a:lnTlToBr>
                    <a:lnBlToTr>
                      <a:noFill/>
                    </a:lnBlToTr>
                    <a:solidFill>
                      <a:srgbClr val="61B6FF"/>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smtClean="0">
                          <a:ln>
                            <a:noFill/>
                          </a:ln>
                          <a:solidFill>
                            <a:srgbClr val="F2F2F2"/>
                          </a:solidFill>
                          <a:effectLst/>
                          <a:latin typeface="Times New Roman" pitchFamily="18" charset="0"/>
                          <a:cs typeface="Times New Roman" pitchFamily="18" charset="0"/>
                        </a:rPr>
                        <a:t>54 364 ± 10 км</a:t>
                      </a:r>
                    </a:p>
                  </a:txBody>
                  <a:tcPr marL="26704" marR="26704" marT="26704" marB="26704" horzOverflow="overflow">
                    <a:lnL>
                      <a:noFill/>
                    </a:lnL>
                    <a:lnR>
                      <a:noFill/>
                    </a:lnR>
                    <a:lnT>
                      <a:noFill/>
                    </a:lnT>
                    <a:lnB>
                      <a:noFill/>
                    </a:lnB>
                    <a:lnTlToBr>
                      <a:noFill/>
                    </a:lnTlToBr>
                    <a:lnBlToTr>
                      <a:noFill/>
                    </a:lnBlToTr>
                    <a:solidFill>
                      <a:srgbClr val="61B6FF"/>
                    </a:solidFill>
                  </a:tcPr>
                </a:tc>
              </a:tr>
              <a:tr h="388938">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1" i="0" u="sng" strike="noStrike" cap="none" normalizeH="0" baseline="0" smtClean="0">
                          <a:ln>
                            <a:noFill/>
                          </a:ln>
                          <a:solidFill>
                            <a:srgbClr val="F2F2F2"/>
                          </a:solidFill>
                          <a:effectLst/>
                          <a:latin typeface="Times New Roman" pitchFamily="18" charset="0"/>
                          <a:cs typeface="Times New Roman" pitchFamily="18" charset="0"/>
                        </a:rPr>
                        <a:t>Площадь поверхности</a:t>
                      </a:r>
                      <a:endParaRPr kumimoji="0" lang="ru-RU" sz="1600" b="0" i="0" u="none" strike="noStrike" cap="none" normalizeH="0" baseline="0" smtClean="0">
                        <a:ln>
                          <a:noFill/>
                        </a:ln>
                        <a:solidFill>
                          <a:srgbClr val="F2F2F2"/>
                        </a:solidFill>
                        <a:effectLst/>
                        <a:latin typeface="Times New Roman" pitchFamily="18" charset="0"/>
                        <a:cs typeface="Times New Roman" pitchFamily="18" charset="0"/>
                      </a:endParaRPr>
                    </a:p>
                  </a:txBody>
                  <a:tcPr marL="26704" marR="26704" marT="26704" marB="26704" horzOverflow="overflow">
                    <a:lnL>
                      <a:noFill/>
                    </a:lnL>
                    <a:lnR>
                      <a:noFill/>
                    </a:lnR>
                    <a:lnT>
                      <a:noFill/>
                    </a:lnT>
                    <a:lnB>
                      <a:noFill/>
                    </a:lnB>
                    <a:lnTlToBr>
                      <a:noFill/>
                    </a:lnTlToBr>
                    <a:lnBlToTr>
                      <a:noFill/>
                    </a:lnBlToTr>
                    <a:solidFill>
                      <a:srgbClr val="61B6FF"/>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smtClean="0">
                          <a:ln>
                            <a:noFill/>
                          </a:ln>
                          <a:solidFill>
                            <a:srgbClr val="F2F2F2"/>
                          </a:solidFill>
                          <a:effectLst/>
                          <a:latin typeface="Times New Roman" pitchFamily="18" charset="0"/>
                          <a:cs typeface="Times New Roman" pitchFamily="18" charset="0"/>
                        </a:rPr>
                        <a:t>4,27×10</a:t>
                      </a:r>
                      <a:r>
                        <a:rPr kumimoji="0" lang="ru-RU" sz="1600" b="0" i="0" u="none" strike="noStrike" cap="none" normalizeH="0" baseline="30000" smtClean="0">
                          <a:ln>
                            <a:noFill/>
                          </a:ln>
                          <a:solidFill>
                            <a:srgbClr val="F2F2F2"/>
                          </a:solidFill>
                          <a:effectLst/>
                          <a:latin typeface="Times New Roman" pitchFamily="18" charset="0"/>
                          <a:cs typeface="Times New Roman" pitchFamily="18" charset="0"/>
                        </a:rPr>
                        <a:t>10</a:t>
                      </a:r>
                      <a:r>
                        <a:rPr kumimoji="0" lang="ru-RU" sz="1600" b="0" i="0" u="none" strike="noStrike" cap="none" normalizeH="0" baseline="0" smtClean="0">
                          <a:ln>
                            <a:noFill/>
                          </a:ln>
                          <a:solidFill>
                            <a:srgbClr val="F2F2F2"/>
                          </a:solidFill>
                          <a:effectLst/>
                          <a:latin typeface="Times New Roman" pitchFamily="18" charset="0"/>
                          <a:cs typeface="Times New Roman" pitchFamily="18" charset="0"/>
                        </a:rPr>
                        <a:t> км²</a:t>
                      </a:r>
                    </a:p>
                  </a:txBody>
                  <a:tcPr marL="26704" marR="26704" marT="26704" marB="26704" horzOverflow="overflow">
                    <a:lnL>
                      <a:noFill/>
                    </a:lnL>
                    <a:lnR>
                      <a:noFill/>
                    </a:lnR>
                    <a:lnT>
                      <a:noFill/>
                    </a:lnT>
                    <a:lnB>
                      <a:noFill/>
                    </a:lnB>
                    <a:lnTlToBr>
                      <a:noFill/>
                    </a:lnTlToBr>
                    <a:lnBlToTr>
                      <a:noFill/>
                    </a:lnBlToTr>
                    <a:solidFill>
                      <a:srgbClr val="61B6FF"/>
                    </a:solidFill>
                  </a:tcPr>
                </a:tc>
              </a:tr>
              <a:tr h="388938">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1" i="0" u="sng" strike="noStrike" cap="none" normalizeH="0" baseline="0" smtClean="0">
                          <a:ln>
                            <a:noFill/>
                          </a:ln>
                          <a:solidFill>
                            <a:srgbClr val="F2F2F2"/>
                          </a:solidFill>
                          <a:effectLst/>
                          <a:latin typeface="Times New Roman" pitchFamily="18" charset="0"/>
                          <a:cs typeface="Times New Roman" pitchFamily="18" charset="0"/>
                        </a:rPr>
                        <a:t>Объём</a:t>
                      </a:r>
                      <a:endParaRPr kumimoji="0" lang="ru-RU" sz="1600" b="0" i="0" u="none" strike="noStrike" cap="none" normalizeH="0" baseline="0" smtClean="0">
                        <a:ln>
                          <a:noFill/>
                        </a:ln>
                        <a:solidFill>
                          <a:srgbClr val="F2F2F2"/>
                        </a:solidFill>
                        <a:effectLst/>
                        <a:latin typeface="Times New Roman" pitchFamily="18" charset="0"/>
                        <a:cs typeface="Times New Roman" pitchFamily="18" charset="0"/>
                      </a:endParaRPr>
                    </a:p>
                  </a:txBody>
                  <a:tcPr marL="26704" marR="26704" marT="26704" marB="26704" horzOverflow="overflow">
                    <a:lnL>
                      <a:noFill/>
                    </a:lnL>
                    <a:lnR>
                      <a:noFill/>
                    </a:lnR>
                    <a:lnT>
                      <a:noFill/>
                    </a:lnT>
                    <a:lnB>
                      <a:noFill/>
                    </a:lnB>
                    <a:lnTlToBr>
                      <a:noFill/>
                    </a:lnTlToBr>
                    <a:lnBlToTr>
                      <a:noFill/>
                    </a:lnBlToTr>
                    <a:solidFill>
                      <a:srgbClr val="61B6FF"/>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smtClean="0">
                          <a:ln>
                            <a:noFill/>
                          </a:ln>
                          <a:solidFill>
                            <a:srgbClr val="F2F2F2"/>
                          </a:solidFill>
                          <a:effectLst/>
                          <a:latin typeface="Times New Roman" pitchFamily="18" charset="0"/>
                          <a:cs typeface="Times New Roman" pitchFamily="18" charset="0"/>
                        </a:rPr>
                        <a:t>8,2713×10</a:t>
                      </a:r>
                      <a:r>
                        <a:rPr kumimoji="0" lang="ru-RU" sz="1600" b="0" i="0" u="none" strike="noStrike" cap="none" normalizeH="0" baseline="30000" smtClean="0">
                          <a:ln>
                            <a:noFill/>
                          </a:ln>
                          <a:solidFill>
                            <a:srgbClr val="F2F2F2"/>
                          </a:solidFill>
                          <a:effectLst/>
                          <a:latin typeface="Times New Roman" pitchFamily="18" charset="0"/>
                          <a:cs typeface="Times New Roman" pitchFamily="18" charset="0"/>
                        </a:rPr>
                        <a:t>14</a:t>
                      </a:r>
                      <a:r>
                        <a:rPr kumimoji="0" lang="ru-RU" sz="1600" b="0" i="0" u="none" strike="noStrike" cap="none" normalizeH="0" baseline="0" smtClean="0">
                          <a:ln>
                            <a:noFill/>
                          </a:ln>
                          <a:solidFill>
                            <a:srgbClr val="F2F2F2"/>
                          </a:solidFill>
                          <a:effectLst/>
                          <a:latin typeface="Times New Roman" pitchFamily="18" charset="0"/>
                          <a:cs typeface="Times New Roman" pitchFamily="18" charset="0"/>
                        </a:rPr>
                        <a:t> км³</a:t>
                      </a:r>
                    </a:p>
                  </a:txBody>
                  <a:tcPr marL="26704" marR="26704" marT="26704" marB="26704" horzOverflow="overflow">
                    <a:lnL>
                      <a:noFill/>
                    </a:lnL>
                    <a:lnR>
                      <a:noFill/>
                    </a:lnR>
                    <a:lnT>
                      <a:noFill/>
                    </a:lnT>
                    <a:lnB>
                      <a:noFill/>
                    </a:lnB>
                    <a:lnTlToBr>
                      <a:noFill/>
                    </a:lnTlToBr>
                    <a:lnBlToTr>
                      <a:noFill/>
                    </a:lnBlToTr>
                    <a:solidFill>
                      <a:srgbClr val="61B6FF"/>
                    </a:solidFill>
                  </a:tcPr>
                </a:tc>
              </a:tr>
              <a:tr h="388938">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1" i="0" u="sng" strike="noStrike" cap="none" normalizeH="0" baseline="0" smtClean="0">
                          <a:ln>
                            <a:noFill/>
                          </a:ln>
                          <a:solidFill>
                            <a:srgbClr val="F2F2F2"/>
                          </a:solidFill>
                          <a:effectLst/>
                          <a:latin typeface="Times New Roman" pitchFamily="18" charset="0"/>
                          <a:cs typeface="Times New Roman" pitchFamily="18" charset="0"/>
                        </a:rPr>
                        <a:t>Масса</a:t>
                      </a:r>
                      <a:endParaRPr kumimoji="0" lang="ru-RU" sz="1600" b="0" i="0" u="none" strike="noStrike" cap="none" normalizeH="0" baseline="0" smtClean="0">
                        <a:ln>
                          <a:noFill/>
                        </a:ln>
                        <a:solidFill>
                          <a:srgbClr val="F2F2F2"/>
                        </a:solidFill>
                        <a:effectLst/>
                        <a:latin typeface="Times New Roman" pitchFamily="18" charset="0"/>
                        <a:cs typeface="Times New Roman" pitchFamily="18" charset="0"/>
                      </a:endParaRPr>
                    </a:p>
                  </a:txBody>
                  <a:tcPr marL="26704" marR="26704" marT="26704" marB="26704" horzOverflow="overflow">
                    <a:lnL>
                      <a:noFill/>
                    </a:lnL>
                    <a:lnR>
                      <a:noFill/>
                    </a:lnR>
                    <a:lnT>
                      <a:noFill/>
                    </a:lnT>
                    <a:lnB>
                      <a:noFill/>
                    </a:lnB>
                    <a:lnTlToBr>
                      <a:noFill/>
                    </a:lnTlToBr>
                    <a:lnBlToTr>
                      <a:noFill/>
                    </a:lnBlToTr>
                    <a:solidFill>
                      <a:srgbClr val="61B6FF"/>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smtClean="0">
                          <a:ln>
                            <a:noFill/>
                          </a:ln>
                          <a:solidFill>
                            <a:srgbClr val="F2F2F2"/>
                          </a:solidFill>
                          <a:effectLst/>
                          <a:latin typeface="Times New Roman" pitchFamily="18" charset="0"/>
                          <a:cs typeface="Times New Roman" pitchFamily="18" charset="0"/>
                        </a:rPr>
                        <a:t>5,6846×10</a:t>
                      </a:r>
                      <a:r>
                        <a:rPr kumimoji="0" lang="ru-RU" sz="1600" b="0" i="0" u="none" strike="noStrike" cap="none" normalizeH="0" baseline="30000" smtClean="0">
                          <a:ln>
                            <a:noFill/>
                          </a:ln>
                          <a:solidFill>
                            <a:srgbClr val="F2F2F2"/>
                          </a:solidFill>
                          <a:effectLst/>
                          <a:latin typeface="Times New Roman" pitchFamily="18" charset="0"/>
                          <a:cs typeface="Times New Roman" pitchFamily="18" charset="0"/>
                        </a:rPr>
                        <a:t>26</a:t>
                      </a:r>
                      <a:r>
                        <a:rPr kumimoji="0" lang="ru-RU" sz="1600" b="0" i="0" u="none" strike="noStrike" cap="none" normalizeH="0" baseline="0" smtClean="0">
                          <a:ln>
                            <a:noFill/>
                          </a:ln>
                          <a:solidFill>
                            <a:srgbClr val="F2F2F2"/>
                          </a:solidFill>
                          <a:effectLst/>
                          <a:latin typeface="Times New Roman" pitchFamily="18" charset="0"/>
                          <a:cs typeface="Times New Roman" pitchFamily="18" charset="0"/>
                        </a:rPr>
                        <a:t> кг</a:t>
                      </a:r>
                    </a:p>
                  </a:txBody>
                  <a:tcPr marL="26704" marR="26704" marT="26704" marB="26704" horzOverflow="overflow">
                    <a:lnL>
                      <a:noFill/>
                    </a:lnL>
                    <a:lnR>
                      <a:noFill/>
                    </a:lnR>
                    <a:lnT>
                      <a:noFill/>
                    </a:lnT>
                    <a:lnB>
                      <a:noFill/>
                    </a:lnB>
                    <a:lnTlToBr>
                      <a:noFill/>
                    </a:lnTlToBr>
                    <a:lnBlToTr>
                      <a:noFill/>
                    </a:lnBlToTr>
                    <a:solidFill>
                      <a:srgbClr val="61B6FF"/>
                    </a:solidFill>
                  </a:tcPr>
                </a:tc>
              </a:tr>
              <a:tr h="388938">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1" i="0" u="none" strike="noStrike" cap="none" normalizeH="0" baseline="0" smtClean="0">
                          <a:ln>
                            <a:noFill/>
                          </a:ln>
                          <a:solidFill>
                            <a:srgbClr val="F2F2F2"/>
                          </a:solidFill>
                          <a:effectLst/>
                          <a:latin typeface="Times New Roman" pitchFamily="18" charset="0"/>
                          <a:cs typeface="Times New Roman" pitchFamily="18" charset="0"/>
                        </a:rPr>
                        <a:t>Средняя </a:t>
                      </a:r>
                      <a:r>
                        <a:rPr kumimoji="0" lang="ru-RU" sz="1600" b="1" i="0" u="sng" strike="noStrike" cap="none" normalizeH="0" baseline="0" smtClean="0">
                          <a:ln>
                            <a:noFill/>
                          </a:ln>
                          <a:solidFill>
                            <a:srgbClr val="F2F2F2"/>
                          </a:solidFill>
                          <a:effectLst/>
                          <a:latin typeface="Times New Roman" pitchFamily="18" charset="0"/>
                          <a:cs typeface="Times New Roman" pitchFamily="18" charset="0"/>
                        </a:rPr>
                        <a:t>плотность</a:t>
                      </a:r>
                      <a:endParaRPr kumimoji="0" lang="ru-RU" sz="1600" b="0" i="0" u="none" strike="noStrike" cap="none" normalizeH="0" baseline="0" smtClean="0">
                        <a:ln>
                          <a:noFill/>
                        </a:ln>
                        <a:solidFill>
                          <a:srgbClr val="F2F2F2"/>
                        </a:solidFill>
                        <a:effectLst/>
                        <a:latin typeface="Times New Roman" pitchFamily="18" charset="0"/>
                        <a:cs typeface="Times New Roman" pitchFamily="18" charset="0"/>
                      </a:endParaRPr>
                    </a:p>
                  </a:txBody>
                  <a:tcPr marL="26704" marR="26704" marT="26704" marB="26704" horzOverflow="overflow">
                    <a:lnL>
                      <a:noFill/>
                    </a:lnL>
                    <a:lnR>
                      <a:noFill/>
                    </a:lnR>
                    <a:lnT>
                      <a:noFill/>
                    </a:lnT>
                    <a:lnB>
                      <a:noFill/>
                    </a:lnB>
                    <a:lnTlToBr>
                      <a:noFill/>
                    </a:lnTlToBr>
                    <a:lnBlToTr>
                      <a:noFill/>
                    </a:lnBlToTr>
                    <a:solidFill>
                      <a:srgbClr val="61B6FF"/>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smtClean="0">
                          <a:ln>
                            <a:noFill/>
                          </a:ln>
                          <a:solidFill>
                            <a:srgbClr val="F2F2F2"/>
                          </a:solidFill>
                          <a:effectLst/>
                          <a:latin typeface="Times New Roman" pitchFamily="18" charset="0"/>
                          <a:cs typeface="Times New Roman" pitchFamily="18" charset="0"/>
                        </a:rPr>
                        <a:t>0,687 г/см³</a:t>
                      </a:r>
                    </a:p>
                  </a:txBody>
                  <a:tcPr marL="26704" marR="26704" marT="26704" marB="26704" horzOverflow="overflow">
                    <a:lnL>
                      <a:noFill/>
                    </a:lnL>
                    <a:lnR>
                      <a:noFill/>
                    </a:lnR>
                    <a:lnT>
                      <a:noFill/>
                    </a:lnT>
                    <a:lnB>
                      <a:noFill/>
                    </a:lnB>
                    <a:lnTlToBr>
                      <a:noFill/>
                    </a:lnTlToBr>
                    <a:lnBlToTr>
                      <a:noFill/>
                    </a:lnBlToTr>
                    <a:solidFill>
                      <a:srgbClr val="61B6FF"/>
                    </a:solidFill>
                  </a:tcPr>
                </a:tc>
              </a:tr>
              <a:tr h="708025">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1" i="0" u="sng" strike="noStrike" cap="none" normalizeH="0" baseline="0" smtClean="0">
                          <a:ln>
                            <a:noFill/>
                          </a:ln>
                          <a:solidFill>
                            <a:srgbClr val="F2F2F2"/>
                          </a:solidFill>
                          <a:effectLst/>
                          <a:latin typeface="Times New Roman" pitchFamily="18" charset="0"/>
                          <a:cs typeface="Times New Roman" pitchFamily="18" charset="0"/>
                        </a:rPr>
                        <a:t>Ускорение свободного падения</a:t>
                      </a:r>
                      <a:r>
                        <a:rPr kumimoji="0" lang="ru-RU" sz="1600" b="1" i="0" u="none" strike="noStrike" cap="none" normalizeH="0" baseline="0" smtClean="0">
                          <a:ln>
                            <a:noFill/>
                          </a:ln>
                          <a:solidFill>
                            <a:srgbClr val="F2F2F2"/>
                          </a:solidFill>
                          <a:effectLst/>
                          <a:latin typeface="Times New Roman" pitchFamily="18" charset="0"/>
                          <a:cs typeface="Times New Roman" pitchFamily="18" charset="0"/>
                        </a:rPr>
                        <a:t> на </a:t>
                      </a:r>
                      <a:r>
                        <a:rPr kumimoji="0" lang="ru-RU" sz="1600" b="1" i="0" u="sng" strike="noStrike" cap="none" normalizeH="0" baseline="0" smtClean="0">
                          <a:ln>
                            <a:noFill/>
                          </a:ln>
                          <a:solidFill>
                            <a:srgbClr val="F2F2F2"/>
                          </a:solidFill>
                          <a:effectLst/>
                          <a:latin typeface="Times New Roman" pitchFamily="18" charset="0"/>
                          <a:cs typeface="Times New Roman" pitchFamily="18" charset="0"/>
                        </a:rPr>
                        <a:t>экваторе</a:t>
                      </a:r>
                      <a:endParaRPr kumimoji="0" lang="ru-RU" sz="1600" b="0" i="0" u="none" strike="noStrike" cap="none" normalizeH="0" baseline="0" smtClean="0">
                        <a:ln>
                          <a:noFill/>
                        </a:ln>
                        <a:solidFill>
                          <a:srgbClr val="F2F2F2"/>
                        </a:solidFill>
                        <a:effectLst/>
                        <a:latin typeface="Times New Roman" pitchFamily="18" charset="0"/>
                        <a:cs typeface="Times New Roman" pitchFamily="18" charset="0"/>
                      </a:endParaRPr>
                    </a:p>
                  </a:txBody>
                  <a:tcPr marL="26704" marR="26704" marT="26704" marB="26704" horzOverflow="overflow">
                    <a:lnL>
                      <a:noFill/>
                    </a:lnL>
                    <a:lnR>
                      <a:noFill/>
                    </a:lnR>
                    <a:lnT>
                      <a:noFill/>
                    </a:lnT>
                    <a:lnB>
                      <a:noFill/>
                    </a:lnB>
                    <a:lnTlToBr>
                      <a:noFill/>
                    </a:lnTlToBr>
                    <a:lnBlToTr>
                      <a:noFill/>
                    </a:lnBlToTr>
                    <a:solidFill>
                      <a:srgbClr val="61B6FF"/>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smtClean="0">
                          <a:ln>
                            <a:noFill/>
                          </a:ln>
                          <a:solidFill>
                            <a:srgbClr val="F2F2F2"/>
                          </a:solidFill>
                          <a:effectLst/>
                          <a:latin typeface="Times New Roman" pitchFamily="18" charset="0"/>
                          <a:cs typeface="Times New Roman" pitchFamily="18" charset="0"/>
                        </a:rPr>
                        <a:t>10,44 м/с²</a:t>
                      </a:r>
                    </a:p>
                  </a:txBody>
                  <a:tcPr marL="26704" marR="26704" marT="26704" marB="26704" horzOverflow="overflow">
                    <a:lnL>
                      <a:noFill/>
                    </a:lnL>
                    <a:lnR>
                      <a:noFill/>
                    </a:lnR>
                    <a:lnT>
                      <a:noFill/>
                    </a:lnT>
                    <a:lnB>
                      <a:noFill/>
                    </a:lnB>
                    <a:lnTlToBr>
                      <a:noFill/>
                    </a:lnTlToBr>
                    <a:lnBlToTr>
                      <a:noFill/>
                    </a:lnBlToTr>
                    <a:solidFill>
                      <a:srgbClr val="61B6FF"/>
                    </a:solidFill>
                  </a:tcPr>
                </a:tc>
              </a:tr>
              <a:tr h="411163">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1" i="0" u="sng" strike="noStrike" cap="none" normalizeH="0" baseline="0" smtClean="0">
                          <a:ln>
                            <a:noFill/>
                          </a:ln>
                          <a:solidFill>
                            <a:srgbClr val="F2F2F2"/>
                          </a:solidFill>
                          <a:effectLst/>
                          <a:latin typeface="Times New Roman" pitchFamily="18" charset="0"/>
                          <a:cs typeface="Times New Roman" pitchFamily="18" charset="0"/>
                        </a:rPr>
                        <a:t>Вторая космическая скорость</a:t>
                      </a:r>
                      <a:endParaRPr kumimoji="0" lang="ru-RU" sz="1600" b="0" i="0" u="none" strike="noStrike" cap="none" normalizeH="0" baseline="0" smtClean="0">
                        <a:ln>
                          <a:noFill/>
                        </a:ln>
                        <a:solidFill>
                          <a:srgbClr val="F2F2F2"/>
                        </a:solidFill>
                        <a:effectLst/>
                        <a:latin typeface="Times New Roman" pitchFamily="18" charset="0"/>
                        <a:cs typeface="Times New Roman" pitchFamily="18" charset="0"/>
                      </a:endParaRPr>
                    </a:p>
                  </a:txBody>
                  <a:tcPr marL="26704" marR="26704" marT="26704" marB="26704" horzOverflow="overflow">
                    <a:lnL>
                      <a:noFill/>
                    </a:lnL>
                    <a:lnR>
                      <a:noFill/>
                    </a:lnR>
                    <a:lnT>
                      <a:noFill/>
                    </a:lnT>
                    <a:lnB>
                      <a:noFill/>
                    </a:lnB>
                    <a:lnTlToBr>
                      <a:noFill/>
                    </a:lnTlToBr>
                    <a:lnBlToTr>
                      <a:noFill/>
                    </a:lnBlToTr>
                    <a:solidFill>
                      <a:srgbClr val="61B6FF"/>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smtClean="0">
                          <a:ln>
                            <a:noFill/>
                          </a:ln>
                          <a:solidFill>
                            <a:srgbClr val="F2F2F2"/>
                          </a:solidFill>
                          <a:effectLst/>
                          <a:latin typeface="Times New Roman" pitchFamily="18" charset="0"/>
                          <a:cs typeface="Times New Roman" pitchFamily="18" charset="0"/>
                        </a:rPr>
                        <a:t>35,5 км/с</a:t>
                      </a:r>
                    </a:p>
                  </a:txBody>
                  <a:tcPr marL="26704" marR="26704" marT="26704" marB="26704" horzOverflow="overflow">
                    <a:lnL>
                      <a:noFill/>
                    </a:lnL>
                    <a:lnR>
                      <a:noFill/>
                    </a:lnR>
                    <a:lnT>
                      <a:noFill/>
                    </a:lnT>
                    <a:lnB>
                      <a:noFill/>
                    </a:lnB>
                    <a:lnTlToBr>
                      <a:noFill/>
                    </a:lnTlToBr>
                    <a:lnBlToTr>
                      <a:noFill/>
                    </a:lnBlToTr>
                    <a:solidFill>
                      <a:srgbClr val="61B6FF"/>
                    </a:solidFill>
                  </a:tcPr>
                </a:tc>
              </a:tr>
              <a:tr h="411163">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1" i="0" u="none" strike="noStrike" cap="none" normalizeH="0" baseline="0" smtClean="0">
                          <a:ln>
                            <a:noFill/>
                          </a:ln>
                          <a:solidFill>
                            <a:srgbClr val="F2F2F2"/>
                          </a:solidFill>
                          <a:effectLst/>
                          <a:latin typeface="Times New Roman" pitchFamily="18" charset="0"/>
                          <a:cs typeface="Times New Roman" pitchFamily="18" charset="0"/>
                        </a:rPr>
                        <a:t>Скорость вращения (на экваторе)</a:t>
                      </a:r>
                      <a:endParaRPr kumimoji="0" lang="ru-RU" sz="1600" b="0" i="0" u="none" strike="noStrike" cap="none" normalizeH="0" baseline="0" smtClean="0">
                        <a:ln>
                          <a:noFill/>
                        </a:ln>
                        <a:solidFill>
                          <a:srgbClr val="F2F2F2"/>
                        </a:solidFill>
                        <a:effectLst/>
                        <a:latin typeface="Times New Roman" pitchFamily="18" charset="0"/>
                        <a:cs typeface="Times New Roman" pitchFamily="18" charset="0"/>
                      </a:endParaRPr>
                    </a:p>
                  </a:txBody>
                  <a:tcPr marL="26704" marR="26704" marT="26704" marB="26704" horzOverflow="overflow">
                    <a:lnL>
                      <a:noFill/>
                    </a:lnL>
                    <a:lnR>
                      <a:noFill/>
                    </a:lnR>
                    <a:lnT>
                      <a:noFill/>
                    </a:lnT>
                    <a:lnB>
                      <a:noFill/>
                    </a:lnB>
                    <a:lnTlToBr>
                      <a:noFill/>
                    </a:lnTlToBr>
                    <a:lnBlToTr>
                      <a:noFill/>
                    </a:lnBlToTr>
                    <a:solidFill>
                      <a:srgbClr val="61B6FF"/>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smtClean="0">
                          <a:ln>
                            <a:noFill/>
                          </a:ln>
                          <a:solidFill>
                            <a:srgbClr val="F2F2F2"/>
                          </a:solidFill>
                          <a:effectLst/>
                          <a:latin typeface="Times New Roman" pitchFamily="18" charset="0"/>
                          <a:cs typeface="Times New Roman" pitchFamily="18" charset="0"/>
                        </a:rPr>
                        <a:t>9,87 км/c</a:t>
                      </a:r>
                    </a:p>
                  </a:txBody>
                  <a:tcPr marL="26704" marR="26704" marT="26704" marB="26704" horzOverflow="overflow">
                    <a:lnL>
                      <a:noFill/>
                    </a:lnL>
                    <a:lnR>
                      <a:noFill/>
                    </a:lnR>
                    <a:lnT>
                      <a:noFill/>
                    </a:lnT>
                    <a:lnB>
                      <a:noFill/>
                    </a:lnB>
                    <a:lnTlToBr>
                      <a:noFill/>
                    </a:lnTlToBr>
                    <a:lnBlToTr>
                      <a:noFill/>
                    </a:lnBlToTr>
                    <a:solidFill>
                      <a:srgbClr val="61B6FF"/>
                    </a:solidFill>
                  </a:tcPr>
                </a:tc>
              </a:tr>
              <a:tr h="708025">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1" i="0" u="sng" strike="noStrike" cap="none" normalizeH="0" baseline="0" smtClean="0">
                          <a:ln>
                            <a:noFill/>
                          </a:ln>
                          <a:solidFill>
                            <a:srgbClr val="F2F2F2"/>
                          </a:solidFill>
                          <a:effectLst/>
                          <a:latin typeface="Times New Roman" pitchFamily="18" charset="0"/>
                          <a:cs typeface="Times New Roman" pitchFamily="18" charset="0"/>
                        </a:rPr>
                        <a:t>Период вращения</a:t>
                      </a:r>
                      <a:endParaRPr kumimoji="0" lang="ru-RU" sz="1600" b="0" i="0" u="none" strike="noStrike" cap="none" normalizeH="0" baseline="0" smtClean="0">
                        <a:ln>
                          <a:noFill/>
                        </a:ln>
                        <a:solidFill>
                          <a:srgbClr val="F2F2F2"/>
                        </a:solidFill>
                        <a:effectLst/>
                        <a:latin typeface="Times New Roman" pitchFamily="18" charset="0"/>
                        <a:cs typeface="Times New Roman" pitchFamily="18" charset="0"/>
                      </a:endParaRPr>
                    </a:p>
                  </a:txBody>
                  <a:tcPr marL="26704" marR="26704" marT="26704" marB="26704" horzOverflow="overflow">
                    <a:lnL>
                      <a:noFill/>
                    </a:lnL>
                    <a:lnR>
                      <a:noFill/>
                    </a:lnR>
                    <a:lnT>
                      <a:noFill/>
                    </a:lnT>
                    <a:lnB>
                      <a:noFill/>
                    </a:lnB>
                    <a:lnTlToBr>
                      <a:noFill/>
                    </a:lnTlToBr>
                    <a:lnBlToTr>
                      <a:noFill/>
                    </a:lnBlToTr>
                    <a:solidFill>
                      <a:srgbClr val="61B6FF"/>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smtClean="0">
                          <a:ln>
                            <a:noFill/>
                          </a:ln>
                          <a:solidFill>
                            <a:srgbClr val="F2F2F2"/>
                          </a:solidFill>
                          <a:effectLst/>
                          <a:latin typeface="Times New Roman" pitchFamily="18" charset="0"/>
                          <a:cs typeface="Times New Roman" pitchFamily="18" charset="0"/>
                        </a:rPr>
                        <a:t>10 часов 34 минуты 13 секунд плюс-минус 2 секунды</a:t>
                      </a:r>
                    </a:p>
                  </a:txBody>
                  <a:tcPr marL="26704" marR="26704" marT="26704" marB="26704" horzOverflow="overflow">
                    <a:lnL>
                      <a:noFill/>
                    </a:lnL>
                    <a:lnR>
                      <a:noFill/>
                    </a:lnR>
                    <a:lnT>
                      <a:noFill/>
                    </a:lnT>
                    <a:lnB>
                      <a:noFill/>
                    </a:lnB>
                    <a:lnTlToBr>
                      <a:noFill/>
                    </a:lnTlToBr>
                    <a:lnBlToTr>
                      <a:noFill/>
                    </a:lnBlToTr>
                    <a:solidFill>
                      <a:srgbClr val="61B6FF"/>
                    </a:solidFill>
                  </a:tcPr>
                </a:tc>
              </a:tr>
              <a:tr h="388938">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1" i="0" u="sng" strike="noStrike" cap="none" normalizeH="0" baseline="0" smtClean="0">
                          <a:ln>
                            <a:noFill/>
                          </a:ln>
                          <a:solidFill>
                            <a:srgbClr val="F2F2F2"/>
                          </a:solidFill>
                          <a:effectLst/>
                          <a:latin typeface="Times New Roman" pitchFamily="18" charset="0"/>
                          <a:cs typeface="Times New Roman" pitchFamily="18" charset="0"/>
                        </a:rPr>
                        <a:t>Наклон оси вращения</a:t>
                      </a:r>
                      <a:endParaRPr kumimoji="0" lang="ru-RU" sz="1600" b="0" i="0" u="none" strike="noStrike" cap="none" normalizeH="0" baseline="0" smtClean="0">
                        <a:ln>
                          <a:noFill/>
                        </a:ln>
                        <a:solidFill>
                          <a:srgbClr val="F2F2F2"/>
                        </a:solidFill>
                        <a:effectLst/>
                        <a:latin typeface="Times New Roman" pitchFamily="18" charset="0"/>
                        <a:cs typeface="Times New Roman" pitchFamily="18" charset="0"/>
                      </a:endParaRPr>
                    </a:p>
                  </a:txBody>
                  <a:tcPr marL="26704" marR="26704" marT="26704" marB="26704" horzOverflow="overflow">
                    <a:lnL>
                      <a:noFill/>
                    </a:lnL>
                    <a:lnR>
                      <a:noFill/>
                    </a:lnR>
                    <a:lnT>
                      <a:noFill/>
                    </a:lnT>
                    <a:lnB>
                      <a:noFill/>
                    </a:lnB>
                    <a:lnTlToBr>
                      <a:noFill/>
                    </a:lnTlToBr>
                    <a:lnBlToTr>
                      <a:noFill/>
                    </a:lnBlToTr>
                    <a:solidFill>
                      <a:srgbClr val="61B6FF"/>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smtClean="0">
                          <a:ln>
                            <a:noFill/>
                          </a:ln>
                          <a:solidFill>
                            <a:srgbClr val="F2F2F2"/>
                          </a:solidFill>
                          <a:effectLst/>
                          <a:latin typeface="Times New Roman" pitchFamily="18" charset="0"/>
                          <a:cs typeface="Times New Roman" pitchFamily="18" charset="0"/>
                        </a:rPr>
                        <a:t>26,73°</a:t>
                      </a:r>
                    </a:p>
                  </a:txBody>
                  <a:tcPr marL="26704" marR="26704" marT="26704" marB="26704" horzOverflow="overflow">
                    <a:lnL>
                      <a:noFill/>
                    </a:lnL>
                    <a:lnR>
                      <a:noFill/>
                    </a:lnR>
                    <a:lnT>
                      <a:noFill/>
                    </a:lnT>
                    <a:lnB>
                      <a:noFill/>
                    </a:lnB>
                    <a:lnTlToBr>
                      <a:noFill/>
                    </a:lnTlToBr>
                    <a:lnBlToTr>
                      <a:noFill/>
                    </a:lnBlToTr>
                    <a:solidFill>
                      <a:srgbClr val="61B6FF"/>
                    </a:solidFill>
                  </a:tcPr>
                </a:tc>
              </a:tr>
              <a:tr h="411163">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1" i="0" u="sng" strike="noStrike" cap="none" normalizeH="0" baseline="0" smtClean="0">
                          <a:ln>
                            <a:noFill/>
                          </a:ln>
                          <a:solidFill>
                            <a:srgbClr val="F2F2F2"/>
                          </a:solidFill>
                          <a:effectLst/>
                          <a:latin typeface="Times New Roman" pitchFamily="18" charset="0"/>
                          <a:cs typeface="Times New Roman" pitchFamily="18" charset="0"/>
                        </a:rPr>
                        <a:t>Склонение</a:t>
                      </a:r>
                      <a:r>
                        <a:rPr kumimoji="0" lang="ru-RU" sz="1600" b="1" i="0" u="none" strike="noStrike" cap="none" normalizeH="0" baseline="0" smtClean="0">
                          <a:ln>
                            <a:noFill/>
                          </a:ln>
                          <a:solidFill>
                            <a:srgbClr val="F2F2F2"/>
                          </a:solidFill>
                          <a:effectLst/>
                          <a:latin typeface="Times New Roman" pitchFamily="18" charset="0"/>
                          <a:cs typeface="Times New Roman" pitchFamily="18" charset="0"/>
                        </a:rPr>
                        <a:t> на северном полюсе</a:t>
                      </a:r>
                      <a:endParaRPr kumimoji="0" lang="ru-RU" sz="1600" b="0" i="0" u="none" strike="noStrike" cap="none" normalizeH="0" baseline="0" smtClean="0">
                        <a:ln>
                          <a:noFill/>
                        </a:ln>
                        <a:solidFill>
                          <a:srgbClr val="F2F2F2"/>
                        </a:solidFill>
                        <a:effectLst/>
                        <a:latin typeface="Times New Roman" pitchFamily="18" charset="0"/>
                        <a:cs typeface="Times New Roman" pitchFamily="18" charset="0"/>
                      </a:endParaRPr>
                    </a:p>
                  </a:txBody>
                  <a:tcPr marL="26704" marR="26704" marT="26704" marB="26704" horzOverflow="overflow">
                    <a:lnL>
                      <a:noFill/>
                    </a:lnL>
                    <a:lnR>
                      <a:noFill/>
                    </a:lnR>
                    <a:lnT>
                      <a:noFill/>
                    </a:lnT>
                    <a:lnB>
                      <a:noFill/>
                    </a:lnB>
                    <a:lnTlToBr>
                      <a:noFill/>
                    </a:lnTlToBr>
                    <a:lnBlToTr>
                      <a:noFill/>
                    </a:lnBlToTr>
                    <a:solidFill>
                      <a:srgbClr val="61B6FF"/>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smtClean="0">
                          <a:ln>
                            <a:noFill/>
                          </a:ln>
                          <a:solidFill>
                            <a:srgbClr val="F2F2F2"/>
                          </a:solidFill>
                          <a:effectLst/>
                          <a:latin typeface="Times New Roman" pitchFamily="18" charset="0"/>
                          <a:cs typeface="Times New Roman" pitchFamily="18" charset="0"/>
                        </a:rPr>
                        <a:t>83,537°</a:t>
                      </a:r>
                    </a:p>
                  </a:txBody>
                  <a:tcPr marL="26704" marR="26704" marT="26704" marB="26704" horzOverflow="overflow">
                    <a:lnL>
                      <a:noFill/>
                    </a:lnL>
                    <a:lnR>
                      <a:noFill/>
                    </a:lnR>
                    <a:lnT>
                      <a:noFill/>
                    </a:lnT>
                    <a:lnB>
                      <a:noFill/>
                    </a:lnB>
                    <a:lnTlToBr>
                      <a:noFill/>
                    </a:lnTlToBr>
                    <a:lnBlToTr>
                      <a:noFill/>
                    </a:lnBlToTr>
                    <a:solidFill>
                      <a:srgbClr val="61B6FF"/>
                    </a:solidFill>
                  </a:tcPr>
                </a:tc>
              </a:tr>
              <a:tr h="708025">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1" i="0" u="sng" strike="noStrike" cap="none" normalizeH="0" baseline="0" smtClean="0">
                          <a:ln>
                            <a:noFill/>
                          </a:ln>
                          <a:solidFill>
                            <a:srgbClr val="F2F2F2"/>
                          </a:solidFill>
                          <a:effectLst/>
                          <a:latin typeface="Times New Roman" pitchFamily="18" charset="0"/>
                          <a:cs typeface="Times New Roman" pitchFamily="18" charset="0"/>
                        </a:rPr>
                        <a:t>Альбедо</a:t>
                      </a:r>
                      <a:endParaRPr kumimoji="0" lang="ru-RU" sz="1600" b="0" i="0" u="none" strike="noStrike" cap="none" normalizeH="0" baseline="0" smtClean="0">
                        <a:ln>
                          <a:noFill/>
                        </a:ln>
                        <a:solidFill>
                          <a:srgbClr val="F2F2F2"/>
                        </a:solidFill>
                        <a:effectLst/>
                        <a:latin typeface="Times New Roman" pitchFamily="18" charset="0"/>
                        <a:cs typeface="Times New Roman" pitchFamily="18" charset="0"/>
                      </a:endParaRPr>
                    </a:p>
                  </a:txBody>
                  <a:tcPr marL="26704" marR="26704" marT="26704" marB="26704" horzOverflow="overflow">
                    <a:lnL>
                      <a:noFill/>
                    </a:lnL>
                    <a:lnR>
                      <a:noFill/>
                    </a:lnR>
                    <a:lnT>
                      <a:noFill/>
                    </a:lnT>
                    <a:lnB>
                      <a:noFill/>
                    </a:lnB>
                    <a:lnTlToBr>
                      <a:noFill/>
                    </a:lnTlToBr>
                    <a:lnBlToTr>
                      <a:noFill/>
                    </a:lnBlToTr>
                    <a:solidFill>
                      <a:srgbClr val="61B6FF"/>
                    </a:solidFill>
                  </a:tcPr>
                </a:tc>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smtClean="0">
                          <a:ln>
                            <a:noFill/>
                          </a:ln>
                          <a:solidFill>
                            <a:srgbClr val="F2F2F2"/>
                          </a:solidFill>
                          <a:effectLst/>
                          <a:latin typeface="Times New Roman" pitchFamily="18" charset="0"/>
                          <a:cs typeface="Times New Roman" pitchFamily="18" charset="0"/>
                        </a:rPr>
                        <a:t>0,342 (</a:t>
                      </a:r>
                      <a:r>
                        <a:rPr kumimoji="0" lang="ru-RU" sz="1600" b="0" i="0" u="sng" strike="noStrike" cap="none" normalizeH="0" baseline="0" smtClean="0">
                          <a:ln>
                            <a:noFill/>
                          </a:ln>
                          <a:solidFill>
                            <a:srgbClr val="F2F2F2"/>
                          </a:solidFill>
                          <a:effectLst/>
                          <a:latin typeface="Times New Roman" pitchFamily="18" charset="0"/>
                          <a:cs typeface="Times New Roman" pitchFamily="18" charset="0"/>
                        </a:rPr>
                        <a:t>Бонд</a:t>
                      </a:r>
                      <a:r>
                        <a:rPr kumimoji="0" lang="ru-RU" sz="1600" b="0" i="0" u="none" strike="noStrike" cap="none" normalizeH="0" baseline="0" smtClean="0">
                          <a:ln>
                            <a:noFill/>
                          </a:ln>
                          <a:solidFill>
                            <a:srgbClr val="F2F2F2"/>
                          </a:solidFill>
                          <a:effectLst/>
                          <a:latin typeface="Times New Roman" pitchFamily="18" charset="0"/>
                          <a:cs typeface="Times New Roman" pitchFamily="18" charset="0"/>
                        </a:rPr>
                        <a:t>)</a:t>
                      </a:r>
                      <a:br>
                        <a:rPr kumimoji="0" lang="ru-RU" sz="1600" b="0" i="0" u="none" strike="noStrike" cap="none" normalizeH="0" baseline="0" smtClean="0">
                          <a:ln>
                            <a:noFill/>
                          </a:ln>
                          <a:solidFill>
                            <a:srgbClr val="F2F2F2"/>
                          </a:solidFill>
                          <a:effectLst/>
                          <a:latin typeface="Times New Roman" pitchFamily="18" charset="0"/>
                          <a:cs typeface="Times New Roman" pitchFamily="18" charset="0"/>
                        </a:rPr>
                      </a:br>
                      <a:r>
                        <a:rPr kumimoji="0" lang="ru-RU" sz="1600" b="0" i="0" u="none" strike="noStrike" cap="none" normalizeH="0" baseline="0" smtClean="0">
                          <a:ln>
                            <a:noFill/>
                          </a:ln>
                          <a:solidFill>
                            <a:srgbClr val="F2F2F2"/>
                          </a:solidFill>
                          <a:effectLst/>
                          <a:latin typeface="Times New Roman" pitchFamily="18" charset="0"/>
                          <a:cs typeface="Times New Roman" pitchFamily="18" charset="0"/>
                        </a:rPr>
                        <a:t>0,47 (</a:t>
                      </a:r>
                      <a:r>
                        <a:rPr kumimoji="0" lang="ru-RU" sz="1600" b="0" i="0" u="sng" strike="noStrike" cap="none" normalizeH="0" baseline="0" smtClean="0">
                          <a:ln>
                            <a:noFill/>
                          </a:ln>
                          <a:solidFill>
                            <a:srgbClr val="F2F2F2"/>
                          </a:solidFill>
                          <a:effectLst/>
                          <a:latin typeface="Times New Roman" pitchFamily="18" charset="0"/>
                          <a:cs typeface="Times New Roman" pitchFamily="18" charset="0"/>
                        </a:rPr>
                        <a:t>геом.альбедо</a:t>
                      </a:r>
                      <a:r>
                        <a:rPr kumimoji="0" lang="ru-RU" sz="1600" b="0" i="0" u="none" strike="noStrike" cap="none" normalizeH="0" baseline="0" smtClean="0">
                          <a:ln>
                            <a:noFill/>
                          </a:ln>
                          <a:solidFill>
                            <a:srgbClr val="F2F2F2"/>
                          </a:solidFill>
                          <a:effectLst/>
                          <a:latin typeface="Times New Roman" pitchFamily="18" charset="0"/>
                          <a:cs typeface="Times New Roman" pitchFamily="18" charset="0"/>
                        </a:rPr>
                        <a:t>)</a:t>
                      </a:r>
                    </a:p>
                  </a:txBody>
                  <a:tcPr marL="26704" marR="26704" marT="26704" marB="26704" horzOverflow="overflow">
                    <a:lnL>
                      <a:noFill/>
                    </a:lnL>
                    <a:lnR>
                      <a:noFill/>
                    </a:lnR>
                    <a:lnT>
                      <a:noFill/>
                    </a:lnT>
                    <a:lnB>
                      <a:noFill/>
                    </a:lnB>
                    <a:lnTlToBr>
                      <a:noFill/>
                    </a:lnTlToBr>
                    <a:lnBlToTr>
                      <a:noFill/>
                    </a:lnBlToTr>
                    <a:solidFill>
                      <a:srgbClr val="61B6FF"/>
                    </a:solidFill>
                  </a:tcPr>
                </a:tc>
              </a:tr>
            </a:tbl>
          </a:graphicData>
        </a:graphic>
      </p:graphicFrame>
      <p:pic>
        <p:nvPicPr>
          <p:cNvPr id="9249" name="Picture 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375400" y="0"/>
            <a:ext cx="2768600" cy="450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Рисунок 5" descr="http://bobrolet.ru/wp-content/gallery/saturn/saturn_09.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902200" y="2276475"/>
            <a:ext cx="4241800" cy="4581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Прямоугольник 4"/>
          <p:cNvSpPr/>
          <p:nvPr/>
        </p:nvSpPr>
        <p:spPr>
          <a:xfrm>
            <a:off x="2411760" y="332656"/>
            <a:ext cx="4668843" cy="923330"/>
          </a:xfrm>
          <a:prstGeom prst="rect">
            <a:avLst/>
          </a:prstGeom>
          <a:noFill/>
        </p:spPr>
        <p:txBody>
          <a:bodyPr wrap="none">
            <a:spAutoFit/>
          </a:bodyPr>
          <a:lstStyle/>
          <a:p>
            <a:pPr algn="ctr" fontAlgn="auto">
              <a:spcBef>
                <a:spcPts val="0"/>
              </a:spcBef>
              <a:spcAft>
                <a:spcPts val="0"/>
              </a:spcAft>
              <a:defRPr/>
            </a:pPr>
            <a:r>
              <a:rPr lang="ru-RU"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АтмосФЕРА</a:t>
            </a:r>
            <a:endPar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ndParaRPr>
          </a:p>
        </p:txBody>
      </p:sp>
      <p:sp>
        <p:nvSpPr>
          <p:cNvPr id="10244" name="Прямоугольник 7"/>
          <p:cNvSpPr>
            <a:spLocks noChangeArrowheads="1"/>
          </p:cNvSpPr>
          <p:nvPr/>
        </p:nvSpPr>
        <p:spPr bwMode="auto">
          <a:xfrm>
            <a:off x="0" y="1268413"/>
            <a:ext cx="5580063" cy="5224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nSpc>
                <a:spcPct val="150000"/>
              </a:lnSpc>
            </a:pPr>
            <a:r>
              <a:rPr lang="ru-RU" sz="1400">
                <a:latin typeface="Times New Roman" pitchFamily="18" charset="0"/>
              </a:rPr>
              <a:t>Верхние слои атмосферы Сатурна состоят на 93 % из водорода (по объёму) и на 7 % — из гелия (по сравнению с 18 % в атмосфере Юпитера). Имеются примеси метана, водяного пара, аммиака и некоторых других газов. Аммиачные облака в верхней части атмосферы мощнее юпитерианских.</a:t>
            </a:r>
          </a:p>
          <a:p>
            <a:pPr>
              <a:lnSpc>
                <a:spcPct val="150000"/>
              </a:lnSpc>
            </a:pPr>
            <a:r>
              <a:rPr lang="ru-RU" sz="1400">
                <a:latin typeface="Times New Roman" pitchFamily="18" charset="0"/>
              </a:rPr>
              <a:t>По данным «Вояджеров», на Сатурне дуют сильные ветра, аппараты зарегистрировали скорости воздушных потоков 500 м/с. Ветра дуют, в основном, в восточном направлении (по направлению осевого вращения). Их сила ослабевает при удалении от экватора; при удалении от экватора появляются также и западные атмосферные течения. Ряд данных указывают, что ветры не ограничены слоем верхних облаков, они должны распространяться внутрь, по крайней мере, на 2 тыс. км. Кроме того, измерения «Вояджера-2» показали, что ветра в южном и северном полушариях симметричны относительно экватора. Есть предположение, что симметричные потоки как-то связаны под слоем видимой атмосферы.</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250825" y="188913"/>
            <a:ext cx="4572000" cy="2584450"/>
          </a:xfrm>
          <a:prstGeom prst="rect">
            <a:avLst/>
          </a:prstGeom>
        </p:spPr>
        <p:txBody>
          <a:bodyPr>
            <a:spAutoFit/>
          </a:bodyPr>
          <a:lstStyle/>
          <a:p>
            <a:pPr fontAlgn="auto">
              <a:spcBef>
                <a:spcPts val="0"/>
              </a:spcBef>
              <a:spcAft>
                <a:spcPts val="0"/>
              </a:spcAft>
              <a:defRPr/>
            </a:pPr>
            <a:r>
              <a:rPr lang="ru-RU" dirty="0">
                <a:solidFill>
                  <a:schemeClr val="accent6">
                    <a:lumMod val="50000"/>
                  </a:schemeClr>
                </a:solidFill>
                <a:latin typeface="+mn-lt"/>
              </a:rPr>
              <a:t>В атмосфере Сатурна иногда появляются устойчивые образования, представляющие собой сверхмощные ураганы. Аналогичные объекты наблюдаются и на других газовых планетах Солнечной системы .Гигантский «Большой белый овал» появляется на Сатурне примерно один раз в 30 лет, в последний раз он наблюдался в 1990 году (менее крупные ураганы образуются чаще).</a:t>
            </a:r>
          </a:p>
        </p:txBody>
      </p:sp>
      <p:sp>
        <p:nvSpPr>
          <p:cNvPr id="3" name="Прямоугольник 2"/>
          <p:cNvSpPr/>
          <p:nvPr/>
        </p:nvSpPr>
        <p:spPr>
          <a:xfrm>
            <a:off x="4572000" y="3163888"/>
            <a:ext cx="4572000" cy="3694112"/>
          </a:xfrm>
          <a:prstGeom prst="rect">
            <a:avLst/>
          </a:prstGeom>
        </p:spPr>
        <p:txBody>
          <a:bodyPr>
            <a:spAutoFit/>
          </a:bodyPr>
          <a:lstStyle/>
          <a:p>
            <a:pPr fontAlgn="auto">
              <a:spcBef>
                <a:spcPts val="0"/>
              </a:spcBef>
              <a:spcAft>
                <a:spcPts val="0"/>
              </a:spcAft>
              <a:defRPr/>
            </a:pPr>
            <a:r>
              <a:rPr lang="ru-RU" dirty="0">
                <a:solidFill>
                  <a:schemeClr val="accent6">
                    <a:lumMod val="50000"/>
                  </a:schemeClr>
                </a:solidFill>
                <a:latin typeface="+mn-lt"/>
              </a:rPr>
              <a:t>Не до конца понятным на сегодняшний день остаётся такой атмосферный феномен Сатурна, как «Гигантский </a:t>
            </a:r>
            <a:r>
              <a:rPr lang="ru-RU" dirty="0" err="1">
                <a:solidFill>
                  <a:schemeClr val="accent6">
                    <a:lumMod val="50000"/>
                  </a:schemeClr>
                </a:solidFill>
                <a:latin typeface="+mn-lt"/>
              </a:rPr>
              <a:t>гексагон</a:t>
            </a:r>
            <a:r>
              <a:rPr lang="ru-RU" dirty="0">
                <a:solidFill>
                  <a:schemeClr val="accent6">
                    <a:lumMod val="50000"/>
                  </a:schemeClr>
                </a:solidFill>
                <a:latin typeface="+mn-lt"/>
              </a:rPr>
              <a:t>». Он представляет собой устойчивое образование в виде правильного шестиугольника с поперечником 25 тыс. километров, которое окружает северный полюс Сатурна.</a:t>
            </a:r>
          </a:p>
          <a:p>
            <a:pPr fontAlgn="auto">
              <a:spcBef>
                <a:spcPts val="0"/>
              </a:spcBef>
              <a:spcAft>
                <a:spcPts val="0"/>
              </a:spcAft>
              <a:defRPr/>
            </a:pPr>
            <a:r>
              <a:rPr lang="ru-RU" dirty="0">
                <a:solidFill>
                  <a:schemeClr val="accent6">
                    <a:lumMod val="50000"/>
                  </a:schemeClr>
                </a:solidFill>
                <a:latin typeface="+mn-lt"/>
              </a:rPr>
              <a:t>В атмосфере обнаружены мощные грозовые разряды, </a:t>
            </a:r>
            <a:r>
              <a:rPr lang="ru-RU" dirty="0" err="1">
                <a:solidFill>
                  <a:schemeClr val="accent6">
                    <a:lumMod val="50000"/>
                  </a:schemeClr>
                </a:solidFill>
                <a:latin typeface="+mn-lt"/>
              </a:rPr>
              <a:t>полярныесияния,ультрафиолетовое</a:t>
            </a:r>
            <a:r>
              <a:rPr lang="ru-RU" dirty="0">
                <a:solidFill>
                  <a:schemeClr val="accent6">
                    <a:lumMod val="50000"/>
                  </a:schemeClr>
                </a:solidFill>
                <a:latin typeface="+mn-lt"/>
              </a:rPr>
              <a:t> излучение водорода. В частности, 5 августа 2005космический аппарат </a:t>
            </a:r>
            <a:r>
              <a:rPr lang="ru-RU" dirty="0" err="1">
                <a:solidFill>
                  <a:schemeClr val="accent6">
                    <a:lumMod val="50000"/>
                  </a:schemeClr>
                </a:solidFill>
                <a:latin typeface="+mn-lt"/>
              </a:rPr>
              <a:t>Кассини</a:t>
            </a:r>
            <a:r>
              <a:rPr lang="ru-RU" dirty="0">
                <a:solidFill>
                  <a:schemeClr val="accent6">
                    <a:lumMod val="50000"/>
                  </a:schemeClr>
                </a:solidFill>
                <a:latin typeface="+mn-lt"/>
              </a:rPr>
              <a:t> зафиксировал радиоволны, вызванные молнией</a:t>
            </a:r>
          </a:p>
        </p:txBody>
      </p:sp>
      <p:pic>
        <p:nvPicPr>
          <p:cNvPr id="11268" name="Рисунок 3" descr="http://upload.wikimedia.org/wikipedia/ru/thumb/9/9b/Hexagon_cassini_big.jpg/220px-Hexagon_cassini_big.jpg">
            <a:hlinkClick r:id="rId2"/>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0825" y="2997200"/>
            <a:ext cx="4176713" cy="316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Стрелка вниз 4"/>
          <p:cNvSpPr/>
          <p:nvPr/>
        </p:nvSpPr>
        <p:spPr>
          <a:xfrm rot="17786239">
            <a:off x="1284288" y="3063875"/>
            <a:ext cx="225425" cy="11588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1270" name="Rectangle 1"/>
          <p:cNvSpPr>
            <a:spLocks noChangeArrowheads="1"/>
          </p:cNvSpPr>
          <p:nvPr/>
        </p:nvSpPr>
        <p:spPr bwMode="auto">
          <a:xfrm>
            <a:off x="-468313" y="6237288"/>
            <a:ext cx="5435601"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algn="ctr"/>
            <a:r>
              <a:rPr lang="ru-RU" sz="1200" b="1">
                <a:solidFill>
                  <a:srgbClr val="FF0000"/>
                </a:solidFill>
                <a:cs typeface="Times New Roman" pitchFamily="18" charset="0"/>
              </a:rPr>
              <a:t>Гексагональное атмосферное образование </a:t>
            </a:r>
          </a:p>
          <a:p>
            <a:pPr algn="ctr"/>
            <a:r>
              <a:rPr lang="ru-RU" sz="1200" b="1">
                <a:solidFill>
                  <a:srgbClr val="FF0000"/>
                </a:solidFill>
                <a:cs typeface="Times New Roman" pitchFamily="18" charset="0"/>
              </a:rPr>
              <a:t>на северном полюсе Сатурна.</a:t>
            </a:r>
            <a:endParaRPr lang="ru-RU" b="1">
              <a:solidFill>
                <a:srgbClr val="FF0000"/>
              </a:solidFill>
            </a:endParaRPr>
          </a:p>
        </p:txBody>
      </p:sp>
      <p:pic>
        <p:nvPicPr>
          <p:cNvPr id="11271"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076825" y="0"/>
            <a:ext cx="4067175" cy="2638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72" name="Прямоугольник 8"/>
          <p:cNvSpPr>
            <a:spLocks noChangeArrowheads="1"/>
          </p:cNvSpPr>
          <p:nvPr/>
        </p:nvSpPr>
        <p:spPr bwMode="auto">
          <a:xfrm>
            <a:off x="5508625" y="2708275"/>
            <a:ext cx="336391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ru-RU">
                <a:solidFill>
                  <a:srgbClr val="FF0000"/>
                </a:solidFill>
                <a:latin typeface="Times New Roman" pitchFamily="18" charset="0"/>
              </a:rPr>
              <a:t>глаз урагана. ураган на Сатурне.</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Другая 1">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000000"/>
      </a:hlink>
      <a:folHlink>
        <a:srgbClr val="5F7791"/>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496</TotalTime>
  <Words>1373</Words>
  <Application>Microsoft Office PowerPoint</Application>
  <PresentationFormat>Экран (4:3)</PresentationFormat>
  <Paragraphs>245</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Апекс</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ппр</dc:creator>
  <cp:lastModifiedBy>Inkognito</cp:lastModifiedBy>
  <cp:revision>77</cp:revision>
  <dcterms:created xsi:type="dcterms:W3CDTF">2009-12-21T13:52:27Z</dcterms:created>
  <dcterms:modified xsi:type="dcterms:W3CDTF">2012-11-28T18:07:29Z</dcterms:modified>
</cp:coreProperties>
</file>