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57" r:id="rId4"/>
    <p:sldId id="266" r:id="rId5"/>
    <p:sldId id="273" r:id="rId6"/>
    <p:sldId id="258" r:id="rId7"/>
    <p:sldId id="259" r:id="rId8"/>
    <p:sldId id="260" r:id="rId9"/>
    <p:sldId id="268" r:id="rId10"/>
    <p:sldId id="261" r:id="rId11"/>
    <p:sldId id="269" r:id="rId12"/>
    <p:sldId id="262" r:id="rId13"/>
    <p:sldId id="263" r:id="rId14"/>
    <p:sldId id="270" r:id="rId15"/>
    <p:sldId id="264" r:id="rId16"/>
    <p:sldId id="271" r:id="rId17"/>
    <p:sldId id="272" r:id="rId18"/>
    <p:sldId id="26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6C9813-644F-4447-AE54-392F32274C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3493B-2780-41B7-A979-8F7D16C44A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790F1-B886-4C88-939C-F7B9660D6C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5543CA0C-490E-4B63-8F12-272ECB2CAC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8F3AEF76-564A-418E-A4A3-66C706176F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B066CDB3-4B39-40DA-BF55-7982EE8B81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2EBEF-9525-49BF-8A45-1E990D10D1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907A1-7E76-4F3B-BC2A-A0EDBA2294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52710-B56B-4F8A-8858-4889FBC864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AB44B-A0C9-4CB2-86A4-F05B96CDDB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45925-8A0F-49A0-A1B1-128930B4AA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41983-C045-4FF6-8152-97DD7A5255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4CCFE-FE58-480A-AE54-7BAE7D9ACA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13C57-612B-4490-8357-6C9CD997E8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CEB60EE-5A41-4DE7-B3A7-E3162182636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/>
              <a:t>СТРУКТУРА ЭКОСИСТЕМЫ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867400"/>
            <a:ext cx="3276600" cy="990600"/>
          </a:xfrm>
        </p:spPr>
        <p:txBody>
          <a:bodyPr/>
          <a:lstStyle/>
          <a:p>
            <a:r>
              <a:rPr lang="ru-RU" sz="1600" dirty="0"/>
              <a:t>Биология 11 класс</a:t>
            </a:r>
          </a:p>
          <a:p>
            <a:r>
              <a:rPr lang="ru-RU" sz="1600" dirty="0"/>
              <a:t>Выполнил </a:t>
            </a:r>
            <a:r>
              <a:rPr lang="ru-RU" sz="1600" dirty="0" err="1"/>
              <a:t>Архипкин</a:t>
            </a:r>
            <a:r>
              <a:rPr lang="ru-RU" sz="1600" dirty="0"/>
              <a:t> Виктор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37919" y="0"/>
            <a:ext cx="160608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hlinkClick r:id="rId2"/>
              </a:rPr>
              <a:t>Prezented.Ru</a:t>
            </a:r>
            <a:r>
              <a:rPr lang="ru-RU" dirty="0" smtClean="0">
                <a:hlinkClick r:id="rId2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0"/>
            <a:ext cx="8007350" cy="6858000"/>
          </a:xfrm>
        </p:spPr>
        <p:txBody>
          <a:bodyPr/>
          <a:lstStyle/>
          <a:p>
            <a:r>
              <a:rPr lang="ru-RU" sz="3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Продуценты </a:t>
            </a:r>
            <a:r>
              <a:rPr lang="ru-RU" sz="3600"/>
              <a:t>– это автотрофы, которые в процессе жизнедеятельности синтезируют из неорганических веществ органические соединения, используя в качестве источника углерода углекислый газ.</a:t>
            </a:r>
          </a:p>
          <a:p>
            <a:r>
              <a:rPr lang="ru-RU" sz="3600"/>
              <a:t> </a:t>
            </a:r>
            <a:r>
              <a:rPr lang="ru-RU" sz="3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Первичная продукция </a:t>
            </a:r>
            <a:r>
              <a:rPr lang="ru-RU" sz="3600"/>
              <a:t>– биомасса, образованная в экосистеме автотрофными организмами.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17525"/>
          </a:xfrm>
        </p:spPr>
        <p:txBody>
          <a:bodyPr/>
          <a:lstStyle/>
          <a:p>
            <a:pPr algn="ctr"/>
            <a:r>
              <a:rPr lang="ru-RU" sz="2800"/>
              <a:t>Продуценты или автотрофы</a:t>
            </a:r>
            <a:br>
              <a:rPr lang="ru-RU" sz="2800"/>
            </a:br>
            <a:r>
              <a:rPr lang="ru-RU" sz="2800" b="0"/>
              <a:t>(продуценты небелковых токсинов)</a:t>
            </a:r>
            <a:endParaRPr lang="ru-RU" sz="2800"/>
          </a:p>
        </p:txBody>
      </p:sp>
      <p:pic>
        <p:nvPicPr>
          <p:cNvPr id="31750" name="i-main-pic" descr="Картинка 11 из 37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46150"/>
            <a:ext cx="9144000" cy="58293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04800"/>
            <a:ext cx="8007350" cy="5791200"/>
          </a:xfrm>
        </p:spPr>
        <p:txBody>
          <a:bodyPr/>
          <a:lstStyle/>
          <a:p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Консументы, </a:t>
            </a:r>
            <a:r>
              <a:rPr lang="ru-RU"/>
              <a:t>или</a:t>
            </a: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потребители </a:t>
            </a:r>
            <a:r>
              <a:rPr lang="ru-RU"/>
              <a:t>– это гетеротрофные организмы, которые используют синтезированную продуцентами биомассу для собственной жизнедеятельности. </a:t>
            </a:r>
          </a:p>
          <a:p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Редуценты, </a:t>
            </a:r>
            <a:r>
              <a:rPr lang="ru-RU"/>
              <a:t>или</a:t>
            </a: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разлагатели</a:t>
            </a:r>
            <a:r>
              <a:rPr lang="ru-RU"/>
              <a:t> – перерабатывают мертвое органическое вещество (детрит) до минеральных соединений, которые снова могут быть использованы продуцентами.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898525"/>
          </a:xfrm>
        </p:spPr>
        <p:txBody>
          <a:bodyPr/>
          <a:lstStyle/>
          <a:p>
            <a:endParaRPr lang="ru-RU" sz="3200"/>
          </a:p>
        </p:txBody>
      </p:sp>
      <p:sp>
        <p:nvSpPr>
          <p:cNvPr id="17414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0" y="5448300"/>
            <a:ext cx="9144000" cy="1409700"/>
          </a:xfrm>
          <a:solidFill>
            <a:schemeClr val="bg1"/>
          </a:solidFill>
        </p:spPr>
        <p:txBody>
          <a:bodyPr/>
          <a:lstStyle/>
          <a:p>
            <a:r>
              <a:rPr lang="ru-RU" sz="2800"/>
              <a:t>В каждой, способной к самостоятельному существованию, экосистеме есть свои продуценты, различные виды консументов и редуцентов</a:t>
            </a:r>
          </a:p>
        </p:txBody>
      </p:sp>
      <p:pic>
        <p:nvPicPr>
          <p:cNvPr id="17415" name="Picture 7" descr="SWScan0024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508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2667000" cy="4556125"/>
          </a:xfrm>
        </p:spPr>
        <p:txBody>
          <a:bodyPr/>
          <a:lstStyle/>
          <a:p>
            <a:r>
              <a:rPr lang="ru-RU" sz="3200"/>
              <a:t>Водоем как экосистема</a:t>
            </a:r>
          </a:p>
        </p:txBody>
      </p:sp>
      <p:pic>
        <p:nvPicPr>
          <p:cNvPr id="33798" name="i-main-pic" descr="Картинка 1 из 269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14675" y="0"/>
            <a:ext cx="6029325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593725"/>
          </a:xfrm>
        </p:spPr>
        <p:txBody>
          <a:bodyPr/>
          <a:lstStyle/>
          <a:p>
            <a:pPr algn="ctr"/>
            <a:r>
              <a:rPr lang="ru-RU" sz="2800"/>
              <a:t>Экосистема дубравы</a:t>
            </a:r>
          </a:p>
        </p:txBody>
      </p:sp>
      <p:sp>
        <p:nvSpPr>
          <p:cNvPr id="1946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533400"/>
            <a:ext cx="4724400" cy="6324600"/>
          </a:xfrm>
          <a:solidFill>
            <a:schemeClr val="bg1"/>
          </a:solidFill>
        </p:spPr>
        <p:txBody>
          <a:bodyPr/>
          <a:lstStyle/>
          <a:p>
            <a:r>
              <a:rPr lang="ru-RU" sz="2200"/>
              <a:t>Верхний древесный ярус- крупные многолетние светолюбивые дубы и липы;</a:t>
            </a:r>
          </a:p>
          <a:p>
            <a:r>
              <a:rPr lang="ru-RU" sz="2200"/>
              <a:t>Второй древесный ярус – низкорослые и менее светолюбивые груши, яблони, клены;</a:t>
            </a:r>
          </a:p>
          <a:p>
            <a:r>
              <a:rPr lang="ru-RU" sz="2200"/>
              <a:t>Третий ярус – кустарниковая растительность (лещина, бересклет, калина, боярышник и др.;</a:t>
            </a:r>
          </a:p>
          <a:p>
            <a:r>
              <a:rPr lang="ru-RU" sz="2200"/>
              <a:t>Четвертый ярус – травянистый (кустарнички, полукустарнички, папоротники, всходы деревьев, травы);</a:t>
            </a:r>
          </a:p>
          <a:p>
            <a:r>
              <a:rPr lang="ru-RU" sz="2200"/>
              <a:t>Приземный ярус – лишайники, мхи, грибы, низкие травы.</a:t>
            </a:r>
          </a:p>
          <a:p>
            <a:endParaRPr lang="ru-RU" sz="2200"/>
          </a:p>
        </p:txBody>
      </p:sp>
      <p:pic>
        <p:nvPicPr>
          <p:cNvPr id="19466" name="i-main-pic" descr="Картинка 3 из 269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685800"/>
            <a:ext cx="4284663" cy="5638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93725"/>
          </a:xfrm>
        </p:spPr>
        <p:txBody>
          <a:bodyPr/>
          <a:lstStyle/>
          <a:p>
            <a:r>
              <a:rPr lang="ru-RU" sz="2800"/>
              <a:t>Биологически замкнутая экосистема</a:t>
            </a:r>
          </a:p>
        </p:txBody>
      </p:sp>
      <p:pic>
        <p:nvPicPr>
          <p:cNvPr id="35846" name="i-main-pic" descr="Картинка 18 из 269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92250"/>
            <a:ext cx="9144000" cy="5365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746125"/>
          </a:xfrm>
        </p:spPr>
        <p:txBody>
          <a:bodyPr/>
          <a:lstStyle/>
          <a:p>
            <a:pPr algn="ctr"/>
            <a:r>
              <a:rPr lang="ru-RU" sz="2200" b="0"/>
              <a:t>Так устроена подземная экосистема с единственным живым организмом</a:t>
            </a:r>
          </a:p>
        </p:txBody>
      </p:sp>
      <p:pic>
        <p:nvPicPr>
          <p:cNvPr id="37894" name="i-main-pic" descr="Картинка 57 из 268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50875"/>
            <a:ext cx="9144000" cy="6184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8385175" cy="822325"/>
          </a:xfrm>
        </p:spPr>
        <p:txBody>
          <a:bodyPr/>
          <a:lstStyle/>
          <a:p>
            <a:pPr algn="ctr"/>
            <a:r>
              <a:rPr lang="ru-RU" sz="3200"/>
              <a:t>Закрепление:</a:t>
            </a:r>
          </a:p>
        </p:txBody>
      </p:sp>
      <p:sp>
        <p:nvSpPr>
          <p:cNvPr id="22532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914400"/>
            <a:ext cx="815975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1) Что такое биогеоценоз?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2) Расскажите о пространственной структуре экосистемы.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3) Какие обязательные компоненты включает любая экосистема?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4) В каких отношениях находятся друг с другом обитатели биоценозов?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Охарактеризуйте эти связи.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5) Опишите видовой состав и пространственную структуру экосистемы дубравы.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5" name="Прямоугольник 4"/>
          <p:cNvSpPr/>
          <p:nvPr/>
        </p:nvSpPr>
        <p:spPr>
          <a:xfrm>
            <a:off x="7537919" y="0"/>
            <a:ext cx="160608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hlinkClick r:id="rId2"/>
              </a:rPr>
              <a:t>Prezented.Ru</a:t>
            </a:r>
            <a:r>
              <a:rPr lang="ru-RU" dirty="0" smtClean="0">
                <a:hlinkClick r:id="rId2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447800" y="0"/>
            <a:ext cx="6172200" cy="457200"/>
          </a:xfrm>
        </p:spPr>
        <p:txBody>
          <a:bodyPr/>
          <a:lstStyle/>
          <a:p>
            <a:pPr algn="ctr"/>
            <a:r>
              <a:rPr lang="ru-RU" sz="2400" b="0"/>
              <a:t>Экосистема ручья</a:t>
            </a:r>
          </a:p>
        </p:txBody>
      </p:sp>
      <p:pic>
        <p:nvPicPr>
          <p:cNvPr id="28680" name="i-main-pic" descr="Картинка 43 из 268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515938"/>
            <a:ext cx="8153400" cy="63420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448800" cy="6553200"/>
          </a:xfrm>
          <a:solidFill>
            <a:schemeClr val="bg1"/>
          </a:solidFill>
        </p:spPr>
        <p:txBody>
          <a:bodyPr/>
          <a:lstStyle/>
          <a:p>
            <a:r>
              <a:rPr lang="ru-RU" sz="36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Сообщество</a:t>
            </a:r>
            <a:r>
              <a:rPr lang="ru-RU" sz="3600"/>
              <a:t> , или  </a:t>
            </a:r>
            <a:r>
              <a:rPr lang="ru-RU" sz="3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биоценоз</a:t>
            </a:r>
            <a:r>
              <a:rPr lang="ru-RU" sz="3600"/>
              <a:t>, - это совокупность сосуществующих популяций разных видов.</a:t>
            </a:r>
          </a:p>
          <a:p>
            <a:r>
              <a:rPr lang="ru-RU" sz="3600"/>
              <a:t>Вместе с факторами неживой природы сообщество образует </a:t>
            </a:r>
            <a:r>
              <a:rPr lang="ru-RU" sz="36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экосистему.</a:t>
            </a:r>
            <a:endParaRPr lang="ru-RU" sz="3600"/>
          </a:p>
          <a:p>
            <a:r>
              <a:rPr lang="ru-RU" sz="3600"/>
              <a:t>Экосистема, границы которой определены растительным сообществом, называют </a:t>
            </a:r>
            <a:r>
              <a:rPr lang="ru-RU" sz="36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биогеоценозом</a:t>
            </a:r>
            <a:r>
              <a:rPr lang="ru-RU" sz="3600"/>
              <a:t> .</a:t>
            </a:r>
          </a:p>
          <a:p>
            <a:r>
              <a:rPr lang="ru-RU" sz="3600"/>
              <a:t>Совокупность биогеоценозов земного шара образуют глобальную экосистему - </a:t>
            </a:r>
            <a:r>
              <a:rPr lang="ru-RU" sz="36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биосфера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3048000" cy="3962400"/>
          </a:xfrm>
        </p:spPr>
        <p:txBody>
          <a:bodyPr/>
          <a:lstStyle/>
          <a:p>
            <a:pPr algn="ctr"/>
            <a:r>
              <a:rPr lang="ru-RU" sz="2800"/>
              <a:t>Наземный биогеоценоз</a:t>
            </a:r>
          </a:p>
        </p:txBody>
      </p:sp>
      <p:pic>
        <p:nvPicPr>
          <p:cNvPr id="26630" name="i-main-pic" descr="Картинка 2 из 269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0"/>
            <a:ext cx="61722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40" name="i-main-pic" descr="Картинка 42 из 268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746125"/>
          </a:xfrm>
        </p:spPr>
        <p:txBody>
          <a:bodyPr/>
          <a:lstStyle/>
          <a:p>
            <a:pPr algn="ctr"/>
            <a:r>
              <a:rPr lang="ru-RU" sz="3200"/>
              <a:t>Пространственная структура экосистемы</a:t>
            </a: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914400"/>
            <a:ext cx="8763000" cy="1524000"/>
          </a:xfrm>
        </p:spPr>
        <p:txBody>
          <a:bodyPr/>
          <a:lstStyle/>
          <a:p>
            <a:r>
              <a:rPr lang="ru-RU" sz="2800" b="1"/>
              <a:t>Пространственная структура большинства экосистем определяется ярусным расположением растительности</a:t>
            </a:r>
          </a:p>
        </p:txBody>
      </p:sp>
      <p:pic>
        <p:nvPicPr>
          <p:cNvPr id="10246" name="Picture 6" descr="SWScan0024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209800"/>
            <a:ext cx="9144000" cy="4616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Видовая структура экосистемы</a:t>
            </a:r>
          </a:p>
        </p:txBody>
      </p:sp>
      <p:sp>
        <p:nvSpPr>
          <p:cNvPr id="1229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905000"/>
            <a:ext cx="8540750" cy="4343400"/>
          </a:xfrm>
        </p:spPr>
        <p:txBody>
          <a:bodyPr/>
          <a:lstStyle/>
          <a:p>
            <a:r>
              <a:rPr lang="ru-RU" sz="3600"/>
              <a:t>Видовое разнообразие – число видов, которые его образуют, и количественное соотношение особей этих видов</a:t>
            </a:r>
          </a:p>
          <a:p>
            <a:r>
              <a:rPr lang="ru-RU" sz="3600"/>
              <a:t>При характеристике экосистемы используют понятие </a:t>
            </a:r>
            <a:r>
              <a:rPr lang="ru-RU" sz="3600" b="1" i="1"/>
              <a:t>плотность популяции</a:t>
            </a:r>
            <a:endParaRPr lang="ru-RU" sz="3600"/>
          </a:p>
        </p:txBody>
      </p:sp>
      <p:sp>
        <p:nvSpPr>
          <p:cNvPr id="12293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838200" y="6096000"/>
            <a:ext cx="8007350" cy="76200"/>
          </a:xfrm>
        </p:spPr>
        <p:txBody>
          <a:bodyPr/>
          <a:lstStyle/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Экологическая структура экосистемы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Соотношение групп видов, занимающих определенные экологические ниши и выполняющих определенные функции в сообществе.</a:t>
            </a:r>
          </a:p>
          <a:p>
            <a:r>
              <a:rPr lang="ru-RU"/>
              <a:t>Благодаря взаимодействию этих групп обеспечивается главное свойство экосистемы – </a:t>
            </a:r>
            <a:r>
              <a:rPr lang="ru-RU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способность к самоподдержанию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4" name="i-main-pic" descr="Картинка 10 из 37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102</TotalTime>
  <Words>358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Трава</vt:lpstr>
      <vt:lpstr>СТРУКТУРА ЭКОСИСТЕМЫ</vt:lpstr>
      <vt:lpstr>Экосистема ручья</vt:lpstr>
      <vt:lpstr>Слайд 3</vt:lpstr>
      <vt:lpstr>Наземный биогеоценоз</vt:lpstr>
      <vt:lpstr>Слайд 5</vt:lpstr>
      <vt:lpstr>Пространственная структура экосистемы</vt:lpstr>
      <vt:lpstr>Видовая структура экосистемы</vt:lpstr>
      <vt:lpstr>Экологическая структура экосистемы</vt:lpstr>
      <vt:lpstr>Слайд 9</vt:lpstr>
      <vt:lpstr>Слайд 10</vt:lpstr>
      <vt:lpstr>Продуценты или автотрофы (продуценты небелковых токсинов)</vt:lpstr>
      <vt:lpstr>Слайд 12</vt:lpstr>
      <vt:lpstr>Слайд 13</vt:lpstr>
      <vt:lpstr>Водоем как экосистема</vt:lpstr>
      <vt:lpstr>Экосистема дубравы</vt:lpstr>
      <vt:lpstr>Биологически замкнутая экосистема</vt:lpstr>
      <vt:lpstr>Так устроена подземная экосистема с единственным живым организмом</vt:lpstr>
      <vt:lpstr>Закрепление: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Inkognito</cp:lastModifiedBy>
  <cp:revision>7</cp:revision>
  <cp:lastPrinted>1601-01-01T00:00:00Z</cp:lastPrinted>
  <dcterms:created xsi:type="dcterms:W3CDTF">1601-01-01T00:00:00Z</dcterms:created>
  <dcterms:modified xsi:type="dcterms:W3CDTF">2012-11-20T07:20:51Z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