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dia/audio2" ContentType="audio/x-wav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3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62" r:id="rId4"/>
    <p:sldId id="286" r:id="rId5"/>
    <p:sldId id="261" r:id="rId6"/>
    <p:sldId id="271" r:id="rId7"/>
    <p:sldId id="298" r:id="rId8"/>
    <p:sldId id="303" r:id="rId9"/>
    <p:sldId id="317" r:id="rId10"/>
    <p:sldId id="300" r:id="rId11"/>
    <p:sldId id="296" r:id="rId12"/>
    <p:sldId id="304" r:id="rId13"/>
    <p:sldId id="316" r:id="rId14"/>
    <p:sldId id="307" r:id="rId15"/>
    <p:sldId id="308" r:id="rId16"/>
    <p:sldId id="309" r:id="rId17"/>
    <p:sldId id="311" r:id="rId18"/>
    <p:sldId id="310" r:id="rId19"/>
    <p:sldId id="323" r:id="rId20"/>
    <p:sldId id="315" r:id="rId21"/>
    <p:sldId id="327" r:id="rId22"/>
    <p:sldId id="328" r:id="rId23"/>
    <p:sldId id="32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99D0-554B-46C7-BAA0-75B08118C12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30D6C-0614-40AF-AC92-4F89BDAB6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0D6C-0614-40AF-AC92-4F89BDAB6F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При выполнении этого задания необходимо выбрать правильный ответ </a:t>
            </a:r>
            <a:r>
              <a:rPr lang="ru-RU" smtClean="0"/>
              <a:t>и  щелкнуть </a:t>
            </a:r>
            <a:r>
              <a:rPr lang="ru-RU" dirty="0" smtClean="0"/>
              <a:t>по нему левой кнопкой мыши.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47B44-B4C4-4A14-9A58-245329A178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EEAB-0AAF-4EB2-8299-F6A7CAA0437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365A-B280-45BD-85C2-BAE7EBFED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ed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"/><Relationship Id="rId2" Type="http://schemas.openxmlformats.org/officeDocument/2006/relationships/audio" Target="../media/audio2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slide" Target="slide2.xm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7958166" cy="18700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alatino Linotype" pitchFamily="18" charset="0"/>
              </a:rPr>
              <a:t>Электрохимический ряд  напряжений </a:t>
            </a:r>
            <a:br>
              <a:rPr lang="ru-RU" b="1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67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no Pro Smbd Caption" pitchFamily="18" charset="0"/>
              </a:rPr>
              <a:t>металлов</a:t>
            </a:r>
            <a:endParaRPr lang="ru-RU" sz="670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Красноярский край.  г. Минусинск. </a:t>
            </a:r>
          </a:p>
          <a:p>
            <a:pPr algn="ctr"/>
            <a:r>
              <a:rPr lang="ru-RU" sz="2000" b="1" dirty="0" smtClean="0"/>
              <a:t> МОБУ «СОШ №16»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96308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Выполнила:</a:t>
            </a:r>
          </a:p>
          <a:p>
            <a:r>
              <a:rPr lang="ru-RU" sz="2000" b="1" dirty="0" smtClean="0"/>
              <a:t>Учитель химии высшей</a:t>
            </a:r>
          </a:p>
          <a:p>
            <a:r>
              <a:rPr lang="ru-RU" sz="2000" b="1" dirty="0" smtClean="0"/>
              <a:t>квалификационной категории</a:t>
            </a:r>
          </a:p>
          <a:p>
            <a:r>
              <a:rPr lang="ru-RU" sz="2000" b="1" dirty="0" err="1" smtClean="0"/>
              <a:t>Генералова</a:t>
            </a:r>
            <a:r>
              <a:rPr lang="ru-RU" sz="2000" b="1" dirty="0" smtClean="0"/>
              <a:t> Тамара Яковлевна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37919" y="6488668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2"/>
              </a:rPr>
              <a:t>Prezented.Ru</a:t>
            </a:r>
            <a:r>
              <a:rPr lang="ru-RU" dirty="0" smtClean="0">
                <a:hlinkClick r:id="rId2"/>
              </a:rPr>
              <a:t>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857232"/>
            <a:ext cx="8286808" cy="1044181"/>
            <a:chOff x="285720" y="928670"/>
            <a:chExt cx="8286808" cy="1044181"/>
          </a:xfrm>
        </p:grpSpPr>
        <p:grpSp>
          <p:nvGrpSpPr>
            <p:cNvPr id="3" name="Группа 47"/>
            <p:cNvGrpSpPr/>
            <p:nvPr/>
          </p:nvGrpSpPr>
          <p:grpSpPr>
            <a:xfrm>
              <a:off x="285720" y="928670"/>
              <a:ext cx="8001056" cy="869398"/>
              <a:chOff x="285720" y="928670"/>
              <a:chExt cx="8001056" cy="869398"/>
            </a:xfrm>
          </p:grpSpPr>
          <p:sp>
            <p:nvSpPr>
              <p:cNvPr id="6" name="Прямоугольник 2"/>
              <p:cNvSpPr/>
              <p:nvPr/>
            </p:nvSpPr>
            <p:spPr>
              <a:xfrm>
                <a:off x="2786050" y="928670"/>
                <a:ext cx="4357718" cy="4286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err="1" smtClean="0">
                    <a:solidFill>
                      <a:schemeClr val="tx1"/>
                    </a:solidFill>
                  </a:rPr>
                  <a:t>Mn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Zn Cr Fe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Cd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Co Ni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Sn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Pb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(Н</a:t>
                </a:r>
                <a:r>
                  <a:rPr lang="ru-RU" sz="2000" b="1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Cu Hg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рямоугольник 1"/>
              <p:cNvSpPr/>
              <p:nvPr/>
            </p:nvSpPr>
            <p:spPr>
              <a:xfrm>
                <a:off x="285720" y="928670"/>
                <a:ext cx="2500330" cy="4286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Li K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Ba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Sr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Ca Na Mg Al  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рямоугольник 3"/>
              <p:cNvSpPr/>
              <p:nvPr/>
            </p:nvSpPr>
            <p:spPr>
              <a:xfrm>
                <a:off x="7072330" y="928670"/>
                <a:ext cx="1214446" cy="42862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Ag Pt Au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00100" y="1428736"/>
                <a:ext cx="121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Активные</a:t>
                </a:r>
                <a:r>
                  <a:rPr lang="ru-RU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endParaRPr lang="ru-RU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857488" y="1357298"/>
              <a:ext cx="41434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Средней активности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получают </a:t>
              </a:r>
              <a:r>
                <a:rPr lang="ru-RU" sz="1600" b="1" dirty="0" err="1" smtClean="0">
                  <a:solidFill>
                    <a:srgbClr val="002060"/>
                  </a:solidFill>
                </a:rPr>
                <a:t>пиро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- или гидрометаллургическим способом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16" y="1357298"/>
              <a:ext cx="171451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Благородные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добывают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Получение металлов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2070090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285720" y="2214554"/>
            <a:ext cx="8572560" cy="1143008"/>
            <a:chOff x="4572000" y="2214554"/>
            <a:chExt cx="3786214" cy="1071570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2361353"/>
              <a:ext cx="3786214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Гидрометаллургия</a:t>
              </a:r>
              <a:r>
                <a:rPr lang="ru-RU" sz="2000" dirty="0" smtClean="0"/>
                <a:t>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– это получение металлов из растворов их солей электролизом  или вытеснение более активным металлом. 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572000" y="2214554"/>
              <a:ext cx="3786214" cy="1071570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 descr="Ме  3 2.JPG"/>
          <p:cNvPicPr>
            <a:picLocks noChangeAspect="1"/>
          </p:cNvPicPr>
          <p:nvPr/>
        </p:nvPicPr>
        <p:blipFill>
          <a:blip r:embed="rId2"/>
          <a:srcRect l="5098" t="5826" r="4829" b="12623"/>
          <a:stretch>
            <a:fillRect/>
          </a:stretch>
        </p:blipFill>
        <p:spPr>
          <a:xfrm>
            <a:off x="1648146" y="3496394"/>
            <a:ext cx="5781374" cy="305431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9" name="Управляющая кнопка: настраиваемая 28">
            <a:hlinkClick r:id="rId3" action="ppaction://hlinksldjump" highlightClick="1"/>
          </p:cNvPr>
          <p:cNvSpPr/>
          <p:nvPr/>
        </p:nvSpPr>
        <p:spPr>
          <a:xfrm>
            <a:off x="7643834" y="214290"/>
            <a:ext cx="1000132" cy="35719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0" y="642918"/>
            <a:ext cx="9144000" cy="428628"/>
          </a:xfrm>
          <a:prstGeom prst="rect">
            <a:avLst/>
          </a:prstGeom>
          <a:ln w="19050"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Химические свойства металлов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142873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Окисляются при комнатной температуре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1285860"/>
            <a:ext cx="857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комн. </a:t>
            </a:r>
            <a:r>
              <a:rPr lang="en-US" sz="1400" dirty="0" smtClean="0"/>
              <a:t>t°</a:t>
            </a:r>
            <a:r>
              <a:rPr lang="ru-RU" sz="1400" dirty="0" err="1" smtClean="0"/>
              <a:t>окисл</a:t>
            </a:r>
            <a:r>
              <a:rPr lang="ru-RU" sz="1400" dirty="0" smtClean="0"/>
              <a:t>. только с поверх.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1643050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Окисляются только при нагревании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43932" y="1477020"/>
            <a:ext cx="107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</a:t>
            </a:r>
            <a:r>
              <a:rPr lang="en-US" sz="1400" dirty="0" smtClean="0"/>
              <a:t>t°</a:t>
            </a:r>
            <a:r>
              <a:rPr lang="ru-RU" sz="1400" dirty="0" smtClean="0"/>
              <a:t> не окисляются </a:t>
            </a:r>
            <a:endParaRPr lang="ru-RU" sz="1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2428868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821637" y="1821645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536811" y="1820851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37471" y="1820851"/>
            <a:ext cx="121444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2500306"/>
            <a:ext cx="2428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 обычных условиях взаимодействуют с водой с образованием щелочи и Н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↑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1736" y="2500306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 водой взаимодействуют только при нагревании с образованием оксида и Н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↑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Помни! </a:t>
            </a:r>
            <a:r>
              <a:rPr lang="ru-RU" sz="1600" dirty="0" smtClean="0"/>
              <a:t>2</a:t>
            </a:r>
            <a:r>
              <a:rPr lang="en-US" sz="1600" dirty="0" smtClean="0"/>
              <a:t>Al + </a:t>
            </a:r>
            <a:r>
              <a:rPr lang="ru-RU" sz="1600" dirty="0" smtClean="0"/>
              <a:t>6</a:t>
            </a:r>
            <a:r>
              <a:rPr lang="en-US" sz="1600" dirty="0" smtClean="0"/>
              <a:t>HOH → </a:t>
            </a:r>
            <a:r>
              <a:rPr lang="ru-RU" sz="1600" dirty="0" smtClean="0"/>
              <a:t>2</a:t>
            </a:r>
            <a:r>
              <a:rPr lang="en-US" sz="1600" dirty="0" smtClean="0"/>
              <a:t>Al(OH)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+ </a:t>
            </a:r>
            <a:r>
              <a:rPr lang="ru-RU" sz="1600" dirty="0" smtClean="0"/>
              <a:t>3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↑ </a:t>
            </a:r>
            <a:r>
              <a:rPr lang="ru-RU" sz="1600" dirty="0" smtClean="0"/>
              <a:t>(если снять оксидную пленку)  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929454" y="264318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 водой не взаимодействуют</a:t>
            </a:r>
            <a:endParaRPr lang="ru-RU" sz="16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41726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822431" y="3035297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108711" y="3035297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3714752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Коррозионная устойчивость чистых металлов усиливается  </a:t>
            </a:r>
            <a:endParaRPr lang="ru-RU" sz="16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143768" y="3857628"/>
            <a:ext cx="571504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628" y="4214818"/>
            <a:ext cx="592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Из растворов кислот вытесняют водород (исключение </a:t>
            </a:r>
            <a:r>
              <a:rPr lang="en-US" sz="1600" dirty="0" smtClean="0"/>
              <a:t>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Помни! </a:t>
            </a:r>
            <a:r>
              <a:rPr lang="ru-RU" sz="1600" dirty="0" smtClean="0"/>
              <a:t>Щелочные и щелочноземельные металлы в водных растворах взаимодействуют прежде всего с Н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О 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715140" y="4357694"/>
            <a:ext cx="242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Из растворов кислот не вытесняют водород</a:t>
            </a:r>
            <a:endParaRPr lang="ru-RU" sz="16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5000636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287306" y="4571214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5143512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Взаимодействуют </a:t>
            </a:r>
            <a:r>
              <a:rPr lang="ru-RU" sz="1600" b="1" dirty="0" smtClean="0">
                <a:hlinkClick r:id="rId3" action="ppaction://hlinksldjump"/>
              </a:rPr>
              <a:t>с серной кислотой </a:t>
            </a:r>
            <a:r>
              <a:rPr lang="ru-RU" sz="1600" dirty="0" smtClean="0">
                <a:hlinkClick r:id="rId3" action="ppaction://hlinksldjump"/>
              </a:rPr>
              <a:t>(</a:t>
            </a:r>
            <a:r>
              <a:rPr lang="ru-RU" sz="1600" dirty="0" err="1" smtClean="0">
                <a:hlinkClick r:id="rId3" action="ppaction://hlinksldjump"/>
              </a:rPr>
              <a:t>конц</a:t>
            </a:r>
            <a:r>
              <a:rPr lang="ru-RU" sz="1600" dirty="0" smtClean="0">
                <a:hlinkClick r:id="rId3" action="ppaction://hlinksldjump"/>
              </a:rPr>
              <a:t>.)</a:t>
            </a:r>
            <a:r>
              <a:rPr lang="ru-RU" sz="1600" dirty="0" smtClean="0"/>
              <a:t>. В зависимости от условий и восстановительных свойств </a:t>
            </a:r>
            <a:r>
              <a:rPr lang="ru-RU" sz="1600" dirty="0" err="1" smtClean="0"/>
              <a:t>Ме</a:t>
            </a:r>
            <a:r>
              <a:rPr lang="ru-RU" sz="1600" dirty="0" smtClean="0"/>
              <a:t>  образуются 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S,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 (Fe, Ni </a:t>
            </a:r>
            <a:r>
              <a:rPr lang="ru-RU" sz="1600" dirty="0" smtClean="0"/>
              <a:t> и некоторые металлы в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конц</a:t>
            </a:r>
            <a:r>
              <a:rPr lang="ru-RU" sz="1600" dirty="0" smtClean="0"/>
              <a:t>.) на холоду </a:t>
            </a:r>
            <a:r>
              <a:rPr lang="ru-RU" sz="1600" dirty="0" err="1" smtClean="0"/>
              <a:t>пассивируются</a:t>
            </a:r>
            <a:r>
              <a:rPr lang="ru-RU" sz="1600" dirty="0" smtClean="0"/>
              <a:t>). 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143900" y="5143512"/>
            <a:ext cx="10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 взаимодействуют</a:t>
            </a:r>
            <a:endParaRPr lang="ru-RU" sz="16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7537471" y="5607065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-32" y="6286520"/>
            <a:ext cx="9144000" cy="428628"/>
          </a:xfrm>
          <a:prstGeom prst="rect">
            <a:avLst/>
          </a:prstGeom>
          <a:ln w="19050">
            <a:noFill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32" y="621508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0" y="642918"/>
            <a:ext cx="9144000" cy="428628"/>
          </a:xfrm>
          <a:prstGeom prst="rect">
            <a:avLst/>
          </a:prstGeom>
          <a:ln w="19050"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Химические свойства металлов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142873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Взаимодействуют с разбавленной и концентрированной </a:t>
            </a:r>
            <a:r>
              <a:rPr lang="ru-RU" sz="1600" b="1" dirty="0" smtClean="0">
                <a:solidFill>
                  <a:srgbClr val="002060"/>
                </a:solidFill>
                <a:hlinkClick r:id="rId3" action="ppaction://hlinksldjump"/>
              </a:rPr>
              <a:t>азотной кислотой </a:t>
            </a:r>
            <a:r>
              <a:rPr lang="ru-RU" sz="1600" dirty="0" smtClean="0"/>
              <a:t>и в зависимости от условий, восстановительных свойств металлов, концентрации кислоты образуются 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O, NO,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u NH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(NH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). Al, Fe, Cr </a:t>
            </a:r>
            <a:r>
              <a:rPr lang="ru-RU" sz="1600" dirty="0" smtClean="0"/>
              <a:t>в концентрированной азотной кислоте </a:t>
            </a:r>
            <a:r>
              <a:rPr lang="ru-RU" sz="1600" dirty="0" err="1" smtClean="0"/>
              <a:t>пассивируются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43932" y="1477020"/>
            <a:ext cx="107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 </a:t>
            </a:r>
            <a:r>
              <a:rPr lang="en-US" sz="1400" dirty="0" smtClean="0"/>
              <a:t>HNO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</a:t>
            </a:r>
            <a:r>
              <a:rPr lang="ru-RU" sz="1400" dirty="0" smtClean="0"/>
              <a:t>не реагируют</a:t>
            </a:r>
            <a:endParaRPr lang="ru-RU" sz="1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264318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430314" y="1928008"/>
            <a:ext cx="142876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8" y="4071942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Каждый впереди стоящий металл вытесняет все последующие металлы из растворов и  расплавов их солей</a:t>
            </a:r>
            <a:endParaRPr lang="ru-RU" sz="16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42741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4000504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394463" y="3678239"/>
            <a:ext cx="6429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5720" y="4786322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 </a:t>
            </a:r>
            <a:r>
              <a:rPr lang="ru-RU" sz="1600" b="1" dirty="0" smtClean="0">
                <a:hlinkClick r:id="rId4" action="ppaction://hlinksldjump"/>
              </a:rPr>
              <a:t>электролизе</a:t>
            </a:r>
            <a:r>
              <a:rPr lang="ru-RU" sz="1600" dirty="0" smtClean="0"/>
              <a:t> сначала изменяется тот катион, металл которого находится правее в электрохимическом ряду напряжений металлов</a:t>
            </a:r>
            <a:endParaRPr lang="ru-RU" sz="1600" dirty="0"/>
          </a:p>
        </p:txBody>
      </p:sp>
      <p:pic>
        <p:nvPicPr>
          <p:cNvPr id="37" name="Рисунок 36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-32" y="6143644"/>
            <a:ext cx="9144000" cy="428628"/>
          </a:xfrm>
          <a:prstGeom prst="rect">
            <a:avLst/>
          </a:prstGeom>
          <a:ln w="19050">
            <a:noFill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0" y="5429264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5720" y="2786058"/>
            <a:ext cx="607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 разбавленной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r>
              <a:rPr lang="ru-RU" sz="1600" dirty="0" smtClean="0"/>
              <a:t>взаимодействуют с образованием Н</a:t>
            </a:r>
            <a:r>
              <a:rPr lang="ru-RU" sz="1600" baseline="-25000" dirty="0" smtClean="0"/>
              <a:t>2</a:t>
            </a:r>
            <a:endParaRPr lang="ru-RU" sz="16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715140" y="271462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 раствором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r>
              <a:rPr lang="ru-RU" sz="1600" dirty="0" smtClean="0"/>
              <a:t>не реагируют</a:t>
            </a:r>
            <a:endParaRPr lang="ru-RU" sz="16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6358744" y="2999578"/>
            <a:ext cx="71438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00100" y="3571876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 </a:t>
            </a:r>
            <a:r>
              <a:rPr lang="en-US" sz="1600" dirty="0" smtClean="0"/>
              <a:t> </a:t>
            </a:r>
            <a:r>
              <a:rPr lang="en-US" sz="1600" dirty="0" err="1" smtClean="0"/>
              <a:t>HCl</a:t>
            </a:r>
            <a:r>
              <a:rPr lang="en-US" sz="1600" dirty="0" smtClean="0"/>
              <a:t> </a:t>
            </a:r>
            <a:r>
              <a:rPr lang="ru-RU" sz="1600" dirty="0" smtClean="0"/>
              <a:t>взаимодействуют с образованием Н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715140" y="350043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 </a:t>
            </a:r>
            <a:r>
              <a:rPr lang="en-US" sz="1600" dirty="0" err="1" smtClean="0"/>
              <a:t>HCl</a:t>
            </a:r>
            <a:r>
              <a:rPr lang="en-US" sz="1600" dirty="0" smtClean="0"/>
              <a:t> </a:t>
            </a:r>
            <a:r>
              <a:rPr lang="ru-RU" sz="1600" dirty="0" smtClean="0"/>
              <a:t>не реагируют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-32" y="601029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429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Примечание</a:t>
            </a:r>
            <a:r>
              <a:rPr lang="ru-RU" sz="1600" dirty="0" smtClean="0"/>
              <a:t>: среди закономерностей, связывающих ряд напряжений металлов и химические свойства </a:t>
            </a:r>
            <a:r>
              <a:rPr lang="ru-RU" sz="1600" dirty="0" err="1" smtClean="0"/>
              <a:t>Ме</a:t>
            </a:r>
            <a:r>
              <a:rPr lang="ru-RU" sz="1600" dirty="0" smtClean="0"/>
              <a:t> и их соединений, есть исключения из правил. Будьте внимательны, обратитесь к теории!</a:t>
            </a:r>
            <a:endParaRPr lang="ru-RU" sz="1600" dirty="0"/>
          </a:p>
        </p:txBody>
      </p:sp>
      <p:sp>
        <p:nvSpPr>
          <p:cNvPr id="24" name="Управляющая кнопка: настраиваемая 23">
            <a:hlinkClick r:id="rId5" action="ppaction://hlinksldjump" highlightClick="1"/>
          </p:cNvPr>
          <p:cNvSpPr/>
          <p:nvPr/>
        </p:nvSpPr>
        <p:spPr>
          <a:xfrm>
            <a:off x="7715272" y="214290"/>
            <a:ext cx="1000132" cy="35719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328614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Соединения металлов</a:t>
            </a:r>
            <a:endParaRPr lang="ru-RU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0" y="857232"/>
            <a:ext cx="9144000" cy="428628"/>
          </a:xfrm>
          <a:prstGeom prst="rect">
            <a:avLst/>
          </a:prstGeom>
          <a:ln w="19050"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7786710" y="1428736"/>
            <a:ext cx="114300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Оксиды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57298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Растворяются в Н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О с образованием щелочей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92880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08183" y="1607331"/>
            <a:ext cx="642148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868" y="150017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Оксиды не растворяются в воде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18" y="200024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нагревании оксиды не разлагаются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429552" y="2000240"/>
            <a:ext cx="178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</a:t>
            </a:r>
            <a:r>
              <a:rPr lang="en-US" sz="1600" dirty="0" smtClean="0"/>
              <a:t>t°</a:t>
            </a:r>
            <a:r>
              <a:rPr lang="ru-RU" sz="1600" dirty="0" smtClean="0"/>
              <a:t>разлагаются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2428868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036611" y="2320917"/>
            <a:ext cx="78581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2571744"/>
            <a:ext cx="214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Гидроксиды</a:t>
            </a:r>
            <a:r>
              <a:rPr lang="ru-RU" sz="1600" dirty="0" smtClean="0"/>
              <a:t> растворяются в воде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36" y="2857496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Гидроксиды</a:t>
            </a:r>
            <a:r>
              <a:rPr lang="ru-RU" sz="1600" dirty="0" smtClean="0"/>
              <a:t> не растворяются в воде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358114" y="2558473"/>
            <a:ext cx="192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Гидроксиды</a:t>
            </a:r>
            <a:r>
              <a:rPr lang="ru-RU" sz="1600" dirty="0" smtClean="0"/>
              <a:t> разлагаются в воде</a:t>
            </a:r>
            <a:endParaRPr lang="ru-RU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2876" y="3214686"/>
            <a:ext cx="214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Гидроксиды</a:t>
            </a:r>
            <a:r>
              <a:rPr lang="ru-RU" sz="1600" dirty="0" smtClean="0"/>
              <a:t> при </a:t>
            </a:r>
            <a:r>
              <a:rPr lang="en-US" sz="1600" dirty="0" smtClean="0"/>
              <a:t>t° </a:t>
            </a:r>
            <a:r>
              <a:rPr lang="ru-RU" sz="1600" dirty="0" smtClean="0"/>
              <a:t>не разлагаются</a:t>
            </a:r>
            <a:endParaRPr lang="ru-RU" sz="16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964513" y="2892421"/>
            <a:ext cx="928694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108446" y="3035694"/>
            <a:ext cx="642942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8860" y="3286124"/>
            <a:ext cx="485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Гидроксиды</a:t>
            </a:r>
            <a:r>
              <a:rPr lang="ru-RU" sz="1600" dirty="0" smtClean="0"/>
              <a:t> при </a:t>
            </a:r>
            <a:r>
              <a:rPr lang="en-US" sz="1600" dirty="0" smtClean="0"/>
              <a:t>t° </a:t>
            </a:r>
            <a:r>
              <a:rPr lang="ru-RU" sz="1600" dirty="0" smtClean="0"/>
              <a:t>разлагаются на воду и оксиды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358114" y="3214686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 </a:t>
            </a:r>
            <a:r>
              <a:rPr lang="en-US" sz="1600" dirty="0" smtClean="0"/>
              <a:t>t° </a:t>
            </a:r>
            <a:r>
              <a:rPr lang="ru-RU" sz="1600" dirty="0" smtClean="0"/>
              <a:t>разлагаются</a:t>
            </a:r>
          </a:p>
          <a:p>
            <a:pPr algn="ctr"/>
            <a:r>
              <a:rPr lang="ru-RU" sz="1600" dirty="0" smtClean="0"/>
              <a:t>на </a:t>
            </a:r>
            <a:r>
              <a:rPr lang="ru-RU" sz="1600" dirty="0" err="1" smtClean="0"/>
              <a:t>Ме</a:t>
            </a:r>
            <a:r>
              <a:rPr lang="ru-RU" sz="1600" dirty="0" smtClean="0"/>
              <a:t>, Н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О и О</a:t>
            </a:r>
            <a:r>
              <a:rPr lang="ru-RU" sz="1600" baseline="-25000" dirty="0" smtClean="0"/>
              <a:t>2</a:t>
            </a:r>
            <a:endParaRPr lang="ru-RU" sz="1600" baseline="-25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6751256" y="3892950"/>
            <a:ext cx="1357322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14757" y="5071665"/>
            <a:ext cx="3429000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3786190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714744" y="2571744"/>
            <a:ext cx="2071702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rgbClr val="002060"/>
                </a:solidFill>
              </a:rPr>
              <a:t>Гидроксиды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71934" y="3929066"/>
            <a:ext cx="1357322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Соли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44" y="378619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Нитраты при </a:t>
            </a:r>
            <a:r>
              <a:rPr lang="en-US" sz="1600" dirty="0" smtClean="0"/>
              <a:t>t° </a:t>
            </a:r>
            <a:r>
              <a:rPr lang="ru-RU" sz="1600" dirty="0" smtClean="0"/>
              <a:t>разлагаются на нитриты и О</a:t>
            </a:r>
            <a:r>
              <a:rPr lang="ru-RU" sz="1600" baseline="-25000" dirty="0" smtClean="0"/>
              <a:t>2</a:t>
            </a:r>
            <a:endParaRPr lang="ru-RU" sz="16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571736" y="421481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Нитраты при </a:t>
            </a:r>
            <a:r>
              <a:rPr lang="en-US" sz="1600" dirty="0" smtClean="0"/>
              <a:t>t° </a:t>
            </a:r>
            <a:r>
              <a:rPr lang="ru-RU" sz="1600" dirty="0" smtClean="0"/>
              <a:t>разлагаются на оксид, </a:t>
            </a:r>
            <a:r>
              <a:rPr lang="en-US" sz="1600" dirty="0" smtClean="0"/>
              <a:t>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ru-RU" sz="1600" dirty="0" smtClean="0"/>
              <a:t>и О</a:t>
            </a:r>
            <a:r>
              <a:rPr lang="ru-RU" sz="1600" baseline="-25000" dirty="0" smtClean="0"/>
              <a:t>2</a:t>
            </a:r>
            <a:endParaRPr lang="ru-RU" sz="16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7429520" y="3741011"/>
            <a:ext cx="171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Нитраты при </a:t>
            </a:r>
            <a:r>
              <a:rPr lang="en-US" sz="1600" dirty="0" smtClean="0"/>
              <a:t>t° </a:t>
            </a:r>
            <a:r>
              <a:rPr lang="ru-RU" sz="1600" dirty="0" smtClean="0"/>
              <a:t>разлагаются на </a:t>
            </a:r>
            <a:r>
              <a:rPr lang="ru-RU" sz="1600" dirty="0" err="1" smtClean="0"/>
              <a:t>Ме</a:t>
            </a:r>
            <a:r>
              <a:rPr lang="ru-RU" sz="1600" dirty="0" smtClean="0"/>
              <a:t>, </a:t>
            </a:r>
            <a:r>
              <a:rPr lang="en-US" sz="1600" dirty="0" smtClean="0"/>
              <a:t>NO</a:t>
            </a:r>
            <a:r>
              <a:rPr lang="en-US" sz="1600" baseline="-25000" dirty="0" smtClean="0"/>
              <a:t>2</a:t>
            </a:r>
            <a:r>
              <a:rPr lang="ru-RU" sz="1600" dirty="0" smtClean="0"/>
              <a:t> и О</a:t>
            </a:r>
            <a:r>
              <a:rPr lang="ru-RU" sz="1600" baseline="-25000" dirty="0" smtClean="0"/>
              <a:t>2</a:t>
            </a:r>
            <a:endParaRPr lang="ru-RU" sz="1600" baseline="-250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438" y="4572008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</a:t>
            </a:r>
            <a:r>
              <a:rPr lang="ru-RU" sz="1600" dirty="0" err="1" smtClean="0"/>
              <a:t>оли</a:t>
            </a:r>
            <a:r>
              <a:rPr lang="ru-RU" sz="1600" dirty="0" smtClean="0"/>
              <a:t>, образованные сильными кислотами не </a:t>
            </a:r>
            <a:r>
              <a:rPr lang="ru-RU" sz="1600" dirty="0" err="1" smtClean="0"/>
              <a:t>гидролизуются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786050" y="4987365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</a:t>
            </a:r>
            <a:r>
              <a:rPr lang="ru-RU" sz="1600" dirty="0" err="1" smtClean="0"/>
              <a:t>оли</a:t>
            </a:r>
            <a:r>
              <a:rPr lang="ru-RU" sz="1600" dirty="0" smtClean="0"/>
              <a:t>, образованные сильными кислотами, </a:t>
            </a:r>
            <a:r>
              <a:rPr lang="ru-RU" sz="1600" dirty="0" err="1" smtClean="0"/>
              <a:t>гидролизуются</a:t>
            </a:r>
            <a:r>
              <a:rPr lang="ru-RU" sz="1600" dirty="0" smtClean="0"/>
              <a:t> с образованием кислой среды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-142908" y="5429264"/>
            <a:ext cx="271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</a:t>
            </a:r>
            <a:r>
              <a:rPr lang="ru-RU" sz="1600" dirty="0" err="1" smtClean="0"/>
              <a:t>оли</a:t>
            </a:r>
            <a:r>
              <a:rPr lang="ru-RU" sz="1600" dirty="0" smtClean="0"/>
              <a:t>, образованные слабыми кислотами </a:t>
            </a:r>
            <a:r>
              <a:rPr lang="ru-RU" sz="1600" dirty="0" err="1" smtClean="0"/>
              <a:t>гидролизуются</a:t>
            </a:r>
            <a:r>
              <a:rPr lang="ru-RU" sz="1600" dirty="0" smtClean="0"/>
              <a:t> (среда щелочная).</a:t>
            </a:r>
            <a:endParaRPr lang="ru-RU" sz="16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0" y="550070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43174" y="564357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Существующие и растворимые соли, образованные слабыми кислотами, </a:t>
            </a:r>
            <a:r>
              <a:rPr lang="ru-RU" sz="1600" dirty="0" err="1" smtClean="0"/>
              <a:t>гидролизуются</a:t>
            </a:r>
            <a:r>
              <a:rPr lang="ru-RU" sz="1600" dirty="0" smtClean="0"/>
              <a:t> полностью</a:t>
            </a:r>
            <a:endParaRPr lang="ru-RU" sz="1600" dirty="0"/>
          </a:p>
        </p:txBody>
      </p:sp>
      <p:pic>
        <p:nvPicPr>
          <p:cNvPr id="53" name="Рисунок 52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0" y="6429372"/>
            <a:ext cx="9144000" cy="428628"/>
          </a:xfrm>
          <a:prstGeom prst="rect">
            <a:avLst/>
          </a:prstGeom>
          <a:ln w="19050">
            <a:noFill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7620" y="46434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hlinkClick r:id="rId3" action="ppaction://hlinksldjump"/>
              </a:rPr>
              <a:t>Гидролиз солей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14744" y="4643446"/>
            <a:ext cx="2071702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Управляющая кнопка: настраиваемая 40">
            <a:hlinkClick r:id="rId4" action="ppaction://hlinksldjump" highlightClick="1"/>
          </p:cNvPr>
          <p:cNvSpPr/>
          <p:nvPr/>
        </p:nvSpPr>
        <p:spPr>
          <a:xfrm>
            <a:off x="7643834" y="214290"/>
            <a:ext cx="1000132" cy="35719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0240"/>
            <a:ext cx="9144000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57760"/>
            <a:ext cx="9144000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06" y="221455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Ba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dirty="0" smtClean="0"/>
              <a:t>  </a:t>
            </a:r>
            <a:r>
              <a:rPr lang="en-US" sz="2000" b="1" dirty="0" smtClean="0"/>
              <a:t> →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228599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BaH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28599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BaO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228599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Ba</a:t>
            </a:r>
            <a:r>
              <a:rPr lang="en-US" sz="2000" b="1" dirty="0" smtClean="0"/>
              <a:t>(OH)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215338" y="228599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1406" y="292893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 →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300037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300037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Fe(OH)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300037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3</a:t>
            </a:r>
            <a:endParaRPr lang="ru-RU" sz="20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43900" y="300037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4</a:t>
            </a:r>
            <a:endParaRPr lang="ru-RU" sz="20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643314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SO</a:t>
            </a:r>
            <a:r>
              <a:rPr lang="en-US" sz="2000" b="1" baseline="-25000" dirty="0" smtClean="0"/>
              <a:t>4</a:t>
            </a:r>
            <a:r>
              <a:rPr lang="en-US" sz="1400" b="1" dirty="0" smtClean="0"/>
              <a:t>(</a:t>
            </a:r>
            <a:r>
              <a:rPr lang="ru-RU" sz="1400" b="1" dirty="0" err="1" smtClean="0"/>
              <a:t>р</a:t>
            </a:r>
            <a:r>
              <a:rPr lang="ru-RU" sz="1400" b="1" dirty="0" smtClean="0"/>
              <a:t>)</a:t>
            </a:r>
            <a:r>
              <a:rPr lang="en-US" sz="2000" b="1" dirty="0" smtClean="0"/>
              <a:t>→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371475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</a:t>
            </a:r>
            <a:endParaRPr lang="ru-RU" sz="20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9190" y="371475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(SO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3</a:t>
            </a:r>
            <a:endParaRPr lang="ru-RU" sz="20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15140" y="371475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3</a:t>
            </a:r>
            <a:endParaRPr lang="ru-RU" sz="20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5338" y="3643314"/>
            <a:ext cx="57150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-25000" dirty="0" smtClean="0"/>
              <a:t>H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06" y="428625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Zn + CuSO</a:t>
            </a:r>
            <a:r>
              <a:rPr lang="en-US" sz="2000" b="1" baseline="-25000" dirty="0" smtClean="0"/>
              <a:t>4</a:t>
            </a:r>
            <a:r>
              <a:rPr lang="ru-RU" sz="2000" b="1" baseline="-25000" dirty="0" smtClean="0"/>
              <a:t> </a:t>
            </a:r>
            <a:r>
              <a:rPr lang="en-US" sz="1600" b="1" dirty="0" smtClean="0"/>
              <a:t>(</a:t>
            </a:r>
            <a:r>
              <a:rPr lang="ru-RU" sz="1600" b="1" dirty="0" err="1" smtClean="0"/>
              <a:t>р</a:t>
            </a:r>
            <a:r>
              <a:rPr lang="en-US" sz="1600" b="1" dirty="0" smtClean="0"/>
              <a:t>)</a:t>
            </a:r>
            <a:r>
              <a:rPr lang="en-US" sz="2000" b="1" dirty="0" smtClean="0"/>
              <a:t>→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29058" y="44291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ZnS</a:t>
            </a:r>
            <a:endParaRPr lang="ru-RU" sz="2000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5214942" y="44291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</a:t>
            </a:r>
            <a:endParaRPr lang="ru-RU" sz="2000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72264" y="442913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CuO</a:t>
            </a:r>
            <a:endParaRPr lang="ru-RU" sz="20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8215338" y="4357694"/>
            <a:ext cx="92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ZnSO</a:t>
            </a:r>
            <a:r>
              <a:rPr lang="en-US" sz="2000" b="1" baseline="-25000" dirty="0" smtClean="0"/>
              <a:t>4</a:t>
            </a:r>
            <a:endParaRPr lang="ru-RU" sz="20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50006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 + O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  </a:t>
            </a:r>
            <a:r>
              <a:rPr lang="en-US" sz="2000" b="1" dirty="0" smtClean="0"/>
              <a:t>→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43504" y="514351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3</a:t>
            </a:r>
            <a:endParaRPr lang="ru-RU" sz="20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715140" y="514351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4</a:t>
            </a:r>
            <a:endParaRPr lang="ru-RU" sz="2000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8072462" y="514351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FeO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4282" y="58578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→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14942" y="585789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NaO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715140" y="592933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072462" y="585789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ru-RU" sz="2000" b="1" baseline="-250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2844" y="635795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Тренажер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«Химические свойства металлов»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5984" y="29289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500298" y="221455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00298" y="36433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285984" y="43455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2910" y="357166"/>
            <a:ext cx="757242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Электрохимический ряд напряжений металлов</a:t>
            </a: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5720" y="1500174"/>
            <a:ext cx="2786114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Проверь себя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1715274" y="4143380"/>
            <a:ext cx="4285486" cy="7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00100" y="27860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t°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071538" y="484561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4.07407E-6 L -0.56702 -0.01042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59843 -0.01042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24827 -0.008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60677 -0.008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6928 -0.00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59514 -0.0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37309 -0.017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-0.00717 L -0.60677 -0.00717 " pathEditMode="relative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57257 -0.016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74462 0.005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1107146">
            <a:off x="1785918" y="1219588"/>
            <a:ext cx="5214974" cy="40005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20723252">
            <a:off x="2810413" y="1993560"/>
            <a:ext cx="3071834" cy="2286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6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20925020">
            <a:off x="3929058" y="2710578"/>
            <a:ext cx="928694" cy="714380"/>
          </a:xfrm>
          <a:prstGeom prst="ellipse">
            <a:avLst/>
          </a:prstGeom>
          <a:solidFill>
            <a:srgbClr val="BAF3FE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28926" y="142852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Тренажер  «Химические свойства металлов»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Укажите, какие из предложенных веществ реагируют с кальцием и напишите уравнения соответствующих реакций.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2824459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15001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NaOH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24288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464344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504" y="42148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Zn</a:t>
            </a:r>
            <a:endParaRPr lang="ru-RU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41433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132" y="171448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108" y="33575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250030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488" y="185736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20" y="5786454"/>
            <a:ext cx="1857388" cy="571504"/>
          </a:xfrm>
          <a:prstGeom prst="round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28860" y="5857892"/>
            <a:ext cx="378621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Ca + S =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CaS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28860" y="5857892"/>
            <a:ext cx="378621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2Са + О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= 2СаО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5720" y="5857892"/>
            <a:ext cx="1857388" cy="500066"/>
          </a:xfrm>
          <a:prstGeom prst="round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5857892"/>
            <a:ext cx="1785950" cy="500066"/>
          </a:xfrm>
          <a:prstGeom prst="round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20" y="5857892"/>
            <a:ext cx="1785950" cy="500066"/>
          </a:xfrm>
          <a:prstGeom prst="round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20" y="5857892"/>
            <a:ext cx="1785950" cy="500066"/>
          </a:xfrm>
          <a:prstGeom prst="round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58" y="5857892"/>
            <a:ext cx="1785950" cy="500066"/>
          </a:xfrm>
          <a:prstGeom prst="round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28860" y="5857892"/>
            <a:ext cx="4643470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+ 2Н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 =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(ОН)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+ Н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6501620" y="6071412"/>
            <a:ext cx="285752" cy="15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2428860" y="5857892"/>
            <a:ext cx="4643470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= Ca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28860" y="5857892"/>
            <a:ext cx="4643470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+ Н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= Ca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28860" y="5857892"/>
            <a:ext cx="4643470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= CaBr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44" y="142852"/>
            <a:ext cx="2786114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Проверь себя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0.00255 L -0.10139 0.0972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1.48148E-6 L -0.13611 0.0314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0579 L -0.11667 -0.0479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1042 L -0.00017 -0.1828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9.62963E-6 L 0.12605 -0.05255 " pathEditMode="relative" ptsTypes="AA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92593E-6 L 0.07865 0.08379 " pathEditMode="relative" ptsTypes="AA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914963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Коэффициент перед формулой восстановителя в реакции, схема которой</a:t>
            </a:r>
          </a:p>
          <a:p>
            <a:pPr marL="342900" indent="-342900"/>
            <a:r>
              <a:rPr lang="en-US" dirty="0" smtClean="0"/>
              <a:t>               Ca + HNO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</a:t>
            </a:r>
            <a:r>
              <a:rPr lang="en-US" sz="1600" dirty="0" smtClean="0"/>
              <a:t>(</a:t>
            </a:r>
            <a:r>
              <a:rPr lang="ru-RU" sz="1600" dirty="0" err="1" smtClean="0"/>
              <a:t>конц</a:t>
            </a:r>
            <a:r>
              <a:rPr lang="ru-RU" sz="1600" dirty="0" smtClean="0"/>
              <a:t>.</a:t>
            </a:r>
            <a:r>
              <a:rPr lang="en-US" sz="1600" dirty="0" smtClean="0"/>
              <a:t>) </a:t>
            </a:r>
            <a:r>
              <a:rPr lang="en-US" dirty="0" smtClean="0"/>
              <a:t>→ Ca(NO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+ N</a:t>
            </a:r>
            <a:r>
              <a:rPr lang="en-US" baseline="-25000" dirty="0" smtClean="0"/>
              <a:t>2</a:t>
            </a:r>
            <a:r>
              <a:rPr lang="en-US" dirty="0" smtClean="0"/>
              <a:t>↑+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342900" indent="-342900"/>
            <a:r>
              <a:rPr lang="en-US" dirty="0" smtClean="0"/>
              <a:t>       </a:t>
            </a:r>
            <a:r>
              <a:rPr lang="ru-RU" dirty="0" smtClean="0"/>
              <a:t>а) 5;    б) 10;     в) 1;     г) 12;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Коэффициент перед формулой окислителя в реакции, схема которой</a:t>
            </a:r>
          </a:p>
          <a:p>
            <a:pPr marL="342900" indent="-342900"/>
            <a:r>
              <a:rPr lang="ru-RU" dirty="0" smtClean="0"/>
              <a:t>        </a:t>
            </a:r>
            <a:r>
              <a:rPr lang="en-US" dirty="0" smtClean="0"/>
              <a:t>Zn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ru-RU" sz="1600" dirty="0" err="1" smtClean="0"/>
              <a:t>конц</a:t>
            </a:r>
            <a:r>
              <a:rPr lang="ru-RU" sz="1600" dirty="0" smtClean="0"/>
              <a:t>.</a:t>
            </a:r>
            <a:r>
              <a:rPr lang="en-US" sz="1600" dirty="0" smtClean="0"/>
              <a:t>)  </a:t>
            </a:r>
            <a:r>
              <a:rPr lang="en-US" dirty="0" smtClean="0"/>
              <a:t>→  ZnSO</a:t>
            </a:r>
            <a:r>
              <a:rPr lang="en-US" baseline="-25000" dirty="0" smtClean="0"/>
              <a:t>4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S↑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342900" indent="-342900"/>
            <a:r>
              <a:rPr lang="en-US" dirty="0" smtClean="0"/>
              <a:t>       </a:t>
            </a:r>
            <a:r>
              <a:rPr lang="ru-RU" dirty="0" smtClean="0"/>
              <a:t>а) 1;    б) 2;       в) 4;      г) 5;</a:t>
            </a:r>
            <a:endParaRPr lang="en-US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В схеме превращений  </a:t>
            </a:r>
            <a:endParaRPr lang="en-US" dirty="0" smtClean="0"/>
          </a:p>
          <a:p>
            <a:pPr marL="342900" indent="-342900"/>
            <a:r>
              <a:rPr lang="en-US" dirty="0" smtClean="0"/>
              <a:t>             </a:t>
            </a:r>
            <a:r>
              <a:rPr lang="ru-RU" dirty="0" smtClean="0"/>
              <a:t>(</a:t>
            </a:r>
            <a:r>
              <a:rPr lang="en-US" dirty="0" smtClean="0"/>
              <a:t>1</a:t>
            </a:r>
            <a:r>
              <a:rPr lang="ru-RU" dirty="0" smtClean="0"/>
              <a:t>)</a:t>
            </a:r>
            <a:r>
              <a:rPr lang="en-US" dirty="0" smtClean="0"/>
              <a:t>              </a:t>
            </a:r>
            <a:r>
              <a:rPr lang="ru-RU" dirty="0" smtClean="0"/>
              <a:t>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r>
              <a:rPr lang="en-US" dirty="0" smtClean="0"/>
              <a:t>         </a:t>
            </a:r>
            <a:r>
              <a:rPr lang="ru-RU" dirty="0" smtClean="0"/>
              <a:t>(</a:t>
            </a:r>
            <a:r>
              <a:rPr lang="en-US" dirty="0" smtClean="0"/>
              <a:t>3</a:t>
            </a:r>
            <a:r>
              <a:rPr lang="ru-RU" dirty="0" smtClean="0"/>
              <a:t>)</a:t>
            </a:r>
            <a:r>
              <a:rPr lang="en-US" dirty="0" smtClean="0"/>
              <a:t>       </a:t>
            </a:r>
            <a:r>
              <a:rPr lang="ru-RU" dirty="0" smtClean="0"/>
              <a:t>   (</a:t>
            </a:r>
            <a:r>
              <a:rPr lang="en-US" dirty="0" smtClean="0"/>
              <a:t>4</a:t>
            </a:r>
            <a:r>
              <a:rPr lang="ru-RU" dirty="0" smtClean="0"/>
              <a:t>)</a:t>
            </a:r>
            <a:endParaRPr lang="en-US" dirty="0" smtClean="0"/>
          </a:p>
          <a:p>
            <a:pPr marL="342900" indent="-342900"/>
            <a:r>
              <a:rPr lang="en-US" dirty="0" smtClean="0"/>
              <a:t>        Al → Al(OH)</a:t>
            </a:r>
            <a:r>
              <a:rPr lang="en-US" baseline="-25000" dirty="0" smtClean="0"/>
              <a:t>3</a:t>
            </a:r>
            <a:r>
              <a:rPr lang="en-US" dirty="0" smtClean="0"/>
              <a:t> →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→ AlCl</a:t>
            </a:r>
            <a:r>
              <a:rPr lang="en-US" baseline="-25000" dirty="0" smtClean="0"/>
              <a:t>3</a:t>
            </a:r>
            <a:r>
              <a:rPr lang="en-US" dirty="0" smtClean="0"/>
              <a:t> → Al </a:t>
            </a:r>
            <a:r>
              <a:rPr lang="ru-RU" dirty="0" smtClean="0"/>
              <a:t>требуется провести электролиз расплава для осуществления реакции на этапе:  а) 1;  б) 2;  в) 3;  г) 4; 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В схеме превращений из теста 3 требуется провести прокаливание для осуществления реакции на этапе:  а) 1;  б) 2;  в) 3;  г) 4; </a:t>
            </a:r>
            <a:endParaRPr lang="en-US" dirty="0" smtClean="0"/>
          </a:p>
          <a:p>
            <a:pPr marL="342900" indent="-342900">
              <a:buAutoNum type="arabicPeriod" startAt="5"/>
            </a:pPr>
            <a:r>
              <a:rPr lang="ru-RU" dirty="0" smtClean="0"/>
              <a:t>При электролизе раствора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ru-RU" dirty="0" smtClean="0"/>
              <a:t>образуются продукты</a:t>
            </a:r>
          </a:p>
          <a:p>
            <a:pPr marL="342900" indent="-342900"/>
            <a:r>
              <a:rPr lang="ru-RU" dirty="0" smtClean="0"/>
              <a:t>       а) </a:t>
            </a:r>
            <a:r>
              <a:rPr lang="en-US" dirty="0" smtClean="0"/>
              <a:t>Na;  </a:t>
            </a:r>
            <a:r>
              <a:rPr lang="ru-RU" dirty="0" smtClean="0"/>
              <a:t>б) </a:t>
            </a:r>
            <a:r>
              <a:rPr lang="en-US" dirty="0" err="1" smtClean="0"/>
              <a:t>NaOH</a:t>
            </a:r>
            <a:r>
              <a:rPr lang="en-US" dirty="0" smtClean="0"/>
              <a:t>;   </a:t>
            </a:r>
            <a:r>
              <a:rPr lang="ru-RU" dirty="0" smtClean="0"/>
              <a:t>в) 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;  </a:t>
            </a:r>
            <a:r>
              <a:rPr lang="ru-RU" dirty="0" smtClean="0"/>
              <a:t>г)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;  </a:t>
            </a: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en-US" dirty="0" err="1" smtClean="0"/>
              <a:t>HCl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1252823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Теоретические тесты с выбором ответа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6143644"/>
            <a:ext cx="1428760" cy="428628"/>
          </a:xfrm>
          <a:prstGeom prst="roundRect">
            <a:avLst/>
          </a:prstGeom>
          <a:solidFill>
            <a:srgbClr val="FF99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Проверка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357166"/>
            <a:ext cx="757242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Электрохимический ряд напряжений металлов</a:t>
            </a: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1428736"/>
            <a:ext cx="2786114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Проверь себя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720" y="1928802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Коэффициент перед формулой восстановителя в реакции, схема которой</a:t>
            </a:r>
          </a:p>
          <a:p>
            <a:pPr marL="342900" indent="-342900"/>
            <a:r>
              <a:rPr lang="en-US" dirty="0" smtClean="0"/>
              <a:t>               Ca + HNO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</a:t>
            </a:r>
            <a:r>
              <a:rPr lang="en-US" sz="1600" dirty="0" smtClean="0"/>
              <a:t>(</a:t>
            </a:r>
            <a:r>
              <a:rPr lang="ru-RU" sz="1600" dirty="0" err="1" smtClean="0"/>
              <a:t>конц</a:t>
            </a:r>
            <a:r>
              <a:rPr lang="ru-RU" sz="1600" dirty="0" smtClean="0"/>
              <a:t>.</a:t>
            </a:r>
            <a:r>
              <a:rPr lang="en-US" sz="1600" dirty="0" smtClean="0"/>
              <a:t>) </a:t>
            </a:r>
            <a:r>
              <a:rPr lang="en-US" dirty="0" smtClean="0"/>
              <a:t>→ Ca(NO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+ N</a:t>
            </a:r>
            <a:r>
              <a:rPr lang="en-US" baseline="-25000" dirty="0" smtClean="0"/>
              <a:t>2</a:t>
            </a:r>
            <a:r>
              <a:rPr lang="en-US" dirty="0" smtClean="0"/>
              <a:t>↑+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342900" indent="-342900"/>
            <a:r>
              <a:rPr lang="en-US" dirty="0" smtClean="0"/>
              <a:t>       </a:t>
            </a:r>
            <a:r>
              <a:rPr lang="ru-RU" dirty="0" smtClean="0"/>
              <a:t>а) 5;   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Коэффициент перед формулой окислителя в реакции, схема которой</a:t>
            </a:r>
          </a:p>
          <a:p>
            <a:pPr marL="342900" indent="-342900"/>
            <a:r>
              <a:rPr lang="ru-RU" dirty="0" smtClean="0"/>
              <a:t>        </a:t>
            </a:r>
            <a:r>
              <a:rPr lang="en-US" dirty="0" smtClean="0"/>
              <a:t>Zn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ru-RU" sz="1600" dirty="0" err="1" smtClean="0"/>
              <a:t>конц</a:t>
            </a:r>
            <a:r>
              <a:rPr lang="ru-RU" sz="1600" dirty="0" smtClean="0"/>
              <a:t>.</a:t>
            </a:r>
            <a:r>
              <a:rPr lang="en-US" sz="1600" dirty="0" smtClean="0"/>
              <a:t>)  </a:t>
            </a:r>
            <a:r>
              <a:rPr lang="en-US" dirty="0" smtClean="0"/>
              <a:t>→  ZnSO</a:t>
            </a:r>
            <a:r>
              <a:rPr lang="en-US" baseline="-25000" dirty="0" smtClean="0"/>
              <a:t>4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S↑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342900" indent="-342900"/>
            <a:r>
              <a:rPr lang="ru-RU" dirty="0" smtClean="0"/>
              <a:t>                                               г) 5;</a:t>
            </a:r>
            <a:endParaRPr lang="en-US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В схеме превращений  </a:t>
            </a:r>
            <a:endParaRPr lang="en-US" dirty="0" smtClean="0"/>
          </a:p>
          <a:p>
            <a:pPr marL="342900" indent="-342900"/>
            <a:r>
              <a:rPr lang="en-US" dirty="0" smtClean="0"/>
              <a:t>             </a:t>
            </a:r>
            <a:r>
              <a:rPr lang="ru-RU" dirty="0" smtClean="0"/>
              <a:t>(</a:t>
            </a:r>
            <a:r>
              <a:rPr lang="en-US" dirty="0" smtClean="0"/>
              <a:t>1</a:t>
            </a:r>
            <a:r>
              <a:rPr lang="ru-RU" dirty="0" smtClean="0"/>
              <a:t>)</a:t>
            </a:r>
            <a:r>
              <a:rPr lang="en-US" dirty="0" smtClean="0"/>
              <a:t>              </a:t>
            </a:r>
            <a:r>
              <a:rPr lang="ru-RU" dirty="0" smtClean="0"/>
              <a:t>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r>
              <a:rPr lang="en-US" dirty="0" smtClean="0"/>
              <a:t>         </a:t>
            </a:r>
            <a:r>
              <a:rPr lang="ru-RU" dirty="0" smtClean="0"/>
              <a:t>(</a:t>
            </a:r>
            <a:r>
              <a:rPr lang="en-US" dirty="0" smtClean="0"/>
              <a:t>3</a:t>
            </a:r>
            <a:r>
              <a:rPr lang="ru-RU" dirty="0" smtClean="0"/>
              <a:t>)</a:t>
            </a:r>
            <a:r>
              <a:rPr lang="en-US" dirty="0" smtClean="0"/>
              <a:t>       </a:t>
            </a:r>
            <a:r>
              <a:rPr lang="ru-RU" dirty="0" smtClean="0"/>
              <a:t>   (</a:t>
            </a:r>
            <a:r>
              <a:rPr lang="en-US" dirty="0" smtClean="0"/>
              <a:t>4</a:t>
            </a:r>
            <a:r>
              <a:rPr lang="ru-RU" dirty="0" smtClean="0"/>
              <a:t>)</a:t>
            </a:r>
            <a:endParaRPr lang="en-US" dirty="0" smtClean="0"/>
          </a:p>
          <a:p>
            <a:pPr marL="342900" indent="-342900"/>
            <a:r>
              <a:rPr lang="en-US" dirty="0" smtClean="0"/>
              <a:t>        Al → Al(OH)</a:t>
            </a:r>
            <a:r>
              <a:rPr lang="en-US" baseline="-25000" dirty="0" smtClean="0"/>
              <a:t>3</a:t>
            </a:r>
            <a:r>
              <a:rPr lang="en-US" dirty="0" smtClean="0"/>
              <a:t> →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→ AlCl</a:t>
            </a:r>
            <a:r>
              <a:rPr lang="en-US" baseline="-25000" dirty="0" smtClean="0"/>
              <a:t>3</a:t>
            </a:r>
            <a:r>
              <a:rPr lang="en-US" dirty="0" smtClean="0"/>
              <a:t> → Al </a:t>
            </a:r>
            <a:r>
              <a:rPr lang="ru-RU" dirty="0" smtClean="0"/>
              <a:t>требуется провести электролиз расплава для осуществления реакции на этапе:  г) 4; 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В схеме превращений из теста 3 требуется провести прокаливание для осуществления реакции на этапе:  б) 2;  </a:t>
            </a:r>
            <a:endParaRPr lang="en-US" dirty="0" smtClean="0"/>
          </a:p>
          <a:p>
            <a:pPr marL="342900" indent="-342900">
              <a:buAutoNum type="arabicPeriod" startAt="5"/>
            </a:pPr>
            <a:r>
              <a:rPr lang="ru-RU" dirty="0" smtClean="0"/>
              <a:t>При электролизе раствора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ru-RU" dirty="0" smtClean="0"/>
              <a:t>образуются продукты</a:t>
            </a:r>
          </a:p>
          <a:p>
            <a:pPr marL="342900" indent="-342900"/>
            <a:r>
              <a:rPr lang="ru-RU" dirty="0" smtClean="0"/>
              <a:t>                   б) </a:t>
            </a:r>
            <a:r>
              <a:rPr lang="en-US" dirty="0" err="1" smtClean="0"/>
              <a:t>NaOH</a:t>
            </a:r>
            <a:r>
              <a:rPr lang="en-US" dirty="0" smtClean="0"/>
              <a:t>;   </a:t>
            </a:r>
            <a:r>
              <a:rPr lang="ru-RU" dirty="0" smtClean="0"/>
              <a:t>в) 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;  </a:t>
            </a:r>
            <a:r>
              <a:rPr lang="ru-RU" dirty="0" smtClean="0"/>
              <a:t>г)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;  </a:t>
            </a:r>
            <a:endParaRPr lang="ru-RU" dirty="0" smtClean="0"/>
          </a:p>
          <a:p>
            <a:pPr marL="342900" indent="-342900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14420"/>
          <a:ext cx="8643998" cy="5429292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428760"/>
                <a:gridCol w="7215238"/>
              </a:tblGrid>
              <a:tr h="135732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57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7158" y="1357298"/>
            <a:ext cx="1071570" cy="107157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714620"/>
            <a:ext cx="1071570" cy="107157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071942"/>
            <a:ext cx="1071570" cy="107157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5429264"/>
            <a:ext cx="1071570" cy="107157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142873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2000240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686" y="142873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5140" y="1428736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2000240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5140" y="2000240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0232" y="2786058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3357562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7686" y="2786058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7686" y="335756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5140" y="2786058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335756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00232" y="4143380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00232" y="4714884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7686" y="4143380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7686" y="4714884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15140" y="4143380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5140" y="4714884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0232" y="5500702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57686" y="550070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15140" y="550070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000232" y="607220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57686" y="607220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ru-RU" sz="2600" b="1" dirty="0" smtClean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  <a:endParaRPr lang="ru-RU" sz="2600" b="1" dirty="0">
              <a:ln>
                <a:solidFill>
                  <a:srgbClr val="008E4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15140" y="6072206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2600" b="1" dirty="0">
              <a:ln w="11430">
                <a:solidFill>
                  <a:srgbClr val="008E4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1320872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</a:rPr>
              <a:t>Na</a:t>
            </a:r>
            <a:endParaRPr lang="ru-RU" sz="6600" baseline="30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678194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</a:rPr>
              <a:t>Mg</a:t>
            </a:r>
            <a:endParaRPr lang="ru-RU" sz="6600" baseline="30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158" y="4000504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</a:rPr>
              <a:t>Zn</a:t>
            </a:r>
            <a:endParaRPr lang="ru-RU" sz="6600" baseline="30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5357826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</a:rPr>
              <a:t>Cu</a:t>
            </a:r>
            <a:endParaRPr lang="ru-RU" sz="6600" baseline="30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00232" y="1428736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NaCl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р-р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0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57686" y="1428736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Li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15140" y="1428736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endParaRPr lang="ru-RU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000232" y="2000240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р-р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ru-RU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57686" y="2000240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15140" y="2000240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32" y="2786058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357686" y="2786058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FeSO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р-р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0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15140" y="2786058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00232" y="3357562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р-р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0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357686" y="3357562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Ca</a:t>
            </a:r>
            <a:endParaRPr lang="ru-RU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715140" y="3357562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NaOH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р-р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0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00232" y="4143380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FeCl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р-р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57686" y="4143380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HCl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15140" y="4143380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Al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(SO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00232" y="4714884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Al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357686" y="4714884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715140" y="4714884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00232" y="5500702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конц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0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357686" y="5500702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HCl</a:t>
            </a:r>
            <a:endParaRPr lang="ru-RU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5500702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CaO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000232" y="6072206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57686" y="6072206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715140" y="6072206"/>
            <a:ext cx="1857388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14375" algn="l"/>
              </a:tabLst>
            </a:pP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</a:rPr>
              <a:t>AgNO</a:t>
            </a:r>
            <a:r>
              <a:rPr lang="ru-RU" sz="26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р-р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6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42910" y="214290"/>
            <a:ext cx="7643866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какими из веществ будут реагировать предложенные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металлы при нормальных условиях?</a:t>
            </a: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0"/>
            <a:ext cx="21050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Вопросы: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642938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 можно получить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электролизом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857375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Более сильным     восстановителем,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чем К </a:t>
            </a:r>
            <a:r>
              <a:rPr lang="ru-RU" dirty="0" smtClean="0"/>
              <a:t>будет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071813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Более сильным окислителем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будет ион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4286250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Щелочную среду при гидролизе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образует  раствор соли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500688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Роль </a:t>
            </a:r>
            <a:r>
              <a:rPr lang="en-US" dirty="0" smtClean="0"/>
              <a:t>Al</a:t>
            </a:r>
            <a:r>
              <a:rPr lang="ru-RU" dirty="0" smtClean="0"/>
              <a:t> в алюминотермии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714625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2819400" y="977900"/>
            <a:ext cx="285750" cy="28575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0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0" y="1000125"/>
            <a:ext cx="500063" cy="2143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14625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0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57563" y="64293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>
              <a:defRPr/>
            </a:pPr>
            <a:r>
              <a:rPr lang="ru-RU" dirty="0" smtClean="0"/>
              <a:t>раствора </a:t>
            </a:r>
            <a:r>
              <a:rPr lang="en-US" dirty="0" err="1" smtClean="0"/>
              <a:t>KCl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57563" y="121443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расплава </a:t>
            </a:r>
            <a:r>
              <a:rPr lang="en-US" dirty="0" err="1" smtClean="0"/>
              <a:t>KCl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43625" y="64293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раствора К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ru-RU" baseline="-25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43625" y="121443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р-ва</a:t>
            </a:r>
            <a:r>
              <a:rPr lang="ru-RU" dirty="0" smtClean="0"/>
              <a:t> смеси К</a:t>
            </a:r>
            <a:r>
              <a:rPr lang="en-US" dirty="0" err="1" smtClean="0"/>
              <a:t>Cl</a:t>
            </a:r>
            <a:r>
              <a:rPr lang="en-US" dirty="0" smtClean="0"/>
              <a:t> u MgCl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57563" y="1857375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Li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43625" y="1857375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/>
              <a:t>Sr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43625" y="2428875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Ca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357563" y="2428875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Na</a:t>
            </a:r>
            <a:endParaRPr lang="ru-RU" sz="2400" b="1" dirty="0"/>
          </a:p>
        </p:txBody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2714625" y="2071688"/>
            <a:ext cx="500063" cy="500062"/>
            <a:chOff x="2824830" y="2093450"/>
            <a:chExt cx="500066" cy="500066"/>
          </a:xfrm>
        </p:grpSpPr>
        <p:sp>
          <p:nvSpPr>
            <p:cNvPr id="33" name="Овал 32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люс 33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36"/>
          <p:cNvGrpSpPr>
            <a:grpSpLocks/>
          </p:cNvGrpSpPr>
          <p:nvPr/>
        </p:nvGrpSpPr>
        <p:grpSpPr bwMode="auto">
          <a:xfrm>
            <a:off x="0" y="2143125"/>
            <a:ext cx="500063" cy="500063"/>
            <a:chOff x="0" y="2143116"/>
            <a:chExt cx="500066" cy="500066"/>
          </a:xfrm>
        </p:grpSpPr>
        <p:sp>
          <p:nvSpPr>
            <p:cNvPr id="35" name="Овал 34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38"/>
          <p:cNvGrpSpPr>
            <a:grpSpLocks/>
          </p:cNvGrpSpPr>
          <p:nvPr/>
        </p:nvGrpSpPr>
        <p:grpSpPr bwMode="auto">
          <a:xfrm>
            <a:off x="0" y="4500563"/>
            <a:ext cx="500063" cy="500062"/>
            <a:chOff x="0" y="2143116"/>
            <a:chExt cx="500066" cy="500066"/>
          </a:xfrm>
        </p:grpSpPr>
        <p:sp>
          <p:nvSpPr>
            <p:cNvPr id="40" name="Овал 39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Минус 40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41"/>
          <p:cNvGrpSpPr>
            <a:grpSpLocks/>
          </p:cNvGrpSpPr>
          <p:nvPr/>
        </p:nvGrpSpPr>
        <p:grpSpPr bwMode="auto">
          <a:xfrm>
            <a:off x="0" y="3286125"/>
            <a:ext cx="500063" cy="500063"/>
            <a:chOff x="0" y="2143116"/>
            <a:chExt cx="500066" cy="500066"/>
          </a:xfrm>
        </p:grpSpPr>
        <p:sp>
          <p:nvSpPr>
            <p:cNvPr id="43" name="Овал 42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Минус 43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44"/>
          <p:cNvGrpSpPr>
            <a:grpSpLocks/>
          </p:cNvGrpSpPr>
          <p:nvPr/>
        </p:nvGrpSpPr>
        <p:grpSpPr bwMode="auto">
          <a:xfrm>
            <a:off x="0" y="5715000"/>
            <a:ext cx="500063" cy="500063"/>
            <a:chOff x="0" y="2143116"/>
            <a:chExt cx="500066" cy="500066"/>
          </a:xfrm>
        </p:grpSpPr>
        <p:sp>
          <p:nvSpPr>
            <p:cNvPr id="46" name="Овал 45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Минус 46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47"/>
          <p:cNvGrpSpPr>
            <a:grpSpLocks/>
          </p:cNvGrpSpPr>
          <p:nvPr/>
        </p:nvGrpSpPr>
        <p:grpSpPr bwMode="auto">
          <a:xfrm>
            <a:off x="2714625" y="3286125"/>
            <a:ext cx="500063" cy="500063"/>
            <a:chOff x="2824830" y="2093450"/>
            <a:chExt cx="500066" cy="500066"/>
          </a:xfrm>
        </p:grpSpPr>
        <p:sp>
          <p:nvSpPr>
            <p:cNvPr id="49" name="Овал 48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люс 49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50"/>
          <p:cNvGrpSpPr>
            <a:grpSpLocks/>
          </p:cNvGrpSpPr>
          <p:nvPr/>
        </p:nvGrpSpPr>
        <p:grpSpPr bwMode="auto">
          <a:xfrm>
            <a:off x="2714625" y="4500563"/>
            <a:ext cx="500063" cy="500062"/>
            <a:chOff x="2824830" y="2093450"/>
            <a:chExt cx="500066" cy="500066"/>
          </a:xfrm>
        </p:grpSpPr>
        <p:sp>
          <p:nvSpPr>
            <p:cNvPr id="52" name="Овал 51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люс 52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" name="Группа 53"/>
          <p:cNvGrpSpPr>
            <a:grpSpLocks/>
          </p:cNvGrpSpPr>
          <p:nvPr/>
        </p:nvGrpSpPr>
        <p:grpSpPr bwMode="auto">
          <a:xfrm>
            <a:off x="2714625" y="5715000"/>
            <a:ext cx="500063" cy="500063"/>
            <a:chOff x="2824830" y="2093450"/>
            <a:chExt cx="500066" cy="500066"/>
          </a:xfrm>
        </p:grpSpPr>
        <p:sp>
          <p:nvSpPr>
            <p:cNvPr id="55" name="Овал 54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люс 55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>
          <a:xfrm>
            <a:off x="2714625" y="2071688"/>
            <a:ext cx="500063" cy="500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0" y="2143125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714625" y="3286125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357563" y="3071813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Cu</a:t>
            </a:r>
            <a:r>
              <a:rPr lang="en-US" sz="2400" b="1" baseline="30000" dirty="0" smtClean="0"/>
              <a:t>2+</a:t>
            </a:r>
            <a:endParaRPr lang="ru-RU" sz="2400" b="1" baseline="30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357563" y="3643313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Mg</a:t>
            </a:r>
            <a:r>
              <a:rPr lang="en-US" sz="2400" b="1" baseline="30000" dirty="0" smtClean="0"/>
              <a:t>2+</a:t>
            </a:r>
            <a:endParaRPr lang="ru-RU" sz="2400" b="1" baseline="30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43625" y="3071813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Li</a:t>
            </a:r>
            <a:r>
              <a:rPr lang="en-US" sz="2400" b="1" baseline="30000" dirty="0" smtClean="0"/>
              <a:t>1+</a:t>
            </a:r>
            <a:endParaRPr lang="ru-RU" sz="2400" b="1" baseline="30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43625" y="3643313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Au</a:t>
            </a:r>
            <a:r>
              <a:rPr lang="en-US" sz="2400" b="1" baseline="30000" dirty="0" smtClean="0"/>
              <a:t>3+</a:t>
            </a:r>
            <a:endParaRPr lang="ru-RU" sz="2400" b="1" baseline="30000" dirty="0"/>
          </a:p>
        </p:txBody>
      </p:sp>
      <p:sp>
        <p:nvSpPr>
          <p:cNvPr id="64" name="Овал 63"/>
          <p:cNvSpPr/>
          <p:nvPr/>
        </p:nvSpPr>
        <p:spPr>
          <a:xfrm>
            <a:off x="0" y="3286125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0" y="4500563"/>
            <a:ext cx="500063" cy="500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714625" y="571500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0" y="571500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14625" y="4500563"/>
            <a:ext cx="500063" cy="500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357563" y="4286250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/>
              <a:t>NaCl</a:t>
            </a:r>
            <a:endParaRPr lang="ru-RU" sz="2400" b="1" baseline="-250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357563" y="4857750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3</a:t>
            </a:r>
            <a:endParaRPr lang="ru-RU" sz="2400" b="1" baseline="-250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143625" y="4286250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(SO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3</a:t>
            </a:r>
            <a:endParaRPr lang="ru-RU" sz="2400" b="1" baseline="-250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143625" y="4857750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3</a:t>
            </a:r>
            <a:endParaRPr lang="ru-RU" sz="2400" b="1" baseline="-250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357563" y="550068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катализатор</a:t>
            </a:r>
            <a:endParaRPr lang="ru-RU" sz="2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357563" y="607218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окислитель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43625" y="550068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восстановитель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143625" y="607218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не знаю</a:t>
            </a:r>
            <a:endParaRPr lang="ru-RU" sz="2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143504" y="0"/>
            <a:ext cx="17311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Ответы: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8596" y="650083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Шаблон теста взят из презентации </a:t>
            </a:r>
            <a:r>
              <a:rPr lang="ru-RU" dirty="0" err="1" smtClean="0"/>
              <a:t>Гальцевой</a:t>
            </a:r>
            <a:r>
              <a:rPr lang="ru-RU" dirty="0" smtClean="0"/>
              <a:t> О.Н. (п. Анна, Воронежской обл.)  </a:t>
            </a:r>
            <a:endParaRPr lang="ru-RU" dirty="0"/>
          </a:p>
        </p:txBody>
      </p:sp>
      <p:sp>
        <p:nvSpPr>
          <p:cNvPr id="79" name="Управляющая кнопка: настраиваемая 78">
            <a:hlinkClick r:id="rId3" action="ppaction://hlinksldjump" highlightClick="1"/>
          </p:cNvPr>
          <p:cNvSpPr/>
          <p:nvPr/>
        </p:nvSpPr>
        <p:spPr>
          <a:xfrm>
            <a:off x="7858148" y="142852"/>
            <a:ext cx="1000132" cy="35719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19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7" grpId="0" animBg="1"/>
      <p:bldP spid="67" grpId="1" animBg="1"/>
      <p:bldP spid="67" grpId="2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285720" y="214290"/>
            <a:ext cx="8715436" cy="57150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Гидролиз солей </a:t>
            </a:r>
            <a:r>
              <a:rPr lang="ru-RU" b="1" dirty="0" smtClean="0">
                <a:solidFill>
                  <a:srgbClr val="002060"/>
                </a:solidFill>
              </a:rPr>
              <a:t>– это реакция обменного взаимодействия соли с водой, в результате которой образуется слабый электролит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7"/>
          <p:cNvGrpSpPr/>
          <p:nvPr/>
        </p:nvGrpSpPr>
        <p:grpSpPr>
          <a:xfrm>
            <a:off x="2285984" y="1285860"/>
            <a:ext cx="6143700" cy="928694"/>
            <a:chOff x="2143108" y="1285860"/>
            <a:chExt cx="6143700" cy="928694"/>
          </a:xfrm>
        </p:grpSpPr>
        <p:sp>
          <p:nvSpPr>
            <p:cNvPr id="3" name="Скругленный прямоугольник 2">
              <a:hlinkClick r:id="rId2" action="ppaction://hlinksldjump"/>
            </p:cNvPr>
            <p:cNvSpPr/>
            <p:nvPr/>
          </p:nvSpPr>
          <p:spPr>
            <a:xfrm>
              <a:off x="2143108" y="1285860"/>
              <a:ext cx="6143700" cy="928694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50000"/>
                </a:spcBef>
              </a:pP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5984" y="1285860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МОН</a:t>
              </a:r>
              <a:r>
                <a:rPr lang="ru-RU" dirty="0" smtClean="0"/>
                <a:t>   сильное</a:t>
              </a:r>
            </a:p>
            <a:p>
              <a:r>
                <a:rPr lang="ru-RU" b="1" dirty="0" smtClean="0"/>
                <a:t>НА</a:t>
              </a:r>
              <a:r>
                <a:rPr lang="en-US" b="1" dirty="0" smtClean="0"/>
                <a:t>n</a:t>
              </a:r>
              <a:r>
                <a:rPr lang="ru-RU" b="1" dirty="0" smtClean="0"/>
                <a:t>     </a:t>
              </a:r>
              <a:r>
                <a:rPr lang="ru-RU" dirty="0" smtClean="0"/>
                <a:t>сильная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29058" y="1285860"/>
              <a:ext cx="4214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нейтральная среда </a:t>
              </a:r>
            </a:p>
            <a:p>
              <a:pPr algn="ctr"/>
              <a:r>
                <a:rPr lang="ru-RU" dirty="0" smtClean="0"/>
                <a:t>         </a:t>
              </a:r>
              <a:r>
                <a:rPr lang="ru-RU" sz="2000" b="1" dirty="0" err="1" smtClean="0"/>
                <a:t>рН</a:t>
              </a:r>
              <a:r>
                <a:rPr lang="ru-RU" sz="2000" b="1" dirty="0" smtClean="0"/>
                <a:t> ~ 7</a:t>
              </a:r>
              <a:endParaRPr lang="ru-RU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71868" y="1845222"/>
              <a:ext cx="428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гидролиз не протекает</a:t>
              </a:r>
              <a:endParaRPr lang="ru-RU" b="1" i="1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2643571" y="1642653"/>
              <a:ext cx="571504" cy="7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357422" y="1643050"/>
              <a:ext cx="150019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5"/>
          <p:cNvGrpSpPr/>
          <p:nvPr/>
        </p:nvGrpSpPr>
        <p:grpSpPr>
          <a:xfrm>
            <a:off x="2285952" y="4000504"/>
            <a:ext cx="6143700" cy="928694"/>
            <a:chOff x="2143108" y="1285860"/>
            <a:chExt cx="6143700" cy="928694"/>
          </a:xfrm>
        </p:grpSpPr>
        <p:sp>
          <p:nvSpPr>
            <p:cNvPr id="27" name="Скругленный прямоугольник 26">
              <a:hlinkClick r:id="rId2" action="ppaction://hlinksldjump"/>
            </p:cNvPr>
            <p:cNvSpPr/>
            <p:nvPr/>
          </p:nvSpPr>
          <p:spPr>
            <a:xfrm>
              <a:off x="2143108" y="1285860"/>
              <a:ext cx="6143700" cy="928694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50000"/>
                </a:spcBef>
              </a:pP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5984" y="1285860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МОН</a:t>
              </a:r>
              <a:r>
                <a:rPr lang="ru-RU" dirty="0" smtClean="0"/>
                <a:t>   слабое</a:t>
              </a:r>
            </a:p>
            <a:p>
              <a:r>
                <a:rPr lang="ru-RU" b="1" dirty="0" smtClean="0"/>
                <a:t>НА</a:t>
              </a:r>
              <a:r>
                <a:rPr lang="en-US" b="1" dirty="0" smtClean="0"/>
                <a:t>n</a:t>
              </a:r>
              <a:r>
                <a:rPr lang="ru-RU" b="1" dirty="0" smtClean="0"/>
                <a:t>     </a:t>
              </a:r>
              <a:r>
                <a:rPr lang="ru-RU" dirty="0" smtClean="0"/>
                <a:t>сильная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86214" y="1285860"/>
              <a:ext cx="4214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кислая  среда </a:t>
              </a:r>
            </a:p>
            <a:p>
              <a:pPr algn="ctr"/>
              <a:r>
                <a:rPr lang="ru-RU" dirty="0" smtClean="0"/>
                <a:t>         </a:t>
              </a:r>
              <a:r>
                <a:rPr lang="ru-RU" sz="2000" b="1" dirty="0" err="1" smtClean="0"/>
                <a:t>рН</a:t>
              </a:r>
              <a:r>
                <a:rPr lang="ru-RU" sz="2000" b="1" dirty="0" smtClean="0"/>
                <a:t> &lt; 7</a:t>
              </a:r>
              <a:endParaRPr lang="ru-RU" sz="2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71868" y="1845222"/>
              <a:ext cx="428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М </a:t>
              </a:r>
              <a:r>
                <a:rPr lang="ru-RU" b="1" i="1" baseline="30000" dirty="0" smtClean="0"/>
                <a:t>+</a:t>
              </a:r>
              <a:r>
                <a:rPr lang="ru-RU" b="1" i="1" dirty="0" smtClean="0"/>
                <a:t> + НОН ↔ Н </a:t>
              </a:r>
              <a:r>
                <a:rPr lang="ru-RU" b="1" i="1" baseline="30000" dirty="0" smtClean="0"/>
                <a:t>+</a:t>
              </a:r>
              <a:r>
                <a:rPr lang="ru-RU" b="1" i="1" dirty="0" smtClean="0"/>
                <a:t> + МОН</a:t>
              </a:r>
              <a:endParaRPr lang="ru-RU" b="1" i="1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2643571" y="1642653"/>
              <a:ext cx="571504" cy="7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357422" y="1643050"/>
              <a:ext cx="150019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51"/>
          <p:cNvGrpSpPr/>
          <p:nvPr/>
        </p:nvGrpSpPr>
        <p:grpSpPr>
          <a:xfrm>
            <a:off x="2285984" y="2643182"/>
            <a:ext cx="6143700" cy="940836"/>
            <a:chOff x="2285984" y="2643182"/>
            <a:chExt cx="6143700" cy="940836"/>
          </a:xfrm>
        </p:grpSpPr>
        <p:grpSp>
          <p:nvGrpSpPr>
            <p:cNvPr id="12" name="Группа 18"/>
            <p:cNvGrpSpPr/>
            <p:nvPr/>
          </p:nvGrpSpPr>
          <p:grpSpPr>
            <a:xfrm>
              <a:off x="2285984" y="2643182"/>
              <a:ext cx="6143700" cy="940836"/>
              <a:chOff x="2143108" y="1285860"/>
              <a:chExt cx="6143700" cy="940836"/>
            </a:xfrm>
          </p:grpSpPr>
          <p:sp>
            <p:nvSpPr>
              <p:cNvPr id="20" name="Скругленный прямоугольник 19">
                <a:hlinkClick r:id="rId2" action="ppaction://hlinksldjump"/>
              </p:cNvPr>
              <p:cNvSpPr/>
              <p:nvPr/>
            </p:nvSpPr>
            <p:spPr>
              <a:xfrm>
                <a:off x="2143108" y="1285860"/>
                <a:ext cx="6143700" cy="928694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85984" y="1285860"/>
                <a:ext cx="1714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МОН</a:t>
                </a:r>
                <a:r>
                  <a:rPr lang="ru-RU" dirty="0" smtClean="0"/>
                  <a:t>   сильное</a:t>
                </a:r>
              </a:p>
              <a:p>
                <a:r>
                  <a:rPr lang="ru-RU" b="1" dirty="0" smtClean="0"/>
                  <a:t>НА</a:t>
                </a:r>
                <a:r>
                  <a:rPr lang="en-US" b="1" dirty="0" smtClean="0"/>
                  <a:t>n</a:t>
                </a:r>
                <a:r>
                  <a:rPr lang="ru-RU" b="1" dirty="0" smtClean="0"/>
                  <a:t>     </a:t>
                </a:r>
                <a:r>
                  <a:rPr lang="ru-RU" dirty="0" smtClean="0"/>
                  <a:t>слабая</a:t>
                </a:r>
                <a:endParaRPr lang="ru-RU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29058" y="1285860"/>
                <a:ext cx="42148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/>
                  <a:t>щелочная среда </a:t>
                </a:r>
              </a:p>
              <a:p>
                <a:pPr algn="ctr"/>
                <a:r>
                  <a:rPr lang="ru-RU" dirty="0" smtClean="0"/>
                  <a:t>         </a:t>
                </a:r>
                <a:r>
                  <a:rPr lang="ru-RU" sz="2000" b="1" dirty="0" err="1" smtClean="0"/>
                  <a:t>рН</a:t>
                </a:r>
                <a:r>
                  <a:rPr lang="ru-RU" sz="2000" b="1" dirty="0" smtClean="0"/>
                  <a:t> &gt; 7</a:t>
                </a:r>
                <a:endParaRPr lang="ru-RU" sz="20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71868" y="1857364"/>
                <a:ext cx="428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 smtClean="0"/>
                  <a:t>А</a:t>
                </a:r>
                <a:r>
                  <a:rPr lang="en-US" b="1" i="1" dirty="0" smtClean="0"/>
                  <a:t>n</a:t>
                </a:r>
                <a:r>
                  <a:rPr lang="ru-RU" b="1" i="1" dirty="0" smtClean="0"/>
                  <a:t>+ НОН  ↔  ОН + НА</a:t>
                </a:r>
                <a:r>
                  <a:rPr lang="en-US" b="1" i="1" dirty="0" smtClean="0"/>
                  <a:t>n</a:t>
                </a:r>
                <a:endParaRPr lang="ru-RU" b="1" i="1" dirty="0"/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2643571" y="1642653"/>
                <a:ext cx="571504" cy="79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2357422" y="1643050"/>
                <a:ext cx="1500198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429256" y="3284536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000496" y="3286124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53"/>
          <p:cNvGrpSpPr/>
          <p:nvPr/>
        </p:nvGrpSpPr>
        <p:grpSpPr>
          <a:xfrm>
            <a:off x="2357390" y="5429264"/>
            <a:ext cx="6143700" cy="940836"/>
            <a:chOff x="2357390" y="5429264"/>
            <a:chExt cx="6143700" cy="940836"/>
          </a:xfrm>
        </p:grpSpPr>
        <p:grpSp>
          <p:nvGrpSpPr>
            <p:cNvPr id="14" name="Группа 32"/>
            <p:cNvGrpSpPr/>
            <p:nvPr/>
          </p:nvGrpSpPr>
          <p:grpSpPr>
            <a:xfrm>
              <a:off x="2357390" y="5429264"/>
              <a:ext cx="6143700" cy="940836"/>
              <a:chOff x="2143108" y="1285860"/>
              <a:chExt cx="6143700" cy="940836"/>
            </a:xfrm>
          </p:grpSpPr>
          <p:sp>
            <p:nvSpPr>
              <p:cNvPr id="34" name="Скругленный прямоугольник 33">
                <a:hlinkClick r:id="rId2" action="ppaction://hlinksldjump"/>
              </p:cNvPr>
              <p:cNvSpPr/>
              <p:nvPr/>
            </p:nvSpPr>
            <p:spPr>
              <a:xfrm>
                <a:off x="2143108" y="1285860"/>
                <a:ext cx="6143700" cy="928694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85984" y="1285860"/>
                <a:ext cx="1714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МОН</a:t>
                </a:r>
                <a:r>
                  <a:rPr lang="ru-RU" dirty="0" smtClean="0"/>
                  <a:t>   слабое</a:t>
                </a:r>
              </a:p>
              <a:p>
                <a:r>
                  <a:rPr lang="ru-RU" b="1" dirty="0" smtClean="0"/>
                  <a:t>НА</a:t>
                </a:r>
                <a:r>
                  <a:rPr lang="en-US" b="1" dirty="0" smtClean="0"/>
                  <a:t>n</a:t>
                </a:r>
                <a:r>
                  <a:rPr lang="ru-RU" b="1" dirty="0" smtClean="0"/>
                  <a:t>     </a:t>
                </a:r>
                <a:r>
                  <a:rPr lang="ru-RU" dirty="0" smtClean="0"/>
                  <a:t>слабая</a:t>
                </a:r>
                <a:endParaRPr lang="ru-RU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29090" y="1285860"/>
                <a:ext cx="421484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нейтральная среда; слабокислая; слабощелочная;   </a:t>
                </a:r>
                <a:r>
                  <a:rPr lang="ru-RU" b="1" dirty="0" err="1" smtClean="0"/>
                  <a:t>рН</a:t>
                </a:r>
                <a:r>
                  <a:rPr lang="ru-RU" b="1" dirty="0" smtClean="0"/>
                  <a:t> ~ ? </a:t>
                </a:r>
              </a:p>
              <a:p>
                <a:pPr algn="ctr"/>
                <a:r>
                  <a:rPr lang="ru-RU" sz="1600" dirty="0" smtClean="0"/>
                  <a:t>                                                  </a:t>
                </a:r>
                <a:endParaRPr lang="ru-RU" sz="16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357454" y="1857364"/>
                <a:ext cx="5857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 smtClean="0"/>
                  <a:t>М </a:t>
                </a:r>
                <a:r>
                  <a:rPr lang="ru-RU" b="1" i="1" baseline="30000" dirty="0" smtClean="0"/>
                  <a:t>+</a:t>
                </a:r>
                <a:r>
                  <a:rPr lang="ru-RU" b="1" i="1" dirty="0" smtClean="0"/>
                  <a:t> + А</a:t>
                </a:r>
                <a:r>
                  <a:rPr lang="en-US" b="1" i="1" dirty="0" smtClean="0"/>
                  <a:t>n + </a:t>
                </a:r>
                <a:r>
                  <a:rPr lang="ru-RU" b="1" i="1" dirty="0" smtClean="0"/>
                  <a:t>НОН ↔ МОН + НА</a:t>
                </a:r>
                <a:r>
                  <a:rPr lang="en-US" b="1" i="1" dirty="0" smtClean="0"/>
                  <a:t>n</a:t>
                </a:r>
                <a:r>
                  <a:rPr lang="ru-RU" b="1" i="1" dirty="0" smtClean="0"/>
                  <a:t>;  гидролиз идет до конца </a:t>
                </a:r>
                <a:endParaRPr lang="ru-RU" b="1" i="1" dirty="0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2643571" y="1642653"/>
                <a:ext cx="571504" cy="79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357422" y="1643050"/>
                <a:ext cx="1500198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428992" y="6072206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Скругленный прямоугольник 54"/>
          <p:cNvSpPr/>
          <p:nvPr/>
        </p:nvSpPr>
        <p:spPr>
          <a:xfrm>
            <a:off x="142844" y="3000372"/>
            <a:ext cx="1857388" cy="14287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Гидролиз солей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МА</a:t>
            </a:r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cxnSp>
        <p:nvCxnSpPr>
          <p:cNvPr id="58" name="Прямая со стрелкой 57"/>
          <p:cNvCxnSpPr>
            <a:endCxn id="20" idx="1"/>
          </p:cNvCxnSpPr>
          <p:nvPr/>
        </p:nvCxnSpPr>
        <p:spPr>
          <a:xfrm flipV="1">
            <a:off x="2000232" y="3107529"/>
            <a:ext cx="285752" cy="60722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27" idx="1"/>
          </p:cNvCxnSpPr>
          <p:nvPr/>
        </p:nvCxnSpPr>
        <p:spPr>
          <a:xfrm>
            <a:off x="2000232" y="3714753"/>
            <a:ext cx="285720" cy="75009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" idx="1"/>
          </p:cNvCxnSpPr>
          <p:nvPr/>
        </p:nvCxnSpPr>
        <p:spPr>
          <a:xfrm flipV="1">
            <a:off x="2000264" y="1750207"/>
            <a:ext cx="285720" cy="196454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000232" y="3714752"/>
            <a:ext cx="357158" cy="217885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Управляющая кнопка: назад 43">
            <a:hlinkClick r:id="rId3" action="ppaction://hlinksldjump" highlightClick="1"/>
          </p:cNvPr>
          <p:cNvSpPr/>
          <p:nvPr/>
        </p:nvSpPr>
        <p:spPr>
          <a:xfrm>
            <a:off x="214282" y="5857892"/>
            <a:ext cx="642942" cy="64294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8072462" y="4643446"/>
            <a:ext cx="57150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680347" y="4892685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14282" y="3429000"/>
            <a:ext cx="3214710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Металлы</a:t>
            </a:r>
            <a:endParaRPr lang="ru-RU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571472" y="5000636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Нахождение в природе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71472" y="4429132"/>
            <a:ext cx="4000528" cy="35719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Внешний вид и условия хранения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71472" y="5643578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Получение металлов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571472" y="6286520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Химические свойства металлов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3429000"/>
            <a:ext cx="328614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Соединения металлов</a:t>
            </a:r>
            <a:endParaRPr lang="ru-RU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5286380" y="4429132"/>
            <a:ext cx="2786082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Оксиды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5286380" y="5000636"/>
            <a:ext cx="2786082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rgbClr val="002060"/>
                </a:solidFill>
              </a:rPr>
              <a:t>Гидроксиды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5286348" y="5643578"/>
            <a:ext cx="2786114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Соли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642910" y="357166"/>
            <a:ext cx="757242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Электрохимический ряд напряжений металлов</a:t>
            </a: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1142984"/>
            <a:ext cx="9144000" cy="2071702"/>
            <a:chOff x="0" y="1071546"/>
            <a:chExt cx="9144000" cy="2071702"/>
          </a:xfrm>
        </p:grpSpPr>
        <p:pic>
          <p:nvPicPr>
            <p:cNvPr id="19" name="Рисунок 18" descr="Ряд Ме.JPG"/>
            <p:cNvPicPr>
              <a:picLocks noChangeAspect="1"/>
            </p:cNvPicPr>
            <p:nvPr/>
          </p:nvPicPr>
          <p:blipFill>
            <a:blip r:embed="rId8"/>
            <a:srcRect t="13650" b="51518"/>
            <a:stretch>
              <a:fillRect/>
            </a:stretch>
          </p:blipFill>
          <p:spPr>
            <a:xfrm>
              <a:off x="0" y="1071546"/>
              <a:ext cx="9144000" cy="1857388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8572560" y="3000372"/>
              <a:ext cx="500034" cy="1428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28860" y="857232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Уменьшение восстановительных свойств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2857496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Усиление окислительных свойств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-857288" y="5286388"/>
            <a:ext cx="242889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7158" y="4641858"/>
            <a:ext cx="21431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7158" y="5143512"/>
            <a:ext cx="21431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7158" y="5786454"/>
            <a:ext cx="21431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7158" y="6500834"/>
            <a:ext cx="21431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072462" y="5143512"/>
            <a:ext cx="57150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72462" y="5857892"/>
            <a:ext cx="57150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>
            <a:hlinkClick r:id="rId9" action="ppaction://hlinksldjump"/>
          </p:cNvPr>
          <p:cNvSpPr/>
          <p:nvPr/>
        </p:nvSpPr>
        <p:spPr>
          <a:xfrm>
            <a:off x="5286380" y="6215082"/>
            <a:ext cx="2786114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Проверь себя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42852"/>
            <a:ext cx="8715436" cy="85725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Электролизом</a:t>
            </a:r>
            <a:r>
              <a:rPr lang="ru-RU" b="1" dirty="0" smtClean="0">
                <a:solidFill>
                  <a:srgbClr val="002060"/>
                </a:solidFill>
              </a:rPr>
              <a:t> называется окислительно-восстановительная реакция, которая протекает на электродах при пропускании через раствор или расплав электролита электрического тока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43240" y="1214422"/>
            <a:ext cx="4643470" cy="646331"/>
            <a:chOff x="3143240" y="1285860"/>
            <a:chExt cx="4643470" cy="6463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143240" y="1285860"/>
              <a:ext cx="4643470" cy="642942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214678" y="1357298"/>
              <a:ext cx="500066" cy="500066"/>
              <a:chOff x="3357554" y="1428736"/>
              <a:chExt cx="500066" cy="500066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3357554" y="1428736"/>
                <a:ext cx="500066" cy="500066"/>
              </a:xfrm>
              <a:prstGeom prst="ellipse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1457254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/>
                  <a:t>- К</a:t>
                </a:r>
                <a:endParaRPr lang="ru-RU" sz="20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29058" y="1285860"/>
              <a:ext cx="3643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М </a:t>
              </a:r>
              <a:r>
                <a:rPr lang="en-US" b="1" baseline="30000" dirty="0" smtClean="0"/>
                <a:t>n+ </a:t>
              </a:r>
              <a:r>
                <a:rPr lang="en-US" b="1" dirty="0" smtClean="0"/>
                <a:t>+ ne = M</a:t>
              </a:r>
              <a:r>
                <a:rPr lang="en-US" b="1" baseline="30000" dirty="0" smtClean="0"/>
                <a:t>0</a:t>
              </a:r>
            </a:p>
            <a:p>
              <a:r>
                <a:rPr lang="en-US" b="1" dirty="0" smtClean="0"/>
                <a:t>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 + 2e = H</a:t>
              </a:r>
              <a:r>
                <a:rPr lang="en-US" b="1" baseline="-25000" dirty="0" smtClean="0"/>
                <a:t>2</a:t>
              </a:r>
              <a:r>
                <a:rPr lang="en-US" b="1" baseline="30000" dirty="0" smtClean="0"/>
                <a:t>0</a:t>
              </a:r>
              <a:r>
                <a:rPr lang="en-US" b="1" dirty="0" smtClean="0"/>
                <a:t> + 2OH</a:t>
              </a:r>
              <a:endParaRPr lang="ru-RU" b="1" baseline="30000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6143636" y="1643050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786314" y="1357298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857752" y="1643050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3143240" y="2000240"/>
            <a:ext cx="4786346" cy="1107996"/>
            <a:chOff x="3143240" y="2071678"/>
            <a:chExt cx="4786346" cy="110799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6286512" y="2428868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/>
            <p:nvPr/>
          </p:nvGrpSpPr>
          <p:grpSpPr>
            <a:xfrm>
              <a:off x="3143240" y="2071678"/>
              <a:ext cx="4786346" cy="1107996"/>
              <a:chOff x="3143240" y="1285860"/>
              <a:chExt cx="4786346" cy="1107996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143240" y="1285860"/>
                <a:ext cx="4643470" cy="928694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6"/>
              <p:cNvGrpSpPr/>
              <p:nvPr/>
            </p:nvGrpSpPr>
            <p:grpSpPr>
              <a:xfrm>
                <a:off x="3214678" y="1500174"/>
                <a:ext cx="571504" cy="500066"/>
                <a:chOff x="3357554" y="1571612"/>
                <a:chExt cx="571504" cy="500066"/>
              </a:xfrm>
            </p:grpSpPr>
            <p:sp>
              <p:nvSpPr>
                <p:cNvPr id="26" name="Овал 4"/>
                <p:cNvSpPr/>
                <p:nvPr/>
              </p:nvSpPr>
              <p:spPr>
                <a:xfrm>
                  <a:off x="3357554" y="1571612"/>
                  <a:ext cx="500066" cy="500066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357554" y="1600130"/>
                  <a:ext cx="5715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/>
                    <a:t>+</a:t>
                  </a:r>
                  <a:r>
                    <a:rPr lang="ru-RU" sz="2000" b="1" dirty="0" smtClean="0"/>
                    <a:t> </a:t>
                  </a:r>
                  <a:r>
                    <a:rPr lang="en-US" sz="2000" b="1" dirty="0" smtClean="0"/>
                    <a:t>A</a:t>
                  </a:r>
                  <a:endParaRPr lang="ru-RU" sz="2000" b="1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929058" y="1285860"/>
                <a:ext cx="40005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Растворимый: М</a:t>
                </a:r>
                <a:r>
                  <a:rPr lang="en-US" b="1" dirty="0" smtClean="0"/>
                  <a:t> </a:t>
                </a:r>
                <a:r>
                  <a:rPr lang="ru-RU" b="1" baseline="30000" dirty="0" smtClean="0"/>
                  <a:t>0</a:t>
                </a:r>
                <a:r>
                  <a:rPr lang="ru-RU" b="1" dirty="0" smtClean="0"/>
                  <a:t> – </a:t>
                </a:r>
                <a:r>
                  <a:rPr lang="en-US" b="1" dirty="0" smtClean="0"/>
                  <a:t>ne = M </a:t>
                </a:r>
                <a:r>
                  <a:rPr lang="en-US" b="1" baseline="30000" dirty="0" smtClean="0"/>
                  <a:t>n+</a:t>
                </a:r>
              </a:p>
              <a:p>
                <a:r>
                  <a:rPr lang="ru-RU" b="1" dirty="0" smtClean="0"/>
                  <a:t>Инертный:        А</a:t>
                </a:r>
                <a:r>
                  <a:rPr lang="en-US" b="1" dirty="0" smtClean="0"/>
                  <a:t>n </a:t>
                </a:r>
                <a:r>
                  <a:rPr lang="en-US" b="1" baseline="30000" dirty="0" err="1" smtClean="0"/>
                  <a:t>n</a:t>
                </a:r>
                <a:r>
                  <a:rPr lang="en-US" b="1" baseline="30000" dirty="0" smtClean="0"/>
                  <a:t>-</a:t>
                </a:r>
                <a:r>
                  <a:rPr lang="en-US" b="1" dirty="0" smtClean="0"/>
                  <a:t>   ne = An</a:t>
                </a:r>
                <a:r>
                  <a:rPr lang="en-US" b="1" baseline="30000" dirty="0" smtClean="0"/>
                  <a:t>0</a:t>
                </a:r>
              </a:p>
              <a:p>
                <a:r>
                  <a:rPr lang="en-US" b="1" dirty="0" smtClean="0"/>
                  <a:t>                            2H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O – 4e = O</a:t>
                </a:r>
                <a:r>
                  <a:rPr lang="en-US" b="1" baseline="-25000" dirty="0" smtClean="0"/>
                  <a:t>2</a:t>
                </a:r>
                <a:r>
                  <a:rPr lang="en-US" b="1" baseline="30000" dirty="0" smtClean="0"/>
                  <a:t>0</a:t>
                </a:r>
                <a:r>
                  <a:rPr lang="en-US" b="1" dirty="0" smtClean="0"/>
                  <a:t> + 4H </a:t>
                </a:r>
                <a:r>
                  <a:rPr lang="en-US" b="1" baseline="30000" dirty="0" smtClean="0"/>
                  <a:t>+</a:t>
                </a:r>
              </a:p>
              <a:p>
                <a:endParaRPr lang="ru-RU" b="1" baseline="30000" dirty="0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143636" y="2143116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357950" y="2714620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29322" y="2571744"/>
              <a:ext cx="14287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214282" y="1428736"/>
            <a:ext cx="2643206" cy="1214446"/>
            <a:chOff x="214282" y="1285860"/>
            <a:chExt cx="2643206" cy="121444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14282" y="1285860"/>
              <a:ext cx="2643206" cy="1214446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4282" y="1285860"/>
              <a:ext cx="26432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Электролиз растворов электролитов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М</a:t>
              </a:r>
              <a:r>
                <a:rPr lang="en-US" b="1" dirty="0" smtClean="0"/>
                <a:t>An</a:t>
              </a:r>
              <a:r>
                <a:rPr lang="ru-RU" b="1" dirty="0" smtClean="0"/>
                <a:t> ↔ М </a:t>
              </a:r>
              <a:r>
                <a:rPr lang="en-US" b="1" baseline="30000" dirty="0" smtClean="0"/>
                <a:t>m+</a:t>
              </a:r>
              <a:r>
                <a:rPr lang="en-US" b="1" dirty="0" smtClean="0"/>
                <a:t> + An </a:t>
              </a:r>
              <a:r>
                <a:rPr lang="en-US" b="1" baseline="30000" dirty="0" smtClean="0"/>
                <a:t>n-</a:t>
              </a:r>
            </a:p>
            <a:p>
              <a:pPr algn="ctr"/>
              <a:r>
                <a:rPr lang="en-US" b="1" dirty="0" smtClean="0"/>
                <a:t>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</a:t>
              </a:r>
              <a:endParaRPr lang="ru-RU" b="1" dirty="0"/>
            </a:p>
          </p:txBody>
        </p:sp>
      </p:grpSp>
      <p:sp>
        <p:nvSpPr>
          <p:cNvPr id="36" name="Скругленный прямоугольник 35">
            <a:hlinkClick r:id="rId2" action="ppaction://hlinksldjump"/>
          </p:cNvPr>
          <p:cNvSpPr/>
          <p:nvPr/>
        </p:nvSpPr>
        <p:spPr>
          <a:xfrm>
            <a:off x="785786" y="3071810"/>
            <a:ext cx="7072362" cy="3571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Последовательность процессов восстановления на катоде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0" y="3571876"/>
            <a:ext cx="9144000" cy="1691642"/>
            <a:chOff x="0" y="3929066"/>
            <a:chExt cx="9144000" cy="169164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0" y="3929066"/>
              <a:ext cx="9144000" cy="1428760"/>
              <a:chOff x="0" y="3929066"/>
              <a:chExt cx="9144000" cy="1428760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14282" y="4143381"/>
                <a:ext cx="23574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только</a:t>
                </a:r>
              </a:p>
              <a:p>
                <a:r>
                  <a:rPr lang="en-US" b="1" dirty="0" smtClean="0"/>
                  <a:t>2H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O + 2e = H</a:t>
                </a:r>
                <a:r>
                  <a:rPr lang="en-US" b="1" baseline="-25000" dirty="0" smtClean="0"/>
                  <a:t>2</a:t>
                </a:r>
                <a:r>
                  <a:rPr lang="en-US" b="1" baseline="30000" dirty="0" smtClean="0"/>
                  <a:t>0</a:t>
                </a:r>
                <a:r>
                  <a:rPr lang="en-US" b="1" dirty="0" smtClean="0"/>
                  <a:t> + 2OH</a:t>
                </a:r>
                <a:endParaRPr lang="ru-RU" b="1" baseline="30000" dirty="0" smtClean="0"/>
              </a:p>
              <a:p>
                <a:endParaRPr lang="ru-RU" dirty="0" smtClean="0"/>
              </a:p>
              <a:p>
                <a:endParaRPr lang="ru-RU" dirty="0"/>
              </a:p>
            </p:txBody>
          </p:sp>
          <p:sp>
            <p:nvSpPr>
              <p:cNvPr id="41" name="Дуга 40"/>
              <p:cNvSpPr/>
              <p:nvPr/>
            </p:nvSpPr>
            <p:spPr>
              <a:xfrm>
                <a:off x="142844" y="4071942"/>
                <a:ext cx="2571768" cy="1285884"/>
              </a:xfrm>
              <a:prstGeom prst="arc">
                <a:avLst>
                  <a:gd name="adj1" fmla="val 16914237"/>
                  <a:gd name="adj2" fmla="val 345034"/>
                </a:avLst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Дуга 43"/>
              <p:cNvSpPr/>
              <p:nvPr/>
            </p:nvSpPr>
            <p:spPr>
              <a:xfrm>
                <a:off x="2714612" y="3929066"/>
                <a:ext cx="3929090" cy="1428760"/>
              </a:xfrm>
              <a:prstGeom prst="arc">
                <a:avLst>
                  <a:gd name="adj1" fmla="val 10450720"/>
                  <a:gd name="adj2" fmla="val 321761"/>
                </a:avLst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500298" y="4786322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А</a:t>
                </a:r>
                <a:r>
                  <a:rPr lang="en-US" b="1" dirty="0" smtClean="0"/>
                  <a:t>l</a:t>
                </a:r>
                <a:endParaRPr lang="ru-RU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00826" y="4786322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H</a:t>
                </a:r>
                <a:r>
                  <a:rPr lang="en-US" b="1" baseline="-25000" dirty="0" smtClean="0"/>
                  <a:t>2</a:t>
                </a:r>
                <a:endParaRPr lang="ru-RU" b="1" baseline="-2500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1142976" y="3961065"/>
              <a:ext cx="7632070" cy="1659643"/>
              <a:chOff x="1142976" y="3961065"/>
              <a:chExt cx="7632070" cy="1659643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142976" y="4500570"/>
                <a:ext cx="7143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357554" y="4143380"/>
                <a:ext cx="321471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и  </a:t>
                </a:r>
                <a:r>
                  <a:rPr lang="en-US" b="1" dirty="0" smtClean="0"/>
                  <a:t>2H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O + 2e = H</a:t>
                </a:r>
                <a:r>
                  <a:rPr lang="en-US" b="1" baseline="-25000" dirty="0" smtClean="0"/>
                  <a:t>2</a:t>
                </a:r>
                <a:r>
                  <a:rPr lang="en-US" b="1" baseline="30000" dirty="0" smtClean="0"/>
                  <a:t>0</a:t>
                </a:r>
                <a:r>
                  <a:rPr lang="en-US" b="1" dirty="0" smtClean="0"/>
                  <a:t> + 2OH</a:t>
                </a:r>
                <a:endParaRPr lang="ru-RU" b="1" dirty="0" smtClean="0"/>
              </a:p>
              <a:p>
                <a:r>
                  <a:rPr lang="ru-RU" b="1" dirty="0" smtClean="0"/>
                  <a:t>   </a:t>
                </a:r>
                <a:r>
                  <a:rPr lang="ru-RU" dirty="0" smtClean="0"/>
                  <a:t>и</a:t>
                </a:r>
                <a:r>
                  <a:rPr lang="ru-RU" b="1" dirty="0" smtClean="0"/>
                  <a:t> М </a:t>
                </a:r>
                <a:r>
                  <a:rPr lang="en-US" b="1" baseline="30000" dirty="0" smtClean="0"/>
                  <a:t>n+ </a:t>
                </a:r>
                <a:r>
                  <a:rPr lang="en-US" b="1" dirty="0" smtClean="0"/>
                  <a:t>+ ne = M</a:t>
                </a:r>
                <a:r>
                  <a:rPr lang="en-US" b="1" baseline="30000" dirty="0" smtClean="0"/>
                  <a:t>0</a:t>
                </a:r>
              </a:p>
              <a:p>
                <a:endParaRPr lang="ru-RU" b="1" dirty="0" smtClean="0"/>
              </a:p>
              <a:p>
                <a:endParaRPr lang="ru-RU" b="1" dirty="0" smtClean="0"/>
              </a:p>
              <a:p>
                <a:endParaRPr lang="ru-RU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00892" y="4214818"/>
                <a:ext cx="17145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только</a:t>
                </a:r>
              </a:p>
              <a:p>
                <a:r>
                  <a:rPr lang="ru-RU" b="1" dirty="0" smtClean="0"/>
                  <a:t>М </a:t>
                </a:r>
                <a:r>
                  <a:rPr lang="en-US" b="1" baseline="30000" dirty="0" smtClean="0"/>
                  <a:t>n+ </a:t>
                </a:r>
                <a:r>
                  <a:rPr lang="en-US" b="1" dirty="0" smtClean="0"/>
                  <a:t>+ ne = M</a:t>
                </a:r>
                <a:r>
                  <a:rPr lang="en-US" b="1" baseline="30000" dirty="0" smtClean="0"/>
                  <a:t>0</a:t>
                </a:r>
              </a:p>
              <a:p>
                <a:endParaRPr lang="ru-RU" dirty="0"/>
              </a:p>
            </p:txBody>
          </p:sp>
          <p:sp>
            <p:nvSpPr>
              <p:cNvPr id="43" name="Дуга 42"/>
              <p:cNvSpPr/>
              <p:nvPr/>
            </p:nvSpPr>
            <p:spPr>
              <a:xfrm rot="20486996">
                <a:off x="6626822" y="3961065"/>
                <a:ext cx="2148224" cy="922338"/>
              </a:xfrm>
              <a:prstGeom prst="arc">
                <a:avLst>
                  <a:gd name="adj1" fmla="val 10368136"/>
                  <a:gd name="adj2" fmla="val 16691805"/>
                </a:avLst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4500562" y="4214818"/>
                <a:ext cx="7143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2428860" y="4498982"/>
                <a:ext cx="7143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786446" y="4213230"/>
                <a:ext cx="7143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7858148" y="4572008"/>
                <a:ext cx="7143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500562" y="4500570"/>
                <a:ext cx="7143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Скругленный прямоугольник 61">
            <a:hlinkClick r:id="rId2" action="ppaction://hlinksldjump"/>
          </p:cNvPr>
          <p:cNvSpPr/>
          <p:nvPr/>
        </p:nvSpPr>
        <p:spPr>
          <a:xfrm>
            <a:off x="928662" y="4786322"/>
            <a:ext cx="7072362" cy="3571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Последовательность процессов окисления  на аноде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71406" y="5225876"/>
            <a:ext cx="9001156" cy="1703586"/>
            <a:chOff x="142844" y="3071809"/>
            <a:chExt cx="9001156" cy="1703586"/>
          </a:xfrm>
        </p:grpSpPr>
        <p:grpSp>
          <p:nvGrpSpPr>
            <p:cNvPr id="83" name="Группа 12"/>
            <p:cNvGrpSpPr/>
            <p:nvPr/>
          </p:nvGrpSpPr>
          <p:grpSpPr>
            <a:xfrm>
              <a:off x="142844" y="3071809"/>
              <a:ext cx="9001156" cy="1703586"/>
              <a:chOff x="0" y="3929066"/>
              <a:chExt cx="9001156" cy="1613649"/>
            </a:xfrm>
          </p:grpSpPr>
          <p:grpSp>
            <p:nvGrpSpPr>
              <p:cNvPr id="92" name="Группа 46"/>
              <p:cNvGrpSpPr/>
              <p:nvPr/>
            </p:nvGrpSpPr>
            <p:grpSpPr>
              <a:xfrm>
                <a:off x="0" y="3929066"/>
                <a:ext cx="9001156" cy="1428760"/>
                <a:chOff x="0" y="3929066"/>
                <a:chExt cx="9001156" cy="1428760"/>
              </a:xfrm>
            </p:grpSpPr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0" y="4857760"/>
                  <a:ext cx="9001156" cy="18638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/>
              </p:nvSpPr>
              <p:spPr>
                <a:xfrm>
                  <a:off x="214282" y="4143381"/>
                  <a:ext cx="2357454" cy="787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b="1" baseline="30000" dirty="0" smtClean="0"/>
                </a:p>
                <a:p>
                  <a:endParaRPr lang="ru-RU" dirty="0" smtClean="0"/>
                </a:p>
                <a:p>
                  <a:endParaRPr lang="ru-RU" dirty="0"/>
                </a:p>
              </p:txBody>
            </p:sp>
            <p:sp>
              <p:nvSpPr>
                <p:cNvPr id="99" name="Дуга 98"/>
                <p:cNvSpPr/>
                <p:nvPr/>
              </p:nvSpPr>
              <p:spPr>
                <a:xfrm>
                  <a:off x="142844" y="4071942"/>
                  <a:ext cx="2571768" cy="1285884"/>
                </a:xfrm>
                <a:prstGeom prst="arc">
                  <a:avLst>
                    <a:gd name="adj1" fmla="val 16914237"/>
                    <a:gd name="adj2" fmla="val 345034"/>
                  </a:avLst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Дуга 99"/>
                <p:cNvSpPr/>
                <p:nvPr/>
              </p:nvSpPr>
              <p:spPr>
                <a:xfrm>
                  <a:off x="2714612" y="3929066"/>
                  <a:ext cx="3929090" cy="1428760"/>
                </a:xfrm>
                <a:prstGeom prst="arc">
                  <a:avLst>
                    <a:gd name="adj1" fmla="val 10450720"/>
                    <a:gd name="adj2" fmla="val 321761"/>
                  </a:avLst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3" name="Группа 59"/>
              <p:cNvGrpSpPr/>
              <p:nvPr/>
            </p:nvGrpSpPr>
            <p:grpSpPr>
              <a:xfrm>
                <a:off x="3357554" y="3961065"/>
                <a:ext cx="5417492" cy="1581650"/>
                <a:chOff x="3357554" y="3961065"/>
                <a:chExt cx="5417492" cy="1581650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3357554" y="4143380"/>
                  <a:ext cx="3214710" cy="1399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2</a:t>
                  </a:r>
                  <a:r>
                    <a:rPr lang="en-US" b="1" dirty="0" err="1" smtClean="0"/>
                    <a:t>Cl</a:t>
                  </a:r>
                  <a:r>
                    <a:rPr lang="en-US" b="1" dirty="0" smtClean="0"/>
                    <a:t> </a:t>
                  </a:r>
                  <a:r>
                    <a:rPr lang="en-US" b="1" baseline="30000" dirty="0" smtClean="0"/>
                    <a:t>-</a:t>
                  </a:r>
                  <a:r>
                    <a:rPr lang="en-US" b="1" dirty="0" smtClean="0"/>
                    <a:t>, 2Br </a:t>
                  </a:r>
                  <a:r>
                    <a:rPr lang="en-US" b="1" baseline="30000" dirty="0" smtClean="0"/>
                    <a:t>-</a:t>
                  </a:r>
                  <a:r>
                    <a:rPr lang="en-US" b="1" dirty="0" smtClean="0"/>
                    <a:t>, 2I </a:t>
                  </a:r>
                  <a:r>
                    <a:rPr lang="en-US" b="1" baseline="30000" dirty="0" smtClean="0"/>
                    <a:t>-</a:t>
                  </a:r>
                  <a:r>
                    <a:rPr lang="en-US" b="1" dirty="0" smtClean="0"/>
                    <a:t>, S </a:t>
                  </a:r>
                  <a:r>
                    <a:rPr lang="en-US" b="1" baseline="30000" dirty="0" smtClean="0"/>
                    <a:t>2-</a:t>
                  </a:r>
                  <a:r>
                    <a:rPr lang="en-US" b="1" dirty="0" smtClean="0"/>
                    <a:t> </a:t>
                  </a:r>
                  <a:r>
                    <a:rPr lang="en-US" b="1" baseline="30000" dirty="0" smtClean="0"/>
                    <a:t>_</a:t>
                  </a:r>
                  <a:r>
                    <a:rPr lang="en-US" b="1" dirty="0" smtClean="0"/>
                    <a:t> 2e = </a:t>
                  </a:r>
                </a:p>
                <a:p>
                  <a:r>
                    <a:rPr lang="en-US" b="1" dirty="0" smtClean="0"/>
                    <a:t>Cl</a:t>
                  </a:r>
                  <a:r>
                    <a:rPr lang="en-US" b="1" baseline="-25000" dirty="0" smtClean="0"/>
                    <a:t>2</a:t>
                  </a:r>
                  <a:r>
                    <a:rPr lang="en-US" b="1" dirty="0" smtClean="0"/>
                    <a:t>, Br</a:t>
                  </a:r>
                  <a:r>
                    <a:rPr lang="en-US" b="1" baseline="-25000" dirty="0" smtClean="0"/>
                    <a:t>2</a:t>
                  </a:r>
                  <a:r>
                    <a:rPr lang="en-US" b="1" dirty="0" smtClean="0"/>
                    <a:t>, I</a:t>
                  </a:r>
                  <a:r>
                    <a:rPr lang="en-US" b="1" baseline="-25000" dirty="0" smtClean="0"/>
                    <a:t>2</a:t>
                  </a:r>
                  <a:r>
                    <a:rPr lang="en-US" b="1" dirty="0" smtClean="0"/>
                    <a:t>, S</a:t>
                  </a:r>
                </a:p>
                <a:p>
                  <a:endParaRPr lang="ru-RU" b="1" dirty="0" smtClean="0"/>
                </a:p>
                <a:p>
                  <a:endParaRPr lang="ru-RU" b="1" dirty="0" smtClean="0"/>
                </a:p>
                <a:p>
                  <a:endParaRPr lang="ru-RU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7000892" y="4214818"/>
                  <a:ext cx="171451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b="1" dirty="0" smtClean="0"/>
                </a:p>
                <a:p>
                  <a:endParaRPr lang="ru-RU" dirty="0"/>
                </a:p>
              </p:txBody>
            </p:sp>
            <p:sp>
              <p:nvSpPr>
                <p:cNvPr id="96" name="Дуга 95"/>
                <p:cNvSpPr/>
                <p:nvPr/>
              </p:nvSpPr>
              <p:spPr>
                <a:xfrm rot="20486996">
                  <a:off x="6626822" y="3961065"/>
                  <a:ext cx="2148224" cy="922338"/>
                </a:xfrm>
                <a:prstGeom prst="arc">
                  <a:avLst>
                    <a:gd name="adj1" fmla="val 10368136"/>
                    <a:gd name="adj2" fmla="val 16691805"/>
                  </a:avLst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4" name="Прямоугольник 83"/>
            <p:cNvSpPr/>
            <p:nvPr/>
          </p:nvSpPr>
          <p:spPr>
            <a:xfrm>
              <a:off x="6715140" y="3643314"/>
              <a:ext cx="2335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 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 – 4e = O</a:t>
              </a:r>
              <a:r>
                <a:rPr lang="en-US" b="1" baseline="-25000" dirty="0" smtClean="0"/>
                <a:t>2</a:t>
              </a:r>
              <a:r>
                <a:rPr lang="en-US" b="1" baseline="30000" dirty="0" smtClean="0"/>
                <a:t>0</a:t>
              </a:r>
              <a:r>
                <a:rPr lang="en-US" b="1" dirty="0" smtClean="0"/>
                <a:t> + 4H </a:t>
              </a:r>
              <a:r>
                <a:rPr lang="en-US" b="1" baseline="30000" dirty="0" smtClean="0"/>
                <a:t>+</a:t>
              </a:r>
              <a:endParaRPr lang="ru-RU" dirty="0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>
              <a:off x="5572132" y="3357562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715272" y="3714752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1285852" y="3643314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Прямоугольник 87"/>
            <p:cNvSpPr/>
            <p:nvPr/>
          </p:nvSpPr>
          <p:spPr>
            <a:xfrm>
              <a:off x="500034" y="3571876"/>
              <a:ext cx="1614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М</a:t>
              </a:r>
              <a:r>
                <a:rPr lang="en-US" b="1" dirty="0" smtClean="0"/>
                <a:t> </a:t>
              </a:r>
              <a:r>
                <a:rPr lang="ru-RU" b="1" baseline="30000" dirty="0" smtClean="0"/>
                <a:t>0</a:t>
              </a:r>
              <a:r>
                <a:rPr lang="ru-RU" b="1" dirty="0" smtClean="0"/>
                <a:t> – </a:t>
              </a:r>
              <a:r>
                <a:rPr lang="en-US" b="1" dirty="0" smtClean="0"/>
                <a:t>ne = M </a:t>
              </a:r>
              <a:r>
                <a:rPr lang="en-US" b="1" baseline="30000" dirty="0" smtClean="0"/>
                <a:t>n+</a:t>
              </a:r>
              <a:endParaRPr lang="ru-RU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8596" y="4000504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       Растворимый анод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0" name="Левая фигурная скобка 89"/>
            <p:cNvSpPr/>
            <p:nvPr/>
          </p:nvSpPr>
          <p:spPr>
            <a:xfrm rot="16200000">
              <a:off x="5714991" y="1214439"/>
              <a:ext cx="500067" cy="6215074"/>
            </a:xfrm>
            <a:prstGeom prst="leftBrace">
              <a:avLst>
                <a:gd name="adj1" fmla="val 8333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29124" y="4000504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Нерастворимый анод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66" name="Управляющая кнопка: назад 65">
            <a:hlinkClick r:id="rId3" action="ppaction://hlinksldjump" highlightClick="1"/>
          </p:cNvPr>
          <p:cNvSpPr/>
          <p:nvPr/>
        </p:nvSpPr>
        <p:spPr>
          <a:xfrm>
            <a:off x="71406" y="6143644"/>
            <a:ext cx="642942" cy="64294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142984"/>
            <a:ext cx="9144000" cy="2071702"/>
            <a:chOff x="0" y="1071546"/>
            <a:chExt cx="9144000" cy="2071702"/>
          </a:xfrm>
        </p:grpSpPr>
        <p:pic>
          <p:nvPicPr>
            <p:cNvPr id="3" name="Рисунок 2" descr="Ряд Ме.JPG"/>
            <p:cNvPicPr>
              <a:picLocks noChangeAspect="1"/>
            </p:cNvPicPr>
            <p:nvPr/>
          </p:nvPicPr>
          <p:blipFill>
            <a:blip r:embed="rId2"/>
            <a:srcRect t="13650" b="51518"/>
            <a:stretch>
              <a:fillRect/>
            </a:stretch>
          </p:blipFill>
          <p:spPr>
            <a:xfrm>
              <a:off x="0" y="1071546"/>
              <a:ext cx="9144000" cy="1857388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572560" y="3000372"/>
              <a:ext cx="500034" cy="1428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42910" y="357166"/>
            <a:ext cx="7000924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Электрохимический ряд напряжений металлов</a:t>
            </a: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857232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Уменьшение восстановительных свойств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857496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Усиление окислительных свойств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Ме   1.JPG"/>
          <p:cNvPicPr>
            <a:picLocks noChangeAspect="1"/>
          </p:cNvPicPr>
          <p:nvPr/>
        </p:nvPicPr>
        <p:blipFill>
          <a:blip r:embed="rId4"/>
          <a:srcRect l="13281" t="68723" r="14062" b="1854"/>
          <a:stretch>
            <a:fillRect/>
          </a:stretch>
        </p:blipFill>
        <p:spPr>
          <a:xfrm>
            <a:off x="1000100" y="3143248"/>
            <a:ext cx="6643734" cy="157163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  <a:ln w="19050">
            <a:solidFill>
              <a:srgbClr val="006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844" y="4643446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Факторы, определяющие положение металла в электрохимическом ряду напряжений: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Строение электронной оболочки: число электронных уровней и число электронов на внешнем слое;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Прочность  кристаллической решетки металла;</a:t>
            </a:r>
          </a:p>
          <a:p>
            <a:pPr marL="342900" indent="-342900">
              <a:buAutoNum type="arabicPeriod"/>
            </a:pPr>
            <a:r>
              <a:rPr lang="ru-RU" dirty="0" smtClean="0"/>
              <a:t>Энергия процесса гидратации иона (соединения его с водой).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Помни! </a:t>
            </a:r>
            <a:r>
              <a:rPr lang="ru-RU" dirty="0" smtClean="0"/>
              <a:t>Ряд напряжений характеризует лишь способность М к окислительно-восстановительным взаимодействиям в </a:t>
            </a:r>
            <a:r>
              <a:rPr lang="ru-RU" b="1" i="1" dirty="0" smtClean="0">
                <a:solidFill>
                  <a:srgbClr val="FF0000"/>
                </a:solidFill>
              </a:rPr>
              <a:t>водных</a:t>
            </a:r>
            <a:r>
              <a:rPr lang="ru-RU" dirty="0" smtClean="0"/>
              <a:t> растворах при стандартных условиях.</a:t>
            </a:r>
          </a:p>
          <a:p>
            <a:pPr marL="342900" indent="-342900"/>
            <a:r>
              <a:rPr lang="ru-RU" dirty="0" smtClean="0"/>
              <a:t>  </a:t>
            </a: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7929586" y="428604"/>
            <a:ext cx="1000132" cy="35719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00364" y="214290"/>
            <a:ext cx="1285884" cy="50006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4</a:t>
            </a:r>
            <a:endParaRPr lang="ru-RU" sz="2800" b="1" baseline="-250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7143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разбавленная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7686" y="78579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концентрированная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643438" y="1357298"/>
            <a:ext cx="2071702" cy="1143008"/>
            <a:chOff x="5715008" y="1643050"/>
            <a:chExt cx="2071702" cy="1143008"/>
          </a:xfrm>
        </p:grpSpPr>
        <p:sp>
          <p:nvSpPr>
            <p:cNvPr id="7" name="TextBox 6"/>
            <p:cNvSpPr txBox="1"/>
            <p:nvPr/>
          </p:nvSpPr>
          <p:spPr>
            <a:xfrm>
              <a:off x="5715008" y="2262838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S</a:t>
              </a:r>
              <a:r>
                <a:rPr lang="en-US" sz="2800" baseline="30000" dirty="0" smtClean="0">
                  <a:solidFill>
                    <a:srgbClr val="002060"/>
                  </a:solidFill>
                </a:rPr>
                <a:t>+6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en-US" dirty="0" smtClean="0"/>
                <a:t>- </a:t>
              </a:r>
              <a:r>
                <a:rPr lang="ru-RU" dirty="0" smtClean="0">
                  <a:solidFill>
                    <a:srgbClr val="FF0000"/>
                  </a:solidFill>
                </a:rPr>
                <a:t>окислитель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5715008" y="1643050"/>
              <a:ext cx="1643074" cy="666096"/>
              <a:chOff x="5715008" y="1643050"/>
              <a:chExt cx="1643074" cy="6660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715008" y="1785926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2</a:t>
                </a:r>
                <a:r>
                  <a:rPr lang="ru-RU" sz="2800" baseline="-25000" dirty="0" smtClean="0"/>
                  <a:t> </a:t>
                </a:r>
                <a:r>
                  <a:rPr lang="en-US" sz="2800" dirty="0" smtClean="0"/>
                  <a:t>S</a:t>
                </a:r>
                <a:r>
                  <a:rPr lang="ru-RU" sz="2800" dirty="0" smtClean="0"/>
                  <a:t>  </a:t>
                </a:r>
                <a:r>
                  <a:rPr lang="en-US" sz="2800" dirty="0" smtClean="0"/>
                  <a:t>O</a:t>
                </a:r>
                <a:r>
                  <a:rPr lang="en-US" sz="2800" baseline="-25000" dirty="0" smtClean="0"/>
                  <a:t>4</a:t>
                </a:r>
                <a:endParaRPr lang="ru-RU" sz="2800" baseline="-25000" dirty="0"/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6143636" y="1643050"/>
                <a:ext cx="357190" cy="642942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786446" y="164305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</a:t>
                </a:r>
                <a:r>
                  <a:rPr lang="ru-RU" dirty="0" smtClean="0"/>
                  <a:t>1</a:t>
                </a:r>
                <a:endParaRPr lang="ru-RU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43636" y="164305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</a:t>
                </a:r>
                <a:r>
                  <a:rPr lang="ru-RU" dirty="0" smtClean="0"/>
                  <a:t>6</a:t>
                </a:r>
                <a:endParaRPr lang="ru-RU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72264" y="164305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-2</a:t>
                </a:r>
                <a:endParaRPr lang="ru-RU" dirty="0"/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357158" y="1285860"/>
            <a:ext cx="1928826" cy="1473939"/>
            <a:chOff x="642910" y="1500174"/>
            <a:chExt cx="1928826" cy="1473939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1643050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r>
                <a:rPr lang="en-US" sz="2800" baseline="-25000" dirty="0" smtClean="0"/>
                <a:t>2</a:t>
              </a:r>
              <a:r>
                <a:rPr lang="ru-RU" sz="2800" baseline="-25000" dirty="0" smtClean="0"/>
                <a:t> </a:t>
              </a:r>
              <a:r>
                <a:rPr lang="en-US" sz="2800" dirty="0" smtClean="0"/>
                <a:t>SO</a:t>
              </a:r>
              <a:r>
                <a:rPr lang="en-US" sz="2800" baseline="-25000" dirty="0" smtClean="0"/>
                <a:t>4</a:t>
              </a:r>
              <a:endParaRPr lang="ru-RU" sz="2800" baseline="-25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910" y="2143116"/>
              <a:ext cx="1928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H</a:t>
              </a:r>
              <a:r>
                <a:rPr lang="en-US" sz="2800" baseline="30000" dirty="0" smtClean="0">
                  <a:solidFill>
                    <a:srgbClr val="002060"/>
                  </a:solidFill>
                </a:rPr>
                <a:t>+</a:t>
              </a:r>
              <a:r>
                <a:rPr lang="en-US" dirty="0" smtClean="0"/>
                <a:t> - </a:t>
              </a:r>
              <a:r>
                <a:rPr lang="ru-RU" dirty="0" smtClean="0">
                  <a:solidFill>
                    <a:srgbClr val="FF0000"/>
                  </a:solidFill>
                </a:rPr>
                <a:t>окислитель</a:t>
              </a:r>
            </a:p>
            <a:p>
              <a:r>
                <a:rPr lang="ru-RU" sz="2000" dirty="0" smtClean="0"/>
                <a:t>2Н</a:t>
              </a:r>
              <a:r>
                <a:rPr lang="ru-RU" sz="2000" baseline="30000" dirty="0" smtClean="0"/>
                <a:t>+</a:t>
              </a:r>
              <a:r>
                <a:rPr lang="ru-RU" sz="2000" dirty="0" smtClean="0"/>
                <a:t> + 2</a:t>
              </a:r>
              <a:r>
                <a:rPr lang="en-US" sz="2000" dirty="0" smtClean="0"/>
                <a:t>e → 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↑</a:t>
              </a:r>
              <a:endParaRPr lang="ru-RU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7224" y="150017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+1</a:t>
              </a: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4414" y="150017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+6</a:t>
              </a:r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00166" y="150017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-2</a:t>
              </a:r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785786" y="1571612"/>
              <a:ext cx="428628" cy="64294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215074" y="785794"/>
            <a:ext cx="3071834" cy="1832258"/>
            <a:chOff x="5286380" y="2905780"/>
            <a:chExt cx="3071834" cy="1832258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5286380" y="2928934"/>
              <a:ext cx="2071702" cy="1809104"/>
              <a:chOff x="5286380" y="2928934"/>
              <a:chExt cx="2071702" cy="180910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286380" y="3571876"/>
                <a:ext cx="785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</a:t>
                </a:r>
                <a:r>
                  <a:rPr lang="en-US" sz="2800" baseline="30000" dirty="0" smtClean="0"/>
                  <a:t>+6</a:t>
                </a:r>
                <a:endParaRPr lang="ru-RU" sz="2800" baseline="30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43702" y="421481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</a:t>
                </a:r>
                <a:r>
                  <a:rPr lang="en-US" sz="2800" baseline="30000" dirty="0" smtClean="0"/>
                  <a:t>+4</a:t>
                </a:r>
                <a:endParaRPr lang="ru-RU" sz="2800" baseline="30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72198" y="4214818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+2e</a:t>
                </a:r>
                <a:endParaRPr lang="ru-RU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00760" y="2928934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+8e</a:t>
                </a:r>
                <a:endParaRPr lang="ru-RU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00760" y="3500438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+6e</a:t>
                </a:r>
                <a:endParaRPr lang="ru-RU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43702" y="2928934"/>
                <a:ext cx="571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</a:t>
                </a:r>
                <a:r>
                  <a:rPr lang="en-US" sz="2800" baseline="30000" dirty="0" smtClean="0"/>
                  <a:t>-2</a:t>
                </a:r>
                <a:endParaRPr lang="ru-RU" sz="2800" baseline="30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43702" y="3500438"/>
                <a:ext cx="571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</a:t>
                </a:r>
                <a:r>
                  <a:rPr lang="en-US" sz="2800" baseline="30000" dirty="0" smtClean="0"/>
                  <a:t>0</a:t>
                </a:r>
                <a:endParaRPr lang="ru-RU" sz="2800" baseline="30000" dirty="0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786446" y="3786190"/>
                <a:ext cx="214314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5357818" y="3857628"/>
                <a:ext cx="1285884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6000760" y="4500570"/>
                <a:ext cx="642942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>
                <a:off x="6000760" y="3786190"/>
                <a:ext cx="642942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>
                <a:off x="6000760" y="3214686"/>
                <a:ext cx="642942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7143768" y="290578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(H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S)</a:t>
              </a:r>
              <a:endParaRPr lang="ru-RU" sz="2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3768" y="3477284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(S)</a:t>
              </a:r>
              <a:endParaRPr lang="ru-RU" sz="2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15206" y="4191664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(SO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)</a:t>
              </a:r>
              <a:endParaRPr lang="ru-RU" sz="2800" baseline="-25000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 rot="10800000">
            <a:off x="928662" y="427015"/>
            <a:ext cx="207170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 flipV="1">
            <a:off x="4286248" y="428604"/>
            <a:ext cx="100013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750862" y="607199"/>
            <a:ext cx="356395" cy="7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>
            <a:off x="5107785" y="607200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Ме.JPG"/>
          <p:cNvPicPr>
            <a:picLocks noChangeAspect="1"/>
          </p:cNvPicPr>
          <p:nvPr/>
        </p:nvPicPr>
        <p:blipFill>
          <a:blip r:embed="rId2"/>
          <a:srcRect l="5738" t="15867" r="4099" b="76296"/>
          <a:stretch>
            <a:fillRect/>
          </a:stretch>
        </p:blipFill>
        <p:spPr>
          <a:xfrm>
            <a:off x="71406" y="3071810"/>
            <a:ext cx="9001156" cy="428628"/>
          </a:xfrm>
          <a:prstGeom prst="rect">
            <a:avLst/>
          </a:prstGeom>
          <a:ln w="19050">
            <a:noFill/>
          </a:ln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0" y="3641726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71736" y="385762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Zn + 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r>
              <a:rPr lang="en-US" sz="2000" dirty="0" smtClean="0">
                <a:solidFill>
                  <a:srgbClr val="002060"/>
                </a:solidFill>
              </a:rPr>
              <a:t> = ZnSO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 + 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↑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43768" y="3857628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 + </a:t>
            </a:r>
            <a:r>
              <a:rPr lang="en-US" sz="2000" dirty="0" smtClean="0">
                <a:solidFill>
                  <a:srgbClr val="002060"/>
                </a:solidFill>
              </a:rPr>
              <a:t>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) =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3714752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водных </a:t>
            </a:r>
            <a:r>
              <a:rPr lang="ru-RU" dirty="0" err="1" smtClean="0"/>
              <a:t>р-рах</a:t>
            </a:r>
            <a:r>
              <a:rPr lang="ru-RU" dirty="0" smtClean="0"/>
              <a:t> реагируют с 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0" y="4357694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438" y="4429132"/>
            <a:ext cx="63579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r>
              <a:rPr lang="ru-RU" sz="20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SO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к)</a:t>
            </a:r>
            <a:r>
              <a:rPr lang="ru-RU" dirty="0" smtClean="0"/>
              <a:t>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то в зависимости от активности М и условий протекания реакций могут выделяться </a:t>
            </a:r>
            <a:r>
              <a:rPr lang="en-US" sz="2000" b="1" dirty="0" smtClean="0">
                <a:solidFill>
                  <a:srgbClr val="002060"/>
                </a:solidFill>
              </a:rPr>
              <a:t>H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S, S, SO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Zn + 2H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конц</a:t>
            </a:r>
            <a:r>
              <a:rPr lang="ru-RU" dirty="0" smtClean="0">
                <a:solidFill>
                  <a:srgbClr val="002060"/>
                </a:solidFill>
              </a:rPr>
              <a:t>. при </a:t>
            </a:r>
            <a:r>
              <a:rPr lang="en-US" dirty="0" smtClean="0">
                <a:solidFill>
                  <a:srgbClr val="002060"/>
                </a:solidFill>
              </a:rPr>
              <a:t>t°</a:t>
            </a:r>
            <a:r>
              <a:rPr lang="ru-RU" sz="2000" dirty="0" smtClean="0">
                <a:solidFill>
                  <a:srgbClr val="002060"/>
                </a:solidFill>
              </a:rPr>
              <a:t>) = </a:t>
            </a:r>
            <a:r>
              <a:rPr lang="en-US" sz="2000" dirty="0" smtClean="0">
                <a:solidFill>
                  <a:srgbClr val="002060"/>
                </a:solidFill>
              </a:rPr>
              <a:t>ZnSO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 + SO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↑+ 2H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O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</a:t>
            </a:r>
            <a:r>
              <a:rPr lang="en-US" sz="2000" dirty="0" smtClean="0">
                <a:solidFill>
                  <a:srgbClr val="002060"/>
                </a:solidFill>
              </a:rPr>
              <a:t>Zn + </a:t>
            </a:r>
            <a:r>
              <a:rPr lang="ru-RU" sz="2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разб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) = 3</a:t>
            </a:r>
            <a:r>
              <a:rPr lang="en-US" sz="2000" dirty="0" smtClean="0">
                <a:solidFill>
                  <a:srgbClr val="002060"/>
                </a:solidFill>
              </a:rPr>
              <a:t>ZnSO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 + S↓+ 4H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O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Zn + </a:t>
            </a:r>
            <a:r>
              <a:rPr lang="ru-RU" sz="2000" dirty="0" smtClean="0">
                <a:solidFill>
                  <a:srgbClr val="002060"/>
                </a:solidFill>
              </a:rPr>
              <a:t>5</a:t>
            </a:r>
            <a:r>
              <a:rPr lang="en-US" sz="2000" dirty="0" smtClean="0">
                <a:solidFill>
                  <a:srgbClr val="002060"/>
                </a:solidFill>
              </a:rPr>
              <a:t>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сильно </a:t>
            </a:r>
            <a:r>
              <a:rPr lang="ru-RU" dirty="0" err="1" smtClean="0">
                <a:solidFill>
                  <a:srgbClr val="002060"/>
                </a:solidFill>
              </a:rPr>
              <a:t>разб</a:t>
            </a:r>
            <a:r>
              <a:rPr lang="ru-RU" dirty="0" smtClean="0">
                <a:solidFill>
                  <a:srgbClr val="002060"/>
                </a:solidFill>
              </a:rPr>
              <a:t>. при </a:t>
            </a:r>
            <a:r>
              <a:rPr lang="en-US" dirty="0" smtClean="0">
                <a:solidFill>
                  <a:srgbClr val="002060"/>
                </a:solidFill>
              </a:rPr>
              <a:t>t°</a:t>
            </a:r>
            <a:r>
              <a:rPr lang="ru-RU" sz="2000" dirty="0" smtClean="0">
                <a:solidFill>
                  <a:srgbClr val="002060"/>
                </a:solidFill>
              </a:rPr>
              <a:t>) = 4</a:t>
            </a:r>
            <a:r>
              <a:rPr lang="en-US" sz="2000" dirty="0" smtClean="0">
                <a:solidFill>
                  <a:srgbClr val="002060"/>
                </a:solidFill>
              </a:rPr>
              <a:t>ZnSO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 + 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S↑+ 4H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O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429388" y="4410213"/>
            <a:ext cx="21431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Выделяется </a:t>
            </a:r>
            <a:r>
              <a:rPr lang="en-US" b="1" dirty="0" smtClean="0">
                <a:solidFill>
                  <a:srgbClr val="002060"/>
                </a:solidFill>
              </a:rPr>
              <a:t>SO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</a:p>
          <a:p>
            <a:endParaRPr lang="ru-RU" sz="1600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Cu + 2H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SO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4</a:t>
            </a:r>
            <a:r>
              <a:rPr lang="ru-RU" sz="1600" b="1" baseline="-250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к. при </a:t>
            </a:r>
            <a:r>
              <a:rPr lang="en-US" sz="1600" dirty="0" smtClean="0">
                <a:solidFill>
                  <a:srgbClr val="002060"/>
                </a:solidFill>
              </a:rPr>
              <a:t>t°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</a:rPr>
              <a:t> = </a:t>
            </a:r>
            <a:r>
              <a:rPr lang="en-US" sz="1600" b="1" dirty="0" smtClean="0">
                <a:solidFill>
                  <a:srgbClr val="002060"/>
                </a:solidFill>
              </a:rPr>
              <a:t>CuSO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1600" b="1" dirty="0" smtClean="0">
                <a:solidFill>
                  <a:srgbClr val="002060"/>
                </a:solidFill>
              </a:rPr>
              <a:t> + SO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↑+ 2H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O</a:t>
            </a:r>
          </a:p>
          <a:p>
            <a:endParaRPr lang="en-US" dirty="0" smtClean="0"/>
          </a:p>
          <a:p>
            <a:endParaRPr lang="ru-RU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-32" y="6000768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8608247" y="3964785"/>
            <a:ext cx="214314" cy="1428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5322099" y="4822041"/>
            <a:ext cx="2357454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7606924" y="5178834"/>
            <a:ext cx="1643868" cy="158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1785918" y="4000504"/>
            <a:ext cx="71438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501090" y="471488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</a:t>
            </a:r>
            <a:endParaRPr lang="ru-RU" sz="32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>
            <a:off x="8572528" y="4929198"/>
            <a:ext cx="285752" cy="1428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14282" y="600076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На холоду </a:t>
            </a:r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r>
              <a:rPr lang="ru-RU" sz="20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SO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к) </a:t>
            </a:r>
            <a:r>
              <a:rPr lang="ru-RU" dirty="0" err="1" smtClean="0"/>
              <a:t>пассивирует</a:t>
            </a:r>
            <a:r>
              <a:rPr lang="ru-RU" dirty="0" smtClean="0"/>
              <a:t> некоторые металлы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</a:t>
            </a:r>
            <a:r>
              <a:rPr lang="en-US" sz="2000" dirty="0" smtClean="0">
                <a:solidFill>
                  <a:srgbClr val="002060"/>
                </a:solidFill>
              </a:rPr>
              <a:t>Fe + 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smtClean="0">
                <a:solidFill>
                  <a:srgbClr val="002060"/>
                </a:solidFill>
              </a:rPr>
              <a:t>к.</a:t>
            </a:r>
            <a:r>
              <a:rPr lang="en-US" sz="2000" dirty="0" smtClean="0">
                <a:solidFill>
                  <a:srgbClr val="002060"/>
                </a:solidFill>
              </a:rPr>
              <a:t>) =      Al + 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SO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 (</a:t>
            </a:r>
            <a:r>
              <a:rPr lang="ru-RU" sz="2000" dirty="0" smtClean="0">
                <a:solidFill>
                  <a:srgbClr val="002060"/>
                </a:solidFill>
              </a:rPr>
              <a:t>к.</a:t>
            </a:r>
            <a:r>
              <a:rPr lang="en-US" sz="2000" dirty="0" smtClean="0">
                <a:solidFill>
                  <a:srgbClr val="002060"/>
                </a:solidFill>
              </a:rPr>
              <a:t>) =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5400000">
            <a:off x="3500430" y="6429396"/>
            <a:ext cx="285752" cy="1428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5500694" y="6429396"/>
            <a:ext cx="285752" cy="1428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-32" y="6713560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Управляющая кнопка: назад 69">
            <a:hlinkClick r:id="rId3" action="ppaction://hlinksldjump" highlightClick="1"/>
          </p:cNvPr>
          <p:cNvSpPr/>
          <p:nvPr/>
        </p:nvSpPr>
        <p:spPr>
          <a:xfrm>
            <a:off x="71406" y="6072206"/>
            <a:ext cx="642942" cy="64294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357166"/>
            <a:ext cx="2857520" cy="1143008"/>
            <a:chOff x="5715008" y="1643050"/>
            <a:chExt cx="2857520" cy="1143008"/>
          </a:xfrm>
        </p:grpSpPr>
        <p:sp>
          <p:nvSpPr>
            <p:cNvPr id="5" name="TextBox 4"/>
            <p:cNvSpPr txBox="1"/>
            <p:nvPr/>
          </p:nvSpPr>
          <p:spPr>
            <a:xfrm>
              <a:off x="5715008" y="2262838"/>
              <a:ext cx="285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N</a:t>
              </a:r>
              <a:r>
                <a:rPr lang="en-US" sz="2800" baseline="30000" dirty="0" smtClean="0">
                  <a:solidFill>
                    <a:srgbClr val="002060"/>
                  </a:solidFill>
                </a:rPr>
                <a:t>+5</a:t>
              </a:r>
              <a:r>
                <a:rPr lang="ru-RU" sz="2800" dirty="0" smtClean="0">
                  <a:solidFill>
                    <a:srgbClr val="002060"/>
                  </a:solidFill>
                </a:rPr>
                <a:t>(</a:t>
              </a:r>
              <a:r>
                <a:rPr lang="en-US" sz="2800" dirty="0" smtClean="0">
                  <a:solidFill>
                    <a:srgbClr val="002060"/>
                  </a:solidFill>
                </a:rPr>
                <a:t>NO</a:t>
              </a:r>
              <a:r>
                <a:rPr lang="en-US" sz="2800" baseline="-25000" dirty="0" smtClean="0">
                  <a:solidFill>
                    <a:srgbClr val="002060"/>
                  </a:solidFill>
                </a:rPr>
                <a:t>3</a:t>
              </a:r>
              <a:r>
                <a:rPr lang="en-US" sz="2800" dirty="0" smtClean="0">
                  <a:solidFill>
                    <a:srgbClr val="002060"/>
                  </a:solidFill>
                </a:rPr>
                <a:t>)</a:t>
              </a:r>
              <a:r>
                <a:rPr lang="en-US" dirty="0" smtClean="0"/>
                <a:t> - </a:t>
              </a:r>
              <a:r>
                <a:rPr lang="ru-RU" dirty="0" smtClean="0">
                  <a:solidFill>
                    <a:srgbClr val="FF0000"/>
                  </a:solidFill>
                </a:rPr>
                <a:t>окислитель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Группа 46"/>
            <p:cNvGrpSpPr/>
            <p:nvPr/>
          </p:nvGrpSpPr>
          <p:grpSpPr>
            <a:xfrm>
              <a:off x="5715008" y="1643050"/>
              <a:ext cx="1643074" cy="714380"/>
              <a:chOff x="5715008" y="1643050"/>
              <a:chExt cx="1643074" cy="71438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15008" y="1785926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H </a:t>
                </a:r>
                <a:r>
                  <a:rPr lang="ru-RU" sz="2800" baseline="-25000" dirty="0" smtClean="0"/>
                  <a:t>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  </a:t>
                </a:r>
                <a:r>
                  <a:rPr lang="en-US" sz="2800" dirty="0" smtClean="0"/>
                  <a:t>O</a:t>
                </a:r>
                <a:r>
                  <a:rPr lang="en-US" sz="2800" baseline="-25000" dirty="0" smtClean="0"/>
                  <a:t>3</a:t>
                </a:r>
                <a:endParaRPr lang="ru-RU" sz="2800" baseline="-25000" dirty="0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6072198" y="1714488"/>
                <a:ext cx="357190" cy="642942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15008" y="164305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</a:t>
                </a:r>
                <a:r>
                  <a:rPr lang="ru-RU" dirty="0" smtClean="0"/>
                  <a:t>1</a:t>
                </a:r>
                <a:endParaRPr lang="ru-RU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72198" y="164305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+5</a:t>
                </a:r>
                <a:endParaRPr lang="ru-RU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72264" y="164305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-2</a:t>
                </a:r>
                <a:endParaRPr lang="ru-RU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571736" y="214290"/>
            <a:ext cx="6572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как окислителем </a:t>
            </a:r>
            <a:r>
              <a:rPr lang="ru-RU" b="1" dirty="0" smtClean="0"/>
              <a:t>в </a:t>
            </a:r>
            <a:r>
              <a:rPr lang="ru-RU" sz="2000" b="1" dirty="0" smtClean="0"/>
              <a:t>Н</a:t>
            </a:r>
            <a:r>
              <a:rPr lang="en-US" sz="2000" b="1" dirty="0" smtClean="0"/>
              <a:t>N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</a:t>
            </a:r>
            <a:r>
              <a:rPr lang="ru-RU" dirty="0" smtClean="0"/>
              <a:t>являются ионы </a:t>
            </a:r>
            <a:r>
              <a:rPr lang="en-US" sz="2000" b="1" dirty="0" smtClean="0"/>
              <a:t>NO</a:t>
            </a:r>
            <a:r>
              <a:rPr lang="en-US" sz="2000" b="1" baseline="-25000" dirty="0" smtClean="0"/>
              <a:t>3</a:t>
            </a:r>
            <a:r>
              <a:rPr lang="en-US" sz="2000" b="1" baseline="30000" dirty="0" smtClean="0"/>
              <a:t>-</a:t>
            </a:r>
            <a:r>
              <a:rPr lang="en-US" dirty="0" smtClean="0"/>
              <a:t>,</a:t>
            </a:r>
            <a:r>
              <a:rPr lang="ru-RU" dirty="0" smtClean="0"/>
              <a:t> а не ионы </a:t>
            </a:r>
            <a:r>
              <a:rPr lang="ru-RU" sz="2000" b="1" dirty="0" smtClean="0"/>
              <a:t>Н</a:t>
            </a:r>
            <a:r>
              <a:rPr lang="ru-RU" sz="2000" b="1" baseline="30000" dirty="0" smtClean="0"/>
              <a:t>+</a:t>
            </a:r>
            <a:r>
              <a:rPr lang="ru-RU" sz="2000" b="1" dirty="0" smtClean="0"/>
              <a:t>, </a:t>
            </a:r>
            <a:r>
              <a:rPr lang="ru-RU" dirty="0" smtClean="0"/>
              <a:t>то при взаимодействии</a:t>
            </a:r>
            <a:r>
              <a:rPr lang="ru-RU" sz="2000" b="1" dirty="0" smtClean="0"/>
              <a:t> Н</a:t>
            </a:r>
            <a:r>
              <a:rPr lang="en-US" sz="2000" b="1" dirty="0" smtClean="0"/>
              <a:t>N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</a:t>
            </a:r>
            <a:r>
              <a:rPr lang="ru-RU" dirty="0" smtClean="0"/>
              <a:t>с </a:t>
            </a:r>
            <a:r>
              <a:rPr lang="ru-RU" sz="2000" b="1" dirty="0" smtClean="0"/>
              <a:t>М</a:t>
            </a:r>
            <a:r>
              <a:rPr lang="ru-RU" dirty="0" smtClean="0"/>
              <a:t> практически никогда не выделяется </a:t>
            </a:r>
            <a:r>
              <a:rPr lang="ru-RU" sz="2000" b="1" dirty="0" smtClean="0"/>
              <a:t>Н</a:t>
            </a:r>
            <a:r>
              <a:rPr lang="ru-RU" sz="2000" b="1" baseline="-25000" dirty="0" smtClean="0"/>
              <a:t>2</a:t>
            </a:r>
            <a:r>
              <a:rPr lang="ru-RU" dirty="0" smtClean="0"/>
              <a:t>; </a:t>
            </a:r>
            <a:r>
              <a:rPr lang="en-US" sz="2000" b="1" dirty="0" smtClean="0"/>
              <a:t>NO</a:t>
            </a:r>
            <a:r>
              <a:rPr lang="en-US" sz="2000" b="1" baseline="-25000" dirty="0" smtClean="0"/>
              <a:t>3</a:t>
            </a:r>
            <a:r>
              <a:rPr lang="en-US" sz="2000" b="1" baseline="30000" dirty="0" smtClean="0"/>
              <a:t>-</a:t>
            </a:r>
            <a:r>
              <a:rPr lang="ru-RU" sz="2000" b="1" dirty="0" smtClean="0"/>
              <a:t> </a:t>
            </a:r>
            <a:r>
              <a:rPr lang="ru-RU" dirty="0" smtClean="0"/>
              <a:t>- ионы восстанавливаются тем полнее, чем </a:t>
            </a:r>
            <a:r>
              <a:rPr lang="ru-RU" b="1" i="1" dirty="0" smtClean="0">
                <a:solidFill>
                  <a:srgbClr val="002060"/>
                </a:solidFill>
              </a:rPr>
              <a:t>более разбавлена </a:t>
            </a:r>
            <a:r>
              <a:rPr lang="ru-RU" dirty="0" smtClean="0"/>
              <a:t>кислота и чем </a:t>
            </a:r>
            <a:r>
              <a:rPr lang="ru-RU" b="1" i="1" dirty="0" smtClean="0">
                <a:solidFill>
                  <a:srgbClr val="002060"/>
                </a:solidFill>
              </a:rPr>
              <a:t>более активен 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 descr="Ме.JPG"/>
          <p:cNvPicPr>
            <a:picLocks noChangeAspect="1"/>
          </p:cNvPicPr>
          <p:nvPr/>
        </p:nvPicPr>
        <p:blipFill>
          <a:blip r:embed="rId2"/>
          <a:srcRect l="5738" t="15867" r="4099" b="76296"/>
          <a:stretch>
            <a:fillRect/>
          </a:stretch>
        </p:blipFill>
        <p:spPr>
          <a:xfrm>
            <a:off x="71406" y="1785926"/>
            <a:ext cx="9001156" cy="428628"/>
          </a:xfrm>
          <a:prstGeom prst="rect">
            <a:avLst/>
          </a:prstGeom>
          <a:ln w="19050">
            <a:noFill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228599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227385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Взаимодействие азотной кислоты с металлами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32" y="271303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965173" y="4036223"/>
            <a:ext cx="264320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22033" y="4036223"/>
            <a:ext cx="264320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536017" y="4036223"/>
            <a:ext cx="264320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-32" y="3284536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066" y="2773916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Активными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en-US" dirty="0" smtClean="0">
                <a:solidFill>
                  <a:srgbClr val="002060"/>
                </a:solidFill>
              </a:rPr>
              <a:t>Ca, Mg, Zn)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9058" y="26431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ru-RU" b="1" dirty="0" err="1" smtClean="0">
                <a:solidFill>
                  <a:srgbClr val="002060"/>
                </a:solidFill>
              </a:rPr>
              <a:t>редней</a:t>
            </a:r>
            <a:r>
              <a:rPr lang="ru-RU" b="1" dirty="0" smtClean="0">
                <a:solidFill>
                  <a:srgbClr val="002060"/>
                </a:solidFill>
              </a:rPr>
              <a:t> активности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Fe, Cr, Ni)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264318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Малоактивными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Pb</a:t>
            </a:r>
            <a:r>
              <a:rPr lang="en-US" dirty="0" smtClean="0">
                <a:solidFill>
                  <a:srgbClr val="002060"/>
                </a:solidFill>
              </a:rPr>
              <a:t>, Cu, Hg, Ag)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5338" y="2714620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Благор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en-US" dirty="0" smtClean="0">
                <a:solidFill>
                  <a:srgbClr val="002060"/>
                </a:solidFill>
              </a:rPr>
              <a:t>Pt, Au)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8214" y="3429000"/>
            <a:ext cx="785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реагирует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07125" y="4321975"/>
            <a:ext cx="2071702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465241" y="4321181"/>
            <a:ext cx="2071702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438" y="335756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r>
              <a:rPr lang="en-US" b="1" dirty="0" smtClean="0"/>
              <a:t>N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(к)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357322" y="335756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r>
              <a:rPr lang="en-US" b="1" dirty="0" smtClean="0"/>
              <a:t>N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428860" y="335756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</a:t>
            </a:r>
            <a:r>
              <a:rPr lang="en-US" b="1" dirty="0" smtClean="0"/>
              <a:t>N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(очень </a:t>
            </a:r>
            <a:r>
              <a:rPr lang="ru-RU" dirty="0" err="1" smtClean="0"/>
              <a:t>разб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929058" y="335756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r>
              <a:rPr lang="en-US" b="1" dirty="0" smtClean="0"/>
              <a:t>N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(к)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072066" y="335756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r>
              <a:rPr lang="en-US" b="1" dirty="0" smtClean="0"/>
              <a:t>N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215074" y="335756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r>
              <a:rPr lang="en-US" b="1" dirty="0" smtClean="0"/>
              <a:t>N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(к)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215206" y="335756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r>
              <a:rPr lang="en-US" b="1" dirty="0" smtClean="0"/>
              <a:t>N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3965571" y="4321181"/>
            <a:ext cx="2071702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180149" y="4321181"/>
            <a:ext cx="2071702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-32" y="3998916"/>
            <a:ext cx="8286808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4143380"/>
            <a:ext cx="107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Соль, вода и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285852" y="4143380"/>
            <a:ext cx="107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Соль, вода и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ru-RU" dirty="0" smtClean="0"/>
              <a:t>или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2571736" y="4143380"/>
            <a:ext cx="107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Соль, вода и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57652" y="4143380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реагирует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000628" y="4071942"/>
            <a:ext cx="107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Соль, вода и </a:t>
            </a:r>
            <a:r>
              <a:rPr lang="en-US" dirty="0" smtClean="0"/>
              <a:t>NO</a:t>
            </a:r>
            <a:r>
              <a:rPr lang="ru-RU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N</a:t>
            </a:r>
            <a:r>
              <a:rPr lang="ru-RU" dirty="0" smtClean="0"/>
              <a:t>О,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143636" y="4071942"/>
            <a:ext cx="107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Соль, вода и 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7215206" y="4071942"/>
            <a:ext cx="107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Соль, вода и </a:t>
            </a:r>
            <a:r>
              <a:rPr lang="en-US" dirty="0" smtClean="0"/>
              <a:t>NO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-32" y="5356238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28662" y="5500702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            </a:t>
            </a:r>
            <a:r>
              <a:rPr lang="en-US" sz="2000" dirty="0" smtClean="0"/>
              <a:t>10HNO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ru-RU" sz="2000" dirty="0" smtClean="0"/>
              <a:t>к</a:t>
            </a:r>
            <a:r>
              <a:rPr lang="en-US" sz="2000" dirty="0" smtClean="0"/>
              <a:t>) + 4Ca = 4Ca(NO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O↑+ 5H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O; </a:t>
            </a:r>
            <a:endParaRPr lang="ru-RU" sz="2000" dirty="0" smtClean="0"/>
          </a:p>
          <a:p>
            <a:pPr algn="ctr"/>
            <a:r>
              <a:rPr lang="ru-RU" sz="2000" dirty="0" smtClean="0"/>
              <a:t>             </a:t>
            </a:r>
            <a:r>
              <a:rPr lang="en-US" sz="2000" dirty="0" smtClean="0"/>
              <a:t>4HNO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ru-RU" sz="2000" dirty="0" smtClean="0"/>
              <a:t>к</a:t>
            </a:r>
            <a:r>
              <a:rPr lang="en-US" sz="2000" dirty="0" smtClean="0"/>
              <a:t>) + Ni = Ni(NO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+ 2NO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↑+ 2H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 algn="ctr"/>
            <a:r>
              <a:rPr lang="ru-RU" sz="2000" dirty="0" smtClean="0"/>
              <a:t>                  </a:t>
            </a:r>
            <a:r>
              <a:rPr lang="en-US" sz="2000" dirty="0" smtClean="0"/>
              <a:t>10HNO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ru-RU" sz="2000" dirty="0" err="1" smtClean="0"/>
              <a:t>р</a:t>
            </a:r>
            <a:r>
              <a:rPr lang="en-US" sz="2000" dirty="0" smtClean="0"/>
              <a:t>) + 4Mg = 4Mg(NO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+ 3H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O; </a:t>
            </a:r>
            <a:endParaRPr lang="ru-RU" sz="2000" dirty="0" smtClean="0"/>
          </a:p>
          <a:p>
            <a:pPr algn="ctr"/>
            <a:r>
              <a:rPr lang="en-US" sz="2000" dirty="0" smtClean="0"/>
              <a:t> </a:t>
            </a:r>
            <a:r>
              <a:rPr lang="ru-RU" sz="2000" dirty="0" smtClean="0"/>
              <a:t>                 </a:t>
            </a:r>
            <a:r>
              <a:rPr lang="en-US" sz="2000" dirty="0" smtClean="0"/>
              <a:t>8HNO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ru-RU" sz="2000" dirty="0" err="1" smtClean="0"/>
              <a:t>р</a:t>
            </a:r>
            <a:r>
              <a:rPr lang="en-US" sz="2000" dirty="0" smtClean="0"/>
              <a:t>) + 3Cu = 3Cu(NO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+ 2NO↑+ 4H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  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857224" y="571501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Примеры реакций: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643042" y="1141396"/>
            <a:ext cx="14287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-32" y="1714488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Управляющая кнопка: назад 70">
            <a:hlinkClick r:id="rId3" action="ppaction://hlinksldjump" highlightClick="1"/>
          </p:cNvPr>
          <p:cNvSpPr/>
          <p:nvPr/>
        </p:nvSpPr>
        <p:spPr>
          <a:xfrm>
            <a:off x="71406" y="6143644"/>
            <a:ext cx="642942" cy="64294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0" y="642918"/>
            <a:ext cx="9144000" cy="428628"/>
          </a:xfrm>
          <a:prstGeom prst="rect">
            <a:avLst/>
          </a:prstGeom>
          <a:ln w="19050"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1406" y="214290"/>
            <a:ext cx="4000528" cy="35719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Внешний вид и условия хранения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9404" y="1214419"/>
            <a:ext cx="9003190" cy="5143539"/>
            <a:chOff x="69404" y="1214419"/>
            <a:chExt cx="9003190" cy="5143539"/>
          </a:xfrm>
        </p:grpSpPr>
        <p:pic>
          <p:nvPicPr>
            <p:cNvPr id="7" name="Рисунок 6" descr="Литий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71438" y="1214419"/>
              <a:ext cx="1071538" cy="1500200"/>
            </a:xfrm>
            <a:prstGeom prst="roundRect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0" name="Рисунок 9" descr="калий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413" y="1214422"/>
              <a:ext cx="1143009" cy="1500198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6" name="Рисунок 15" descr="Цинк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1285852" y="3000372"/>
              <a:ext cx="1141919" cy="1523320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7" name="Рисунок 16" descr="кальций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3438" y="1214422"/>
              <a:ext cx="1071570" cy="1474778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8" name="Рисунок 17" descr="Алюминий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 flipV="1">
              <a:off x="8051742" y="1214422"/>
              <a:ext cx="1020852" cy="1500197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9" name="Рисунок 18" descr="Магний 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6109" y="1214422"/>
              <a:ext cx="1074915" cy="1500198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0" name="Рисунок 19" descr="Марганец.jpg"/>
            <p:cNvPicPr>
              <a:picLocks noChangeAspect="1"/>
            </p:cNvPicPr>
            <p:nvPr/>
          </p:nvPicPr>
          <p:blipFill>
            <a:blip r:embed="rId9" cstate="print"/>
            <a:srcRect r="47059"/>
            <a:stretch>
              <a:fillRect/>
            </a:stretch>
          </p:blipFill>
          <p:spPr>
            <a:xfrm>
              <a:off x="71406" y="3000372"/>
              <a:ext cx="1071570" cy="1531926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1" name="Рисунок 20" descr="Натрий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6446" y="1214422"/>
              <a:ext cx="1071570" cy="1500198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2" name="Рисунок 21" descr="Медь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4612" y="4857761"/>
              <a:ext cx="1107343" cy="1428760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3" name="Рисунок 22" descr="Никель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45867" y="3000372"/>
              <a:ext cx="1102893" cy="1500198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4" name="Рисунок 23" descr="Олово белое и серое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404" y="4857760"/>
              <a:ext cx="1073572" cy="1432145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5" name="Рисунок 24" descr="Ртуть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flipH="1">
              <a:off x="4000496" y="4857760"/>
              <a:ext cx="1071570" cy="1428760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6" name="Рисунок 25" descr="Свинец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7290" y="4857760"/>
              <a:ext cx="1166765" cy="1420182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7" name="Рисунок 26" descr="Серебро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86933" y="4857760"/>
              <a:ext cx="1071017" cy="1428736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8" name="Рисунок 27" descr="Хром1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71736" y="3000371"/>
              <a:ext cx="1143008" cy="1556151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9" name="Рисунок 28" descr="zoloto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24096" y="4857760"/>
              <a:ext cx="1148498" cy="1428760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30" name="Рисунок 29" descr="ba.jp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06882" y="1214422"/>
              <a:ext cx="1093548" cy="1500198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34" name="Рисунок 33" descr="cd.jpg"/>
            <p:cNvPicPr>
              <a:picLocks noChangeAspect="1"/>
            </p:cNvPicPr>
            <p:nvPr/>
          </p:nvPicPr>
          <p:blipFill>
            <a:blip r:embed="rId20"/>
            <a:srcRect l="5555" r="5556"/>
            <a:stretch>
              <a:fillRect/>
            </a:stretch>
          </p:blipFill>
          <p:spPr>
            <a:xfrm>
              <a:off x="5286380" y="3000372"/>
              <a:ext cx="1285884" cy="1571636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35" name="Рисунок 34" descr="co.jp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715140" y="3000372"/>
              <a:ext cx="1143008" cy="1528318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36" name="Рисунок 35" descr="pt.jpg"/>
            <p:cNvPicPr>
              <a:picLocks noChangeAspect="1"/>
            </p:cNvPicPr>
            <p:nvPr/>
          </p:nvPicPr>
          <p:blipFill>
            <a:blip r:embed="rId22"/>
            <a:srcRect l="5263" r="10526"/>
            <a:stretch>
              <a:fillRect/>
            </a:stretch>
          </p:blipFill>
          <p:spPr>
            <a:xfrm>
              <a:off x="6572264" y="4857760"/>
              <a:ext cx="1143008" cy="1428760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37" name="Рисунок 36" descr="железо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57620" y="3000372"/>
              <a:ext cx="1285884" cy="1571636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38" name="Рисунок 37" descr="стронций.bmp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71868" y="1214422"/>
              <a:ext cx="1000132" cy="1462074"/>
            </a:xfrm>
            <a:prstGeom prst="round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71406" y="2385948"/>
              <a:ext cx="500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Li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4414" y="23859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K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28860" y="23859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Ba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1868" y="235743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Sr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43438" y="23859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Ca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6446" y="23859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Na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9454" y="2385948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Mg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72462" y="23859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Al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06" y="4214818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Mn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85852" y="417189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Zn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71736" y="4243336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Cr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57620" y="4243336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Fe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57818" y="4243336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Cd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15140" y="421481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Co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29586" y="417189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Ni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406" y="59578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Sn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57290" y="59578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Pb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43174" y="59578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Cu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00496" y="59578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Hg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86380" y="59578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Ag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72264" y="59578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Pt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929586" y="595784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Au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.JPG"/>
          <p:cNvPicPr>
            <a:picLocks noChangeAspect="1"/>
          </p:cNvPicPr>
          <p:nvPr/>
        </p:nvPicPr>
        <p:blipFill>
          <a:blip r:embed="rId2"/>
          <a:srcRect t="15867" b="76296"/>
          <a:stretch>
            <a:fillRect/>
          </a:stretch>
        </p:blipFill>
        <p:spPr>
          <a:xfrm>
            <a:off x="0" y="642918"/>
            <a:ext cx="9144000" cy="428628"/>
          </a:xfrm>
          <a:prstGeom prst="rect">
            <a:avLst/>
          </a:prstGeom>
          <a:ln w="19050"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1406" y="214290"/>
            <a:ext cx="4000528" cy="35719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Внешний вид и условия хранения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6" name="Левая фигурная скобка 65"/>
          <p:cNvSpPr/>
          <p:nvPr/>
        </p:nvSpPr>
        <p:spPr>
          <a:xfrm rot="5400000" flipH="1">
            <a:off x="1357290" y="214290"/>
            <a:ext cx="285752" cy="1857388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фигурная скобка 66"/>
          <p:cNvSpPr/>
          <p:nvPr/>
        </p:nvSpPr>
        <p:spPr>
          <a:xfrm rot="5400000" flipH="1">
            <a:off x="4893471" y="-1393065"/>
            <a:ext cx="357190" cy="5143536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фигурная скобка 67"/>
          <p:cNvSpPr/>
          <p:nvPr/>
        </p:nvSpPr>
        <p:spPr>
          <a:xfrm rot="5400000" flipH="1">
            <a:off x="8108181" y="678637"/>
            <a:ext cx="285752" cy="928694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14282" y="2143116"/>
            <a:ext cx="8643998" cy="2643206"/>
            <a:chOff x="214282" y="2143116"/>
            <a:chExt cx="8643998" cy="2643206"/>
          </a:xfrm>
        </p:grpSpPr>
        <p:sp>
          <p:nvSpPr>
            <p:cNvPr id="69" name="Скругленная прямоугольная выноска 68"/>
            <p:cNvSpPr/>
            <p:nvPr/>
          </p:nvSpPr>
          <p:spPr>
            <a:xfrm>
              <a:off x="214282" y="2143116"/>
              <a:ext cx="8643998" cy="2643206"/>
            </a:xfrm>
            <a:prstGeom prst="wedgeRoundRectCallout">
              <a:avLst>
                <a:gd name="adj1" fmla="val -35421"/>
                <a:gd name="adj2" fmla="val -81182"/>
                <a:gd name="adj3" fmla="val 166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73" name="Рисунок 72" descr="Натрий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2643182"/>
              <a:ext cx="1088260" cy="1451739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428728" y="2643182"/>
              <a:ext cx="164307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Хранят только</a:t>
              </a:r>
            </a:p>
            <a:p>
              <a:r>
                <a:rPr lang="ru-RU" dirty="0" smtClean="0"/>
                <a:t> в плотно закрытых сосудах под керосином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14678" y="2406560"/>
              <a:ext cx="54292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dirty="0" smtClean="0"/>
                <a:t> Какова роль керосина при хранении активных </a:t>
              </a:r>
              <a:r>
                <a:rPr lang="ru-RU" dirty="0" err="1" smtClean="0"/>
                <a:t>Ме</a:t>
              </a:r>
              <a:r>
                <a:rPr lang="ru-RU" dirty="0" smtClean="0"/>
                <a:t>?</a:t>
              </a:r>
            </a:p>
            <a:p>
              <a:pPr>
                <a:buFont typeface="Wingdings" pitchFamily="2" charset="2"/>
                <a:buChar char="Ø"/>
              </a:pPr>
              <a:r>
                <a:rPr lang="ru-RU" dirty="0" smtClean="0"/>
                <a:t> Что произойдет, если оставить кусочек лития на воздухе?</a:t>
              </a:r>
            </a:p>
            <a:p>
              <a:pPr>
                <a:buFont typeface="Wingdings" pitchFamily="2" charset="2"/>
                <a:buChar char="Ø"/>
              </a:pPr>
              <a:r>
                <a:rPr lang="ru-RU" dirty="0" smtClean="0"/>
                <a:t> Осуществите превращения:</a:t>
              </a:r>
            </a:p>
            <a:p>
              <a:r>
                <a:rPr lang="en-US" sz="2400" b="1" dirty="0" smtClean="0"/>
                <a:t>Li       Li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O        </a:t>
              </a:r>
              <a:r>
                <a:rPr lang="en-US" sz="2400" b="1" dirty="0" err="1" smtClean="0"/>
                <a:t>LiOH</a:t>
              </a:r>
              <a:r>
                <a:rPr lang="en-US" sz="2400" b="1" dirty="0" smtClean="0"/>
                <a:t>       Li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CO</a:t>
              </a:r>
              <a:r>
                <a:rPr lang="en-US" sz="2400" b="1" baseline="-25000" dirty="0" smtClean="0"/>
                <a:t>3</a:t>
              </a:r>
            </a:p>
            <a:p>
              <a:endParaRPr lang="en-US" sz="2400" b="1" baseline="-25000" dirty="0" smtClean="0"/>
            </a:p>
            <a:p>
              <a:r>
                <a:rPr lang="ru-RU" sz="2400" b="1" baseline="-25000" dirty="0" smtClean="0"/>
                <a:t>Объясните процессы, происходящие с литием. </a:t>
              </a:r>
              <a:endParaRPr lang="en-US" sz="2400" b="1" baseline="-25000" dirty="0" smtClean="0"/>
            </a:p>
            <a:p>
              <a:endParaRPr lang="ru-RU" sz="2400" b="1" baseline="-25000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571868" y="3714752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572000" y="3713164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5715008" y="3714752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322629" y="4035429"/>
              <a:ext cx="21431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428992" y="4143380"/>
              <a:ext cx="185738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5179223" y="4035429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кругленный прямоугольник 28"/>
            <p:cNvSpPr/>
            <p:nvPr/>
          </p:nvSpPr>
          <p:spPr>
            <a:xfrm>
              <a:off x="1428728" y="2643182"/>
              <a:ext cx="1571636" cy="1500198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071802" y="2357430"/>
              <a:ext cx="5572164" cy="2286016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5720" y="371475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Na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643174" y="2428868"/>
            <a:ext cx="4786346" cy="3071834"/>
            <a:chOff x="2643174" y="2428868"/>
            <a:chExt cx="4786346" cy="3071834"/>
          </a:xfrm>
        </p:grpSpPr>
        <p:sp>
          <p:nvSpPr>
            <p:cNvPr id="37" name="Скругленная прямоугольная выноска 36"/>
            <p:cNvSpPr/>
            <p:nvPr/>
          </p:nvSpPr>
          <p:spPr>
            <a:xfrm>
              <a:off x="2643174" y="2428868"/>
              <a:ext cx="4786346" cy="3071834"/>
            </a:xfrm>
            <a:prstGeom prst="wedgeRoundRectCallout">
              <a:avLst>
                <a:gd name="adj1" fmla="val 1099"/>
                <a:gd name="adj2" fmla="val -83493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38" name="Рисунок 37" descr="Алюминий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0364" y="2975798"/>
              <a:ext cx="1143008" cy="152477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39" name="Рисунок 38" descr="Медь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6018646" y="2974941"/>
              <a:ext cx="1143650" cy="1525629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40" name="Рисунок 39" descr="Цинк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2976250"/>
              <a:ext cx="1160555" cy="154818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3071802" y="4857760"/>
              <a:ext cx="407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Хранят в плотно закрытых сосудах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1802" y="417189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Al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417189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Zn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00760" y="414338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Cu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214810" y="2143116"/>
            <a:ext cx="3857652" cy="2643206"/>
            <a:chOff x="4286248" y="2071678"/>
            <a:chExt cx="3857652" cy="2643206"/>
          </a:xfrm>
        </p:grpSpPr>
        <p:pic>
          <p:nvPicPr>
            <p:cNvPr id="46" name="Рисунок 45" descr="zoloto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5074" y="2400350"/>
              <a:ext cx="1557032" cy="1500174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47" name="Скругленная прямоугольная выноска 46"/>
            <p:cNvSpPr/>
            <p:nvPr/>
          </p:nvSpPr>
          <p:spPr>
            <a:xfrm>
              <a:off x="4286248" y="2071678"/>
              <a:ext cx="3857652" cy="2643206"/>
            </a:xfrm>
            <a:prstGeom prst="wedgeRoundRectCallout">
              <a:avLst>
                <a:gd name="adj1" fmla="val 53453"/>
                <a:gd name="adj2" fmla="val -82015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Самородное серебро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876" y="2328912"/>
              <a:ext cx="1214446" cy="171451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4714876" y="371475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Ag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86512" y="360039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Au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2000" y="4143380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Хранят в любых сосудах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2" name="Управляющая кнопка: настраиваемая 51">
            <a:hlinkClick r:id="rId9" action="ppaction://hlinksldjump" highlightClick="1"/>
          </p:cNvPr>
          <p:cNvSpPr/>
          <p:nvPr/>
        </p:nvSpPr>
        <p:spPr>
          <a:xfrm>
            <a:off x="7786710" y="6215082"/>
            <a:ext cx="1000132" cy="35719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928670"/>
            <a:ext cx="4357718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Mn</a:t>
            </a:r>
            <a:r>
              <a:rPr lang="en-US" sz="2000" b="1" dirty="0" smtClean="0">
                <a:solidFill>
                  <a:schemeClr val="tx1"/>
                </a:solidFill>
              </a:rPr>
              <a:t> Zn Cr Fe </a:t>
            </a:r>
            <a:r>
              <a:rPr lang="en-US" sz="2000" b="1" dirty="0" err="1" smtClean="0">
                <a:solidFill>
                  <a:schemeClr val="tx1"/>
                </a:solidFill>
              </a:rPr>
              <a:t>Cd</a:t>
            </a:r>
            <a:r>
              <a:rPr lang="en-US" sz="2000" b="1" dirty="0" smtClean="0">
                <a:solidFill>
                  <a:schemeClr val="tx1"/>
                </a:solidFill>
              </a:rPr>
              <a:t> Co Ni </a:t>
            </a:r>
            <a:r>
              <a:rPr lang="en-US" sz="2000" b="1" dirty="0" err="1" smtClean="0">
                <a:solidFill>
                  <a:schemeClr val="tx1"/>
                </a:solidFill>
              </a:rPr>
              <a:t>Sn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Pb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(Н</a:t>
            </a:r>
            <a:r>
              <a:rPr lang="ru-RU" sz="20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</a:rPr>
              <a:t>) </a:t>
            </a:r>
            <a:r>
              <a:rPr lang="en-US" sz="2000" b="1" dirty="0" smtClean="0">
                <a:solidFill>
                  <a:schemeClr val="tx1"/>
                </a:solidFill>
              </a:rPr>
              <a:t>Cu Hg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928670"/>
            <a:ext cx="2500330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Li K </a:t>
            </a:r>
            <a:r>
              <a:rPr lang="en-US" sz="2000" b="1" dirty="0" err="1" smtClean="0">
                <a:solidFill>
                  <a:schemeClr val="tx1"/>
                </a:solidFill>
              </a:rPr>
              <a:t>Ba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Sr</a:t>
            </a:r>
            <a:r>
              <a:rPr lang="en-US" sz="2000" b="1" dirty="0" smtClean="0">
                <a:solidFill>
                  <a:schemeClr val="tx1"/>
                </a:solidFill>
              </a:rPr>
              <a:t> Ca Na Mg Al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928670"/>
            <a:ext cx="121444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Ag Pt Au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Активные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9288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Средней активности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17859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Благородные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357290" y="428604"/>
            <a:ext cx="285752" cy="2428892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822033" y="-464371"/>
            <a:ext cx="285752" cy="4214842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7572396" y="1071546"/>
            <a:ext cx="285752" cy="1143008"/>
          </a:xfrm>
          <a:prstGeom prst="rightBrac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357166"/>
            <a:ext cx="4000528" cy="35719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Нахождение в природе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28596" y="3071810"/>
            <a:ext cx="5715040" cy="2071702"/>
            <a:chOff x="428596" y="3071810"/>
            <a:chExt cx="5715040" cy="2071702"/>
          </a:xfrm>
        </p:grpSpPr>
        <p:sp>
          <p:nvSpPr>
            <p:cNvPr id="16" name="Скругленная прямоугольная выноска 15"/>
            <p:cNvSpPr/>
            <p:nvPr/>
          </p:nvSpPr>
          <p:spPr>
            <a:xfrm>
              <a:off x="428596" y="3071810"/>
              <a:ext cx="5715040" cy="2071702"/>
            </a:xfrm>
            <a:prstGeom prst="wedgeRoundRectCallout">
              <a:avLst>
                <a:gd name="adj1" fmla="val -34411"/>
                <a:gd name="adj2" fmla="val -92887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Ме  4 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4" t="59121" r="35260" b="5016"/>
            <a:stretch>
              <a:fillRect/>
            </a:stretch>
          </p:blipFill>
          <p:spPr>
            <a:xfrm>
              <a:off x="642910" y="3143248"/>
              <a:ext cx="5429288" cy="1928826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14282" y="2571744"/>
            <a:ext cx="8715436" cy="3857652"/>
            <a:chOff x="214282" y="2571744"/>
            <a:chExt cx="8715436" cy="3857652"/>
          </a:xfrm>
        </p:grpSpPr>
        <p:sp>
          <p:nvSpPr>
            <p:cNvPr id="52" name="Скругленная прямоугольная выноска 51"/>
            <p:cNvSpPr/>
            <p:nvPr/>
          </p:nvSpPr>
          <p:spPr>
            <a:xfrm>
              <a:off x="214282" y="2571744"/>
              <a:ext cx="8715436" cy="3857652"/>
            </a:xfrm>
            <a:prstGeom prst="wedgeRoundRectCallout">
              <a:avLst>
                <a:gd name="adj1" fmla="val -36025"/>
                <a:gd name="adj2" fmla="val -60462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 descr="ch11_18_51.jpg"/>
            <p:cNvPicPr>
              <a:picLocks noChangeAspect="1"/>
            </p:cNvPicPr>
            <p:nvPr/>
          </p:nvPicPr>
          <p:blipFill>
            <a:blip r:embed="rId3" cstate="print"/>
            <a:srcRect l="53027" b="38011"/>
            <a:stretch>
              <a:fillRect/>
            </a:stretch>
          </p:blipFill>
          <p:spPr>
            <a:xfrm>
              <a:off x="428596" y="2786058"/>
              <a:ext cx="928694" cy="91917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54" name="Рисунок 53" descr="ch11_18_51.jpg"/>
            <p:cNvPicPr>
              <a:picLocks noChangeAspect="1"/>
            </p:cNvPicPr>
            <p:nvPr/>
          </p:nvPicPr>
          <p:blipFill>
            <a:blip r:embed="rId4" cstate="print"/>
            <a:srcRect t="38772" r="47236" b="9050"/>
            <a:stretch>
              <a:fillRect/>
            </a:stretch>
          </p:blipFill>
          <p:spPr>
            <a:xfrm>
              <a:off x="1571604" y="2857496"/>
              <a:ext cx="1143008" cy="84773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55" name="Рисунок 54" descr="ch11_18_52.jpg"/>
            <p:cNvPicPr>
              <a:picLocks noChangeAspect="1"/>
            </p:cNvPicPr>
            <p:nvPr/>
          </p:nvPicPr>
          <p:blipFill>
            <a:blip r:embed="rId5" cstate="print"/>
            <a:srcRect t="54360" r="63510"/>
            <a:stretch>
              <a:fillRect/>
            </a:stretch>
          </p:blipFill>
          <p:spPr>
            <a:xfrm>
              <a:off x="3071802" y="2786058"/>
              <a:ext cx="1000132" cy="93820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56" name="Рисунок 55" descr="ch11_18_52.jpg"/>
            <p:cNvPicPr>
              <a:picLocks noChangeAspect="1"/>
            </p:cNvPicPr>
            <p:nvPr/>
          </p:nvPicPr>
          <p:blipFill>
            <a:blip r:embed="rId6" cstate="print"/>
            <a:srcRect l="36703" t="51064" r="31382" b="10767"/>
            <a:stretch>
              <a:fillRect/>
            </a:stretch>
          </p:blipFill>
          <p:spPr>
            <a:xfrm>
              <a:off x="4500562" y="3009896"/>
              <a:ext cx="785818" cy="704856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57" name="Рисунок 56" descr="ch11_18_52.jpg"/>
            <p:cNvPicPr>
              <a:picLocks noChangeAspect="1"/>
            </p:cNvPicPr>
            <p:nvPr/>
          </p:nvPicPr>
          <p:blipFill>
            <a:blip r:embed="rId7" cstate="print"/>
            <a:srcRect l="63405" b="51707"/>
            <a:stretch>
              <a:fillRect/>
            </a:stretch>
          </p:blipFill>
          <p:spPr>
            <a:xfrm>
              <a:off x="5786446" y="2786058"/>
              <a:ext cx="928694" cy="91917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58" name="Рисунок 57" descr="Ме в природе.JPG"/>
            <p:cNvPicPr>
              <a:picLocks noChangeAspect="1"/>
            </p:cNvPicPr>
            <p:nvPr/>
          </p:nvPicPr>
          <p:blipFill>
            <a:blip r:embed="rId8"/>
            <a:srcRect r="9387" b="25959"/>
            <a:stretch>
              <a:fillRect/>
            </a:stretch>
          </p:blipFill>
          <p:spPr>
            <a:xfrm>
              <a:off x="7143768" y="2786058"/>
              <a:ext cx="1214446" cy="91917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59" name="Рисунок 58" descr="Ме в природе4.JPG"/>
            <p:cNvPicPr>
              <a:picLocks noChangeAspect="1"/>
            </p:cNvPicPr>
            <p:nvPr/>
          </p:nvPicPr>
          <p:blipFill>
            <a:blip r:embed="rId9"/>
            <a:srcRect l="53870" r="1238" b="31012"/>
            <a:stretch>
              <a:fillRect/>
            </a:stretch>
          </p:blipFill>
          <p:spPr>
            <a:xfrm>
              <a:off x="500034" y="4286256"/>
              <a:ext cx="1071570" cy="100013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0" name="Рисунок 59" descr="Ме в природе4.JPG"/>
            <p:cNvPicPr>
              <a:picLocks noChangeAspect="1"/>
            </p:cNvPicPr>
            <p:nvPr/>
          </p:nvPicPr>
          <p:blipFill>
            <a:blip r:embed="rId9"/>
            <a:srcRect r="55507" b="31668"/>
            <a:stretch>
              <a:fillRect/>
            </a:stretch>
          </p:blipFill>
          <p:spPr>
            <a:xfrm>
              <a:off x="1785918" y="4286256"/>
              <a:ext cx="1062046" cy="990608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1" name="Рисунок 60" descr="Ме  4.JPG"/>
            <p:cNvPicPr>
              <a:picLocks noChangeAspect="1"/>
            </p:cNvPicPr>
            <p:nvPr/>
          </p:nvPicPr>
          <p:blipFill>
            <a:blip r:embed="rId10"/>
            <a:srcRect l="17500" t="4244" r="64285" b="69990"/>
            <a:stretch>
              <a:fillRect/>
            </a:stretch>
          </p:blipFill>
          <p:spPr>
            <a:xfrm>
              <a:off x="3071802" y="4786322"/>
              <a:ext cx="857256" cy="71438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2" name="Рисунок 61" descr="Ме  4.JPG"/>
            <p:cNvPicPr>
              <a:picLocks noChangeAspect="1"/>
            </p:cNvPicPr>
            <p:nvPr/>
          </p:nvPicPr>
          <p:blipFill>
            <a:blip r:embed="rId10"/>
            <a:srcRect l="40268" t="6821" r="39999" b="69990"/>
            <a:stretch>
              <a:fillRect/>
            </a:stretch>
          </p:blipFill>
          <p:spPr>
            <a:xfrm>
              <a:off x="4000496" y="4286256"/>
              <a:ext cx="928694" cy="64294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3" name="Рисунок 62" descr="Ме в природе2.JPG"/>
            <p:cNvPicPr>
              <a:picLocks noChangeAspect="1"/>
            </p:cNvPicPr>
            <p:nvPr/>
          </p:nvPicPr>
          <p:blipFill>
            <a:blip r:embed="rId11"/>
            <a:srcRect l="70450" t="46710" r="2909" b="20275"/>
            <a:stretch>
              <a:fillRect/>
            </a:stretch>
          </p:blipFill>
          <p:spPr>
            <a:xfrm>
              <a:off x="5357818" y="5357826"/>
              <a:ext cx="857256" cy="64294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4" name="Рисунок 63" descr="Ме в природе2.JPG"/>
            <p:cNvPicPr>
              <a:picLocks noChangeAspect="1"/>
            </p:cNvPicPr>
            <p:nvPr/>
          </p:nvPicPr>
          <p:blipFill>
            <a:blip r:embed="rId11"/>
            <a:srcRect l="8583" t="47199" r="53675" b="19786"/>
            <a:stretch>
              <a:fillRect/>
            </a:stretch>
          </p:blipFill>
          <p:spPr>
            <a:xfrm>
              <a:off x="5429256" y="4286256"/>
              <a:ext cx="1214446" cy="64294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5" name="Рисунок 64" descr="Ме в природе2.JPG"/>
            <p:cNvPicPr>
              <a:picLocks noChangeAspect="1"/>
            </p:cNvPicPr>
            <p:nvPr/>
          </p:nvPicPr>
          <p:blipFill>
            <a:blip r:embed="rId11"/>
            <a:srcRect l="4143" t="14184" r="69215" b="52801"/>
            <a:stretch>
              <a:fillRect/>
            </a:stretch>
          </p:blipFill>
          <p:spPr>
            <a:xfrm>
              <a:off x="7500958" y="4286256"/>
              <a:ext cx="857256" cy="64294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6" name="Рисунок 65" descr="6-05.jpg"/>
            <p:cNvPicPr>
              <a:picLocks noChangeAspect="1"/>
            </p:cNvPicPr>
            <p:nvPr/>
          </p:nvPicPr>
          <p:blipFill>
            <a:blip r:embed="rId12"/>
            <a:srcRect l="26345" t="76563" r="50345" b="5283"/>
            <a:stretch>
              <a:fillRect/>
            </a:stretch>
          </p:blipFill>
          <p:spPr>
            <a:xfrm>
              <a:off x="6572264" y="5214950"/>
              <a:ext cx="804866" cy="876304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7" name="Рисунок 66" descr="6-05.jpg"/>
            <p:cNvPicPr>
              <a:picLocks noChangeAspect="1"/>
            </p:cNvPicPr>
            <p:nvPr/>
          </p:nvPicPr>
          <p:blipFill>
            <a:blip r:embed="rId12"/>
            <a:srcRect l="2069" t="76760" r="75172" b="5283"/>
            <a:stretch>
              <a:fillRect/>
            </a:stretch>
          </p:blipFill>
          <p:spPr>
            <a:xfrm>
              <a:off x="7715272" y="5214950"/>
              <a:ext cx="785818" cy="866780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>
              <a:off x="500034" y="5286388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err="1" smtClean="0">
                  <a:solidFill>
                    <a:srgbClr val="002060"/>
                  </a:solidFill>
                </a:rPr>
                <a:t>Целестит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 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85918" y="3714752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err="1" smtClean="0">
                  <a:solidFill>
                    <a:srgbClr val="002060"/>
                  </a:solidFill>
                </a:rPr>
                <a:t>Галит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29124" y="3714752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Магнезит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14678" y="3714752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Барит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57884" y="3714752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Кальцит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43768" y="3714752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Хризоберилл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7158" y="3714752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Сильвинит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5918" y="5286388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err="1" smtClean="0">
                  <a:solidFill>
                    <a:srgbClr val="002060"/>
                  </a:solidFill>
                </a:rPr>
                <a:t>Стронциат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71802" y="5500702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Корунд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43372" y="4929198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Боксит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72132" y="5929330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Гипс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43702" y="6072206"/>
              <a:ext cx="85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Рубин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15272" y="6019404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Сапфир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29520" y="4876396"/>
              <a:ext cx="1000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Флюорит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500694" y="4929198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Фосфорит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7158" y="5917188"/>
              <a:ext cx="521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Каковы химические формулы руд активных </a:t>
              </a:r>
              <a:r>
                <a:rPr lang="ru-RU" b="1" dirty="0" err="1" smtClean="0">
                  <a:solidFill>
                    <a:srgbClr val="C00000"/>
                  </a:solidFill>
                </a:rPr>
                <a:t>Ме</a:t>
              </a:r>
              <a:r>
                <a:rPr lang="ru-RU" b="1" dirty="0" smtClean="0">
                  <a:solidFill>
                    <a:srgbClr val="C00000"/>
                  </a:solidFill>
                </a:rPr>
                <a:t>?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214678" y="2928934"/>
            <a:ext cx="5072098" cy="2286016"/>
            <a:chOff x="3214678" y="2928934"/>
            <a:chExt cx="5072098" cy="2286016"/>
          </a:xfrm>
        </p:grpSpPr>
        <p:sp>
          <p:nvSpPr>
            <p:cNvPr id="85" name="Скругленная прямоугольная выноска 84"/>
            <p:cNvSpPr/>
            <p:nvPr/>
          </p:nvSpPr>
          <p:spPr>
            <a:xfrm>
              <a:off x="3214678" y="2928934"/>
              <a:ext cx="5072098" cy="2286016"/>
            </a:xfrm>
            <a:prstGeom prst="wedgeRoundRectCallout">
              <a:avLst>
                <a:gd name="adj1" fmla="val 39121"/>
                <a:gd name="adj2" fmla="val -85114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 descr="Самородное золото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00826" y="3357562"/>
              <a:ext cx="1664316" cy="1295393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87" name="Рисунок 86" descr="ch11_18_48.jpg"/>
            <p:cNvPicPr>
              <a:picLocks noChangeAspect="1"/>
            </p:cNvPicPr>
            <p:nvPr/>
          </p:nvPicPr>
          <p:blipFill>
            <a:blip r:embed="rId14"/>
            <a:srcRect l="44091" t="40607" r="32045" b="16211"/>
            <a:stretch>
              <a:fillRect/>
            </a:stretch>
          </p:blipFill>
          <p:spPr>
            <a:xfrm>
              <a:off x="3357554" y="3286124"/>
              <a:ext cx="1000132" cy="135732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88" name="Рисунок 87" descr="ch11_18_48.jpg"/>
            <p:cNvPicPr>
              <a:picLocks noChangeAspect="1"/>
            </p:cNvPicPr>
            <p:nvPr/>
          </p:nvPicPr>
          <p:blipFill>
            <a:blip r:embed="rId14"/>
            <a:srcRect l="59205" b="59697"/>
            <a:stretch>
              <a:fillRect/>
            </a:stretch>
          </p:blipFill>
          <p:spPr>
            <a:xfrm>
              <a:off x="4572000" y="3357562"/>
              <a:ext cx="1709715" cy="1266836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89" name="TextBox 88"/>
            <p:cNvSpPr txBox="1"/>
            <p:nvPr/>
          </p:nvSpPr>
          <p:spPr>
            <a:xfrm>
              <a:off x="3357554" y="4786322"/>
              <a:ext cx="478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Самородные серебро, платина, золото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357158" y="2857496"/>
            <a:ext cx="7643866" cy="3214710"/>
            <a:chOff x="357158" y="2857496"/>
            <a:chExt cx="7643866" cy="3214710"/>
          </a:xfrm>
        </p:grpSpPr>
        <p:sp>
          <p:nvSpPr>
            <p:cNvPr id="91" name="Скругленная прямоугольная выноска 90"/>
            <p:cNvSpPr/>
            <p:nvPr/>
          </p:nvSpPr>
          <p:spPr>
            <a:xfrm>
              <a:off x="357158" y="2857496"/>
              <a:ext cx="7643866" cy="3214710"/>
            </a:xfrm>
            <a:prstGeom prst="wedgeRoundRectCallout">
              <a:avLst>
                <a:gd name="adj1" fmla="val 7751"/>
                <a:gd name="adj2" fmla="val -69028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 descr="5-03.jpg"/>
            <p:cNvPicPr>
              <a:picLocks noChangeAspect="1"/>
            </p:cNvPicPr>
            <p:nvPr/>
          </p:nvPicPr>
          <p:blipFill>
            <a:blip r:embed="rId15"/>
            <a:srcRect l="2164" t="35604" r="74031" b="5572"/>
            <a:stretch>
              <a:fillRect/>
            </a:stretch>
          </p:blipFill>
          <p:spPr>
            <a:xfrm>
              <a:off x="714348" y="3143248"/>
              <a:ext cx="785818" cy="2714644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93" name="Рисунок 92" descr="Медный колчедан.JP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57356" y="3857628"/>
              <a:ext cx="1143008" cy="1131578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94" name="Рисунок 93" descr="Ме  4.JPG"/>
            <p:cNvPicPr>
              <a:picLocks noChangeAspect="1"/>
            </p:cNvPicPr>
            <p:nvPr/>
          </p:nvPicPr>
          <p:blipFill>
            <a:blip r:embed="rId10"/>
            <a:srcRect l="20333" t="39972" r="20469" b="23613"/>
            <a:stretch>
              <a:fillRect/>
            </a:stretch>
          </p:blipFill>
          <p:spPr>
            <a:xfrm>
              <a:off x="4143372" y="4214818"/>
              <a:ext cx="2786082" cy="1009656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95" name="Рисунок 94" descr="6-07.jpg"/>
            <p:cNvPicPr>
              <a:picLocks noChangeAspect="1"/>
            </p:cNvPicPr>
            <p:nvPr/>
          </p:nvPicPr>
          <p:blipFill>
            <a:blip r:embed="rId17"/>
            <a:srcRect l="2113" t="57919" r="51408" b="24439"/>
            <a:stretch>
              <a:fillRect/>
            </a:stretch>
          </p:blipFill>
          <p:spPr>
            <a:xfrm>
              <a:off x="3286116" y="3071810"/>
              <a:ext cx="1785950" cy="947742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96" name="Рисунок 95" descr="6-07.jpg"/>
            <p:cNvPicPr>
              <a:picLocks noChangeAspect="1"/>
            </p:cNvPicPr>
            <p:nvPr/>
          </p:nvPicPr>
          <p:blipFill>
            <a:blip r:embed="rId17"/>
            <a:srcRect l="2113" t="34557" r="51408" b="42976"/>
            <a:stretch>
              <a:fillRect/>
            </a:stretch>
          </p:blipFill>
          <p:spPr>
            <a:xfrm>
              <a:off x="5715008" y="3009896"/>
              <a:ext cx="1571636" cy="1062046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97" name="TextBox 96"/>
            <p:cNvSpPr txBox="1"/>
            <p:nvPr/>
          </p:nvSpPr>
          <p:spPr>
            <a:xfrm>
              <a:off x="1643042" y="5000636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</a:rPr>
                <a:t>Медный колчедан </a:t>
              </a:r>
              <a:endParaRPr lang="en-US" sz="1400" b="1" dirty="0" smtClean="0">
                <a:solidFill>
                  <a:srgbClr val="002060"/>
                </a:solidFill>
              </a:endParaRPr>
            </a:p>
            <a:p>
              <a:r>
                <a:rPr lang="en-US" sz="1400" b="1" dirty="0" smtClean="0">
                  <a:solidFill>
                    <a:srgbClr val="002060"/>
                  </a:solidFill>
                </a:rPr>
                <a:t>              CuFeS</a:t>
              </a:r>
              <a:r>
                <a:rPr lang="en-US" sz="1400" b="1" baseline="-25000" dirty="0" smtClean="0">
                  <a:solidFill>
                    <a:srgbClr val="002060"/>
                  </a:solidFill>
                </a:rPr>
                <a:t>2</a:t>
              </a:r>
              <a:endParaRPr lang="ru-RU" sz="14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29058" y="5429264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Найдите одинаковые руды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9" name="Управляющая кнопка: настраиваемая 98">
            <a:hlinkClick r:id="rId18" action="ppaction://hlinksldjump" highlightClick="1"/>
          </p:cNvPr>
          <p:cNvSpPr/>
          <p:nvPr/>
        </p:nvSpPr>
        <p:spPr>
          <a:xfrm>
            <a:off x="7715272" y="214290"/>
            <a:ext cx="1000132" cy="35719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яд Ме.JPG"/>
          <p:cNvPicPr>
            <a:picLocks noChangeAspect="1"/>
          </p:cNvPicPr>
          <p:nvPr/>
        </p:nvPicPr>
        <p:blipFill>
          <a:blip r:embed="rId2"/>
          <a:srcRect t="13650" b="51518"/>
          <a:stretch>
            <a:fillRect/>
          </a:stretch>
        </p:blipFill>
        <p:spPr>
          <a:xfrm>
            <a:off x="0" y="857232"/>
            <a:ext cx="9144000" cy="185738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Получение металлов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Ме  3.JPG"/>
          <p:cNvPicPr>
            <a:picLocks noChangeAspect="1"/>
          </p:cNvPicPr>
          <p:nvPr/>
        </p:nvPicPr>
        <p:blipFill>
          <a:blip r:embed="rId3" cstate="print"/>
          <a:srcRect l="12956" t="7748" r="9686" b="46007"/>
          <a:stretch>
            <a:fillRect/>
          </a:stretch>
        </p:blipFill>
        <p:spPr>
          <a:xfrm>
            <a:off x="4664873" y="4786322"/>
            <a:ext cx="4479127" cy="157163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2643583" y="4928789"/>
            <a:ext cx="3857628" cy="7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3000372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4786314" y="3143248"/>
            <a:ext cx="4071966" cy="1548766"/>
            <a:chOff x="4786314" y="3143248"/>
            <a:chExt cx="4071966" cy="154876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786314" y="3143248"/>
              <a:ext cx="4071966" cy="1548766"/>
              <a:chOff x="4857752" y="3500438"/>
              <a:chExt cx="2428892" cy="154876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857752" y="3571876"/>
                <a:ext cx="24288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C00000"/>
                    </a:solidFill>
                  </a:rPr>
                  <a:t>Любой металлургический процесс </a:t>
                </a:r>
                <a:r>
                  <a:rPr lang="ru-RU" dirty="0" smtClean="0"/>
                  <a:t>– это процесс восстановления ионов металла с помощью различных восстановителей</a:t>
                </a:r>
                <a:endParaRPr lang="en-US" dirty="0" smtClean="0"/>
              </a:p>
              <a:p>
                <a:pPr algn="ctr"/>
                <a:r>
                  <a:rPr lang="en-US" b="1" dirty="0" smtClean="0"/>
                  <a:t>Ca</a:t>
                </a:r>
                <a:r>
                  <a:rPr lang="en-US" b="1" baseline="30000" dirty="0" smtClean="0"/>
                  <a:t>2+ </a:t>
                </a:r>
                <a:r>
                  <a:rPr lang="en-US" b="1" dirty="0" smtClean="0"/>
                  <a:t>+2e = Ca</a:t>
                </a:r>
                <a:r>
                  <a:rPr lang="en-US" b="1" baseline="30000" dirty="0" smtClean="0"/>
                  <a:t>0</a:t>
                </a:r>
                <a:endParaRPr lang="ru-RU" b="1" baseline="30000" dirty="0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4929191" y="3500438"/>
                <a:ext cx="2272230" cy="1500198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858016" y="4427544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214282" y="3143248"/>
            <a:ext cx="3857652" cy="3596184"/>
            <a:chOff x="214282" y="3143248"/>
            <a:chExt cx="3857652" cy="3596184"/>
          </a:xfrm>
        </p:grpSpPr>
        <p:sp>
          <p:nvSpPr>
            <p:cNvPr id="11" name="TextBox 10"/>
            <p:cNvSpPr txBox="1"/>
            <p:nvPr/>
          </p:nvSpPr>
          <p:spPr>
            <a:xfrm>
              <a:off x="2214546" y="6000768"/>
              <a:ext cx="15001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Производство всех остальных </a:t>
              </a:r>
              <a:r>
                <a:rPr lang="ru-RU" sz="1400" b="1" dirty="0" err="1" smtClean="0"/>
                <a:t>Ме</a:t>
              </a:r>
              <a:r>
                <a:rPr lang="ru-RU" sz="1400" b="1" dirty="0" smtClean="0"/>
                <a:t> и сплавов</a:t>
              </a:r>
              <a:endParaRPr lang="ru-RU" sz="1400" b="1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214282" y="3143248"/>
              <a:ext cx="3857652" cy="3309302"/>
              <a:chOff x="214282" y="3214686"/>
              <a:chExt cx="3857652" cy="3309302"/>
            </a:xfrm>
          </p:grpSpPr>
          <p:pic>
            <p:nvPicPr>
              <p:cNvPr id="5" name="Рисунок 4" descr="Ме  4 8.JPG"/>
              <p:cNvPicPr>
                <a:picLocks noChangeAspect="1"/>
              </p:cNvPicPr>
              <p:nvPr/>
            </p:nvPicPr>
            <p:blipFill>
              <a:blip r:embed="rId4" cstate="print"/>
              <a:srcRect l="64372" t="13259" r="2168" b="20680"/>
              <a:stretch>
                <a:fillRect/>
              </a:stretch>
            </p:blipFill>
            <p:spPr>
              <a:xfrm>
                <a:off x="2357422" y="4714884"/>
                <a:ext cx="1227053" cy="1418555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6" name="Рисунок 5" descr="Ме  4 8.JPG"/>
              <p:cNvPicPr>
                <a:picLocks noChangeAspect="1"/>
              </p:cNvPicPr>
              <p:nvPr/>
            </p:nvPicPr>
            <p:blipFill>
              <a:blip r:embed="rId4" cstate="print"/>
              <a:srcRect l="3266" t="16623" r="62078" b="20952"/>
              <a:stretch>
                <a:fillRect/>
              </a:stretch>
            </p:blipFill>
            <p:spPr>
              <a:xfrm>
                <a:off x="428596" y="4786322"/>
                <a:ext cx="1214446" cy="1280958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5720" y="6000768"/>
                <a:ext cx="1500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Производство </a:t>
                </a:r>
                <a:r>
                  <a:rPr lang="en-US" sz="1400" b="1" dirty="0" smtClean="0"/>
                  <a:t>Fe </a:t>
                </a:r>
                <a:r>
                  <a:rPr lang="ru-RU" sz="1400" b="1" dirty="0" smtClean="0"/>
                  <a:t>и его сплавов</a:t>
                </a:r>
                <a:endParaRPr lang="ru-RU" sz="1400" b="1" dirty="0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214282" y="3214686"/>
                <a:ext cx="3857652" cy="1285884"/>
                <a:chOff x="3071802" y="3214686"/>
                <a:chExt cx="2428892" cy="128588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071802" y="3214686"/>
                  <a:ext cx="242889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C00000"/>
                      </a:solidFill>
                    </a:rPr>
                    <a:t>Металлургия</a:t>
                  </a:r>
                  <a:r>
                    <a:rPr lang="ru-RU" dirty="0" smtClean="0"/>
                    <a:t> – это наука о промышленных способах получения металлов из руд и одновременно – это отрасль промышленности</a:t>
                  </a:r>
                  <a:endParaRPr lang="ru-RU" dirty="0"/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3143240" y="3214686"/>
                  <a:ext cx="2357454" cy="1285884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642910" y="4519206"/>
                <a:ext cx="1071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Черная</a:t>
                </a:r>
                <a:endParaRPr lang="ru-RU" sz="16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71736" y="4447768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Цветная</a:t>
                </a:r>
                <a:endParaRPr lang="ru-RU" sz="1600" b="1" dirty="0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2357422" y="571480"/>
            <a:ext cx="4429156" cy="2338818"/>
            <a:chOff x="2357422" y="571480"/>
            <a:chExt cx="4429156" cy="2338818"/>
          </a:xfrm>
        </p:grpSpPr>
        <p:sp>
          <p:nvSpPr>
            <p:cNvPr id="25" name="TextBox 24"/>
            <p:cNvSpPr txBox="1"/>
            <p:nvPr/>
          </p:nvSpPr>
          <p:spPr>
            <a:xfrm>
              <a:off x="2357422" y="571480"/>
              <a:ext cx="4286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Уменьшение восстановительных свойств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00298" y="2571744"/>
              <a:ext cx="4286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</a:rPr>
                <a:t>Усиление окислительных свойств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1470" y="1428736"/>
            <a:ext cx="41433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Активные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получают </a:t>
            </a:r>
            <a:r>
              <a:rPr lang="ru-RU" sz="1600" b="1" dirty="0" err="1" smtClean="0">
                <a:solidFill>
                  <a:srgbClr val="002060"/>
                </a:solidFill>
              </a:rPr>
              <a:t>пироэлектрометаллургическим</a:t>
            </a:r>
            <a:r>
              <a:rPr lang="ru-RU" sz="1600" b="1" dirty="0" smtClean="0">
                <a:solidFill>
                  <a:srgbClr val="002060"/>
                </a:solidFill>
              </a:rPr>
              <a:t> способом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37" name="Группа 136"/>
          <p:cNvGrpSpPr/>
          <p:nvPr/>
        </p:nvGrpSpPr>
        <p:grpSpPr>
          <a:xfrm>
            <a:off x="500034" y="928670"/>
            <a:ext cx="8001056" cy="869398"/>
            <a:chOff x="285720" y="928670"/>
            <a:chExt cx="8001056" cy="86939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86050" y="928670"/>
              <a:ext cx="435771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 smtClean="0">
                  <a:solidFill>
                    <a:schemeClr val="tx1"/>
                  </a:solidFill>
                </a:rPr>
                <a:t>Mn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Zn Cr Fe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Cd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Co Ni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Sn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Pb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(Н</a:t>
              </a:r>
              <a:r>
                <a:rPr lang="ru-RU" sz="20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)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Cu Hg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5720" y="928670"/>
              <a:ext cx="2500330" cy="4286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Li K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Ba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Sr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Ca Na Mg Al 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72330" y="928670"/>
              <a:ext cx="1214446" cy="4286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Ag Pt Au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9058" y="1428736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Средней активности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43768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Благородные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285728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Получение металлов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285992"/>
            <a:ext cx="37862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Электрометаллургия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– это способ получения металлов с помощью электрического тока – электролиза. Так получают в основном активные металлы из расплавов оксидов, </a:t>
            </a:r>
            <a:r>
              <a:rPr lang="ru-RU" sz="1600" b="1" dirty="0" err="1" smtClean="0">
                <a:solidFill>
                  <a:srgbClr val="002060"/>
                </a:solidFill>
              </a:rPr>
              <a:t>гидроксидов</a:t>
            </a:r>
            <a:r>
              <a:rPr lang="ru-RU" sz="1600" b="1" dirty="0" smtClean="0">
                <a:solidFill>
                  <a:srgbClr val="002060"/>
                </a:solidFill>
              </a:rPr>
              <a:t>, солей.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2214554"/>
            <a:ext cx="3786214" cy="16430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5720" y="4071942"/>
            <a:ext cx="2357454" cy="2643206"/>
            <a:chOff x="500034" y="3714752"/>
            <a:chExt cx="2357454" cy="2643206"/>
          </a:xfrm>
        </p:grpSpPr>
        <p:sp>
          <p:nvSpPr>
            <p:cNvPr id="20" name="TextBox 19"/>
            <p:cNvSpPr txBox="1"/>
            <p:nvPr/>
          </p:nvSpPr>
          <p:spPr>
            <a:xfrm>
              <a:off x="500034" y="3714752"/>
              <a:ext cx="235745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Получение 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Na, K</a:t>
              </a:r>
            </a:p>
            <a:p>
              <a:pPr algn="ctr"/>
              <a:r>
                <a:rPr lang="ru-RU" sz="1600" dirty="0" smtClean="0"/>
                <a:t>Электролиз расплава</a:t>
              </a:r>
            </a:p>
            <a:p>
              <a:pPr algn="ctr"/>
              <a:r>
                <a:rPr lang="en-US" b="1" dirty="0" smtClean="0"/>
                <a:t>2NaCl = 2Na + Cl</a:t>
              </a:r>
              <a:r>
                <a:rPr lang="en-US" b="1" baseline="-25000" dirty="0" smtClean="0"/>
                <a:t>2</a:t>
              </a:r>
              <a:endParaRPr lang="ru-RU" b="1" baseline="-25000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500034" y="3714752"/>
              <a:ext cx="2286016" cy="2643206"/>
              <a:chOff x="571472" y="3786190"/>
              <a:chExt cx="2286016" cy="2643206"/>
            </a:xfrm>
          </p:grpSpPr>
          <p:pic>
            <p:nvPicPr>
              <p:cNvPr id="35" name="Рисунок 34" descr="Ме  3 3а.JPG"/>
              <p:cNvPicPr>
                <a:picLocks noChangeAspect="1"/>
              </p:cNvPicPr>
              <p:nvPr/>
            </p:nvPicPr>
            <p:blipFill>
              <a:blip r:embed="rId2"/>
              <a:srcRect l="11729" t="12706" r="37682" b="13976"/>
              <a:stretch>
                <a:fillRect/>
              </a:stretch>
            </p:blipFill>
            <p:spPr>
              <a:xfrm>
                <a:off x="785786" y="4643446"/>
                <a:ext cx="1928826" cy="1643074"/>
              </a:xfrm>
              <a:prstGeom prst="rect">
                <a:avLst/>
              </a:prstGeom>
            </p:spPr>
          </p:pic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571472" y="3786190"/>
                <a:ext cx="2286016" cy="264320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1" name="Прямоугольник 80"/>
          <p:cNvSpPr/>
          <p:nvPr/>
        </p:nvSpPr>
        <p:spPr>
          <a:xfrm>
            <a:off x="5643570" y="1857364"/>
            <a:ext cx="20801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получение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2357430"/>
            <a:ext cx="32201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Электролиз расплава соли</a:t>
            </a:r>
          </a:p>
        </p:txBody>
      </p:sp>
      <p:sp>
        <p:nvSpPr>
          <p:cNvPr id="83" name="Блок-схема: магнитный диск 82"/>
          <p:cNvSpPr/>
          <p:nvPr/>
        </p:nvSpPr>
        <p:spPr>
          <a:xfrm>
            <a:off x="5500687" y="3500434"/>
            <a:ext cx="2357438" cy="200025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Блок-схема: магнитный диск 83"/>
          <p:cNvSpPr/>
          <p:nvPr/>
        </p:nvSpPr>
        <p:spPr>
          <a:xfrm>
            <a:off x="5500687" y="3357559"/>
            <a:ext cx="2357438" cy="78581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358062" y="3143247"/>
            <a:ext cx="285750" cy="1928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786437" y="3071809"/>
            <a:ext cx="285750" cy="1928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7" name="Shape 86"/>
          <p:cNvCxnSpPr>
            <a:stCxn id="85" idx="0"/>
          </p:cNvCxnSpPr>
          <p:nvPr/>
        </p:nvCxnSpPr>
        <p:spPr>
          <a:xfrm rot="5400000" flipH="1" flipV="1">
            <a:off x="8108950" y="2536822"/>
            <a:ext cx="1587" cy="1214437"/>
          </a:xfrm>
          <a:prstGeom prst="curvedConnector4">
            <a:avLst>
              <a:gd name="adj1" fmla="val 14395470"/>
              <a:gd name="adj2" fmla="val 588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87"/>
          <p:cNvCxnSpPr>
            <a:stCxn id="86" idx="0"/>
          </p:cNvCxnSpPr>
          <p:nvPr/>
        </p:nvCxnSpPr>
        <p:spPr>
          <a:xfrm rot="16200000" flipH="1" flipV="1">
            <a:off x="5500687" y="2786059"/>
            <a:ext cx="142875" cy="714375"/>
          </a:xfrm>
          <a:prstGeom prst="curvedConnector4">
            <a:avLst>
              <a:gd name="adj1" fmla="val -159999"/>
              <a:gd name="adj2" fmla="val 6512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люс 88"/>
          <p:cNvSpPr/>
          <p:nvPr/>
        </p:nvSpPr>
        <p:spPr>
          <a:xfrm>
            <a:off x="4714875" y="2786059"/>
            <a:ext cx="428625" cy="50006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Минус 89"/>
          <p:cNvSpPr/>
          <p:nvPr/>
        </p:nvSpPr>
        <p:spPr>
          <a:xfrm>
            <a:off x="8358187" y="2857497"/>
            <a:ext cx="428625" cy="14287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люс 90"/>
          <p:cNvSpPr/>
          <p:nvPr/>
        </p:nvSpPr>
        <p:spPr>
          <a:xfrm>
            <a:off x="5857875" y="3214684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Плюс 91"/>
          <p:cNvSpPr/>
          <p:nvPr/>
        </p:nvSpPr>
        <p:spPr>
          <a:xfrm>
            <a:off x="5857875" y="3428997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Плюс 92"/>
          <p:cNvSpPr/>
          <p:nvPr/>
        </p:nvSpPr>
        <p:spPr>
          <a:xfrm>
            <a:off x="5857875" y="3643309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Плюс 93"/>
          <p:cNvSpPr/>
          <p:nvPr/>
        </p:nvSpPr>
        <p:spPr>
          <a:xfrm>
            <a:off x="5857875" y="3857622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Плюс 94"/>
          <p:cNvSpPr/>
          <p:nvPr/>
        </p:nvSpPr>
        <p:spPr>
          <a:xfrm>
            <a:off x="5857875" y="4071934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Плюс 95"/>
          <p:cNvSpPr/>
          <p:nvPr/>
        </p:nvSpPr>
        <p:spPr>
          <a:xfrm>
            <a:off x="5857875" y="4286247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Плюс 96"/>
          <p:cNvSpPr/>
          <p:nvPr/>
        </p:nvSpPr>
        <p:spPr>
          <a:xfrm>
            <a:off x="5857875" y="4500559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Плюс 97"/>
          <p:cNvSpPr/>
          <p:nvPr/>
        </p:nvSpPr>
        <p:spPr>
          <a:xfrm>
            <a:off x="5857875" y="4714872"/>
            <a:ext cx="142875" cy="142875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Минус 98"/>
          <p:cNvSpPr/>
          <p:nvPr/>
        </p:nvSpPr>
        <p:spPr>
          <a:xfrm>
            <a:off x="7429500" y="3286122"/>
            <a:ext cx="142875" cy="46037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Минус 99"/>
          <p:cNvSpPr/>
          <p:nvPr/>
        </p:nvSpPr>
        <p:spPr>
          <a:xfrm>
            <a:off x="7429500" y="3428997"/>
            <a:ext cx="142875" cy="46037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Минус 100"/>
          <p:cNvSpPr/>
          <p:nvPr/>
        </p:nvSpPr>
        <p:spPr>
          <a:xfrm>
            <a:off x="7429500" y="3571872"/>
            <a:ext cx="142875" cy="46037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Минус 101"/>
          <p:cNvSpPr/>
          <p:nvPr/>
        </p:nvSpPr>
        <p:spPr>
          <a:xfrm>
            <a:off x="7429500" y="3786184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Минус 102"/>
          <p:cNvSpPr/>
          <p:nvPr/>
        </p:nvSpPr>
        <p:spPr>
          <a:xfrm>
            <a:off x="7429500" y="3929059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Минус 103"/>
          <p:cNvSpPr/>
          <p:nvPr/>
        </p:nvSpPr>
        <p:spPr>
          <a:xfrm>
            <a:off x="7429500" y="4071934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Минус 104"/>
          <p:cNvSpPr/>
          <p:nvPr/>
        </p:nvSpPr>
        <p:spPr>
          <a:xfrm>
            <a:off x="7429500" y="4214809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Минус 105"/>
          <p:cNvSpPr/>
          <p:nvPr/>
        </p:nvSpPr>
        <p:spPr>
          <a:xfrm>
            <a:off x="7429500" y="4357684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Минус 106"/>
          <p:cNvSpPr/>
          <p:nvPr/>
        </p:nvSpPr>
        <p:spPr>
          <a:xfrm>
            <a:off x="7429500" y="4500559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Минус 107"/>
          <p:cNvSpPr/>
          <p:nvPr/>
        </p:nvSpPr>
        <p:spPr>
          <a:xfrm>
            <a:off x="7429500" y="4643434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Минус 108"/>
          <p:cNvSpPr/>
          <p:nvPr/>
        </p:nvSpPr>
        <p:spPr>
          <a:xfrm>
            <a:off x="7429500" y="4786309"/>
            <a:ext cx="142875" cy="460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0" name="Группа 104"/>
          <p:cNvGrpSpPr>
            <a:grpSpLocks/>
          </p:cNvGrpSpPr>
          <p:nvPr/>
        </p:nvGrpSpPr>
        <p:grpSpPr bwMode="auto">
          <a:xfrm>
            <a:off x="6286500" y="5000622"/>
            <a:ext cx="428625" cy="285750"/>
            <a:chOff x="6215074" y="6286520"/>
            <a:chExt cx="428628" cy="285752"/>
          </a:xfrm>
        </p:grpSpPr>
        <p:sp>
          <p:nvSpPr>
            <p:cNvPr id="111" name="Овал 110"/>
            <p:cNvSpPr/>
            <p:nvPr/>
          </p:nvSpPr>
          <p:spPr>
            <a:xfrm>
              <a:off x="6286511" y="628652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TextBox 106"/>
            <p:cNvSpPr txBox="1">
              <a:spLocks noChangeArrowheads="1"/>
            </p:cNvSpPr>
            <p:nvPr/>
          </p:nvSpPr>
          <p:spPr bwMode="auto">
            <a:xfrm>
              <a:off x="6215074" y="6286520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latin typeface="Calibri" pitchFamily="34" charset="0"/>
                </a:rPr>
                <a:t>Na</a:t>
              </a:r>
              <a:r>
                <a:rPr lang="en-US" sz="1200" b="1" baseline="30000" dirty="0">
                  <a:latin typeface="Calibri" pitchFamily="34" charset="0"/>
                </a:rPr>
                <a:t>+</a:t>
              </a:r>
              <a:endParaRPr lang="ru-RU" sz="1200" b="1" dirty="0">
                <a:latin typeface="Calibri" pitchFamily="34" charset="0"/>
              </a:endParaRPr>
            </a:p>
          </p:txBody>
        </p:sp>
      </p:grpSp>
      <p:grpSp>
        <p:nvGrpSpPr>
          <p:cNvPr id="113" name="Группа 107"/>
          <p:cNvGrpSpPr>
            <a:grpSpLocks/>
          </p:cNvGrpSpPr>
          <p:nvPr/>
        </p:nvGrpSpPr>
        <p:grpSpPr bwMode="auto">
          <a:xfrm>
            <a:off x="6572250" y="4500559"/>
            <a:ext cx="428625" cy="285750"/>
            <a:chOff x="6215074" y="6286520"/>
            <a:chExt cx="428628" cy="285752"/>
          </a:xfrm>
        </p:grpSpPr>
        <p:sp>
          <p:nvSpPr>
            <p:cNvPr id="114" name="Овал 113"/>
            <p:cNvSpPr/>
            <p:nvPr/>
          </p:nvSpPr>
          <p:spPr>
            <a:xfrm>
              <a:off x="6286511" y="628652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5" name="TextBox 109"/>
            <p:cNvSpPr txBox="1">
              <a:spLocks noChangeArrowheads="1"/>
            </p:cNvSpPr>
            <p:nvPr/>
          </p:nvSpPr>
          <p:spPr bwMode="auto">
            <a:xfrm>
              <a:off x="6215074" y="6286520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Na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endParaRPr lang="ru-RU" sz="1200" b="1">
                <a:latin typeface="Calibri" pitchFamily="34" charset="0"/>
              </a:endParaRPr>
            </a:p>
          </p:txBody>
        </p:sp>
      </p:grpSp>
      <p:grpSp>
        <p:nvGrpSpPr>
          <p:cNvPr id="116" name="Группа 110"/>
          <p:cNvGrpSpPr>
            <a:grpSpLocks/>
          </p:cNvGrpSpPr>
          <p:nvPr/>
        </p:nvGrpSpPr>
        <p:grpSpPr bwMode="auto">
          <a:xfrm>
            <a:off x="6858000" y="5000622"/>
            <a:ext cx="428625" cy="285750"/>
            <a:chOff x="6215074" y="6286520"/>
            <a:chExt cx="428628" cy="285752"/>
          </a:xfrm>
        </p:grpSpPr>
        <p:sp>
          <p:nvSpPr>
            <p:cNvPr id="117" name="Овал 116"/>
            <p:cNvSpPr/>
            <p:nvPr/>
          </p:nvSpPr>
          <p:spPr>
            <a:xfrm>
              <a:off x="6286511" y="628652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TextBox 112"/>
            <p:cNvSpPr txBox="1">
              <a:spLocks noChangeArrowheads="1"/>
            </p:cNvSpPr>
            <p:nvPr/>
          </p:nvSpPr>
          <p:spPr bwMode="auto">
            <a:xfrm>
              <a:off x="6215074" y="6286520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latin typeface="Calibri" pitchFamily="34" charset="0"/>
                </a:rPr>
                <a:t>Na</a:t>
              </a:r>
              <a:r>
                <a:rPr lang="en-US" sz="1200" b="1" baseline="30000" dirty="0">
                  <a:latin typeface="Calibri" pitchFamily="34" charset="0"/>
                </a:rPr>
                <a:t>+</a:t>
              </a:r>
              <a:endParaRPr lang="ru-RU" sz="1200" b="1" dirty="0">
                <a:latin typeface="Calibri" pitchFamily="34" charset="0"/>
              </a:endParaRPr>
            </a:p>
          </p:txBody>
        </p:sp>
      </p:grpSp>
      <p:grpSp>
        <p:nvGrpSpPr>
          <p:cNvPr id="119" name="Группа 113"/>
          <p:cNvGrpSpPr>
            <a:grpSpLocks/>
          </p:cNvGrpSpPr>
          <p:nvPr/>
        </p:nvGrpSpPr>
        <p:grpSpPr bwMode="auto">
          <a:xfrm>
            <a:off x="6286500" y="4286247"/>
            <a:ext cx="428625" cy="285750"/>
            <a:chOff x="6215074" y="6286520"/>
            <a:chExt cx="428628" cy="285752"/>
          </a:xfrm>
        </p:grpSpPr>
        <p:sp>
          <p:nvSpPr>
            <p:cNvPr id="120" name="Овал 119"/>
            <p:cNvSpPr/>
            <p:nvPr/>
          </p:nvSpPr>
          <p:spPr>
            <a:xfrm>
              <a:off x="6286511" y="628652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1" name="TextBox 115"/>
            <p:cNvSpPr txBox="1">
              <a:spLocks noChangeArrowheads="1"/>
            </p:cNvSpPr>
            <p:nvPr/>
          </p:nvSpPr>
          <p:spPr bwMode="auto">
            <a:xfrm>
              <a:off x="6215074" y="6286520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Na</a:t>
              </a:r>
              <a:r>
                <a:rPr lang="en-US" sz="1200" b="1" baseline="30000">
                  <a:latin typeface="Calibri" pitchFamily="34" charset="0"/>
                </a:rPr>
                <a:t>+</a:t>
              </a:r>
              <a:endParaRPr lang="ru-RU" sz="1200" b="1">
                <a:latin typeface="Calibri" pitchFamily="34" charset="0"/>
              </a:endParaRPr>
            </a:p>
          </p:txBody>
        </p:sp>
      </p:grpSp>
      <p:grpSp>
        <p:nvGrpSpPr>
          <p:cNvPr id="122" name="Группа 118"/>
          <p:cNvGrpSpPr>
            <a:grpSpLocks/>
          </p:cNvGrpSpPr>
          <p:nvPr/>
        </p:nvGrpSpPr>
        <p:grpSpPr bwMode="auto">
          <a:xfrm>
            <a:off x="6143625" y="4643434"/>
            <a:ext cx="428625" cy="285750"/>
            <a:chOff x="4562856" y="3357562"/>
            <a:chExt cx="428628" cy="286143"/>
          </a:xfrm>
        </p:grpSpPr>
        <p:sp>
          <p:nvSpPr>
            <p:cNvPr id="123" name="Овал 122"/>
            <p:cNvSpPr/>
            <p:nvPr/>
          </p:nvSpPr>
          <p:spPr>
            <a:xfrm>
              <a:off x="4572381" y="3357562"/>
              <a:ext cx="285752" cy="28614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TextBox 120"/>
            <p:cNvSpPr txBox="1">
              <a:spLocks noChangeArrowheads="1"/>
            </p:cNvSpPr>
            <p:nvPr/>
          </p:nvSpPr>
          <p:spPr bwMode="auto">
            <a:xfrm>
              <a:off x="4562856" y="3366706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Cl</a:t>
              </a:r>
              <a:r>
                <a:rPr lang="en-US" sz="1200" b="1" baseline="30000">
                  <a:latin typeface="Calibri" pitchFamily="34" charset="0"/>
                </a:rPr>
                <a:t>-</a:t>
              </a:r>
              <a:endParaRPr lang="ru-RU" sz="1200" b="1">
                <a:latin typeface="Calibri" pitchFamily="34" charset="0"/>
              </a:endParaRPr>
            </a:p>
          </p:txBody>
        </p:sp>
      </p:grpSp>
      <p:grpSp>
        <p:nvGrpSpPr>
          <p:cNvPr id="125" name="Группа 121"/>
          <p:cNvGrpSpPr>
            <a:grpSpLocks/>
          </p:cNvGrpSpPr>
          <p:nvPr/>
        </p:nvGrpSpPr>
        <p:grpSpPr bwMode="auto">
          <a:xfrm>
            <a:off x="6929437" y="4286247"/>
            <a:ext cx="428625" cy="285750"/>
            <a:chOff x="4562856" y="3357562"/>
            <a:chExt cx="428628" cy="286143"/>
          </a:xfrm>
        </p:grpSpPr>
        <p:sp>
          <p:nvSpPr>
            <p:cNvPr id="126" name="Овал 125"/>
            <p:cNvSpPr/>
            <p:nvPr/>
          </p:nvSpPr>
          <p:spPr>
            <a:xfrm>
              <a:off x="4572381" y="3357562"/>
              <a:ext cx="285752" cy="28614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7" name="TextBox 123"/>
            <p:cNvSpPr txBox="1">
              <a:spLocks noChangeArrowheads="1"/>
            </p:cNvSpPr>
            <p:nvPr/>
          </p:nvSpPr>
          <p:spPr bwMode="auto">
            <a:xfrm>
              <a:off x="4562856" y="3366706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 err="1">
                  <a:latin typeface="Calibri" pitchFamily="34" charset="0"/>
                </a:rPr>
                <a:t>Cl</a:t>
              </a:r>
              <a:r>
                <a:rPr lang="en-US" sz="1200" b="1" baseline="30000" dirty="0">
                  <a:latin typeface="Calibri" pitchFamily="34" charset="0"/>
                </a:rPr>
                <a:t>-</a:t>
              </a:r>
              <a:endParaRPr lang="ru-RU" sz="1200" b="1" dirty="0">
                <a:latin typeface="Calibri" pitchFamily="34" charset="0"/>
              </a:endParaRPr>
            </a:p>
          </p:txBody>
        </p:sp>
      </p:grpSp>
      <p:grpSp>
        <p:nvGrpSpPr>
          <p:cNvPr id="128" name="Группа 124"/>
          <p:cNvGrpSpPr>
            <a:grpSpLocks/>
          </p:cNvGrpSpPr>
          <p:nvPr/>
        </p:nvGrpSpPr>
        <p:grpSpPr bwMode="auto">
          <a:xfrm>
            <a:off x="6858000" y="4643434"/>
            <a:ext cx="428625" cy="285750"/>
            <a:chOff x="4562856" y="3357562"/>
            <a:chExt cx="428628" cy="286143"/>
          </a:xfrm>
        </p:grpSpPr>
        <p:sp>
          <p:nvSpPr>
            <p:cNvPr id="129" name="Овал 128"/>
            <p:cNvSpPr/>
            <p:nvPr/>
          </p:nvSpPr>
          <p:spPr>
            <a:xfrm>
              <a:off x="4572381" y="3357562"/>
              <a:ext cx="285752" cy="28614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TextBox 126"/>
            <p:cNvSpPr txBox="1">
              <a:spLocks noChangeArrowheads="1"/>
            </p:cNvSpPr>
            <p:nvPr/>
          </p:nvSpPr>
          <p:spPr bwMode="auto">
            <a:xfrm>
              <a:off x="4562856" y="3366706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Cl</a:t>
              </a:r>
              <a:r>
                <a:rPr lang="en-US" sz="1200" b="1" baseline="30000">
                  <a:latin typeface="Calibri" pitchFamily="34" charset="0"/>
                </a:rPr>
                <a:t>-</a:t>
              </a:r>
              <a:endParaRPr lang="ru-RU" sz="1200" b="1">
                <a:latin typeface="Calibri" pitchFamily="34" charset="0"/>
              </a:endParaRPr>
            </a:p>
          </p:txBody>
        </p:sp>
      </p:grpSp>
      <p:grpSp>
        <p:nvGrpSpPr>
          <p:cNvPr id="131" name="Группа 127"/>
          <p:cNvGrpSpPr>
            <a:grpSpLocks/>
          </p:cNvGrpSpPr>
          <p:nvPr/>
        </p:nvGrpSpPr>
        <p:grpSpPr bwMode="auto">
          <a:xfrm>
            <a:off x="5857875" y="5072059"/>
            <a:ext cx="428625" cy="285750"/>
            <a:chOff x="4562856" y="3357562"/>
            <a:chExt cx="428628" cy="286143"/>
          </a:xfrm>
        </p:grpSpPr>
        <p:sp>
          <p:nvSpPr>
            <p:cNvPr id="132" name="Овал 131"/>
            <p:cNvSpPr/>
            <p:nvPr/>
          </p:nvSpPr>
          <p:spPr>
            <a:xfrm>
              <a:off x="4572381" y="3357562"/>
              <a:ext cx="285752" cy="28614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3" name="TextBox 129"/>
            <p:cNvSpPr txBox="1">
              <a:spLocks noChangeArrowheads="1"/>
            </p:cNvSpPr>
            <p:nvPr/>
          </p:nvSpPr>
          <p:spPr bwMode="auto">
            <a:xfrm>
              <a:off x="4562856" y="3366706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Cl</a:t>
              </a:r>
              <a:r>
                <a:rPr lang="en-US" sz="1200" b="1" baseline="30000">
                  <a:latin typeface="Calibri" pitchFamily="34" charset="0"/>
                </a:rPr>
                <a:t>-</a:t>
              </a:r>
              <a:endParaRPr lang="ru-RU" sz="1200" b="1">
                <a:latin typeface="Calibri" pitchFamily="34" charset="0"/>
              </a:endParaRPr>
            </a:p>
          </p:txBody>
        </p:sp>
      </p:grp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5286375" y="5643559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NaCl → Na</a:t>
            </a:r>
            <a:r>
              <a:rPr lang="en-US" sz="2400" b="1" baseline="30000">
                <a:latin typeface="Calibri" pitchFamily="34" charset="0"/>
              </a:rPr>
              <a:t>+</a:t>
            </a:r>
            <a:r>
              <a:rPr lang="en-US" sz="2400" b="1">
                <a:latin typeface="Calibri" pitchFamily="34" charset="0"/>
              </a:rPr>
              <a:t> + Cl</a:t>
            </a:r>
            <a:r>
              <a:rPr lang="en-US" sz="2400" b="1" baseline="30000">
                <a:latin typeface="Calibri" pitchFamily="34" charset="0"/>
              </a:rPr>
              <a:t>-</a:t>
            </a:r>
            <a:endParaRPr lang="ru-RU" sz="2400" b="1" baseline="30000">
              <a:latin typeface="Calibri" pitchFamily="34" charset="0"/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143500" y="5643559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2NaCl → 2Na + Cl</a:t>
            </a:r>
            <a:r>
              <a:rPr lang="en-US" sz="2400" b="1" baseline="-25000">
                <a:latin typeface="Calibri" pitchFamily="34" charset="0"/>
              </a:rPr>
              <a:t>2</a:t>
            </a:r>
            <a:endParaRPr lang="ru-RU" sz="2400" b="1" baseline="30000">
              <a:latin typeface="Calibri" pitchFamily="34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357686" y="1857364"/>
            <a:ext cx="4572032" cy="43577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2571736" y="6215082"/>
            <a:ext cx="657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Интерактивная схема электролиза взята из презентации </a:t>
            </a:r>
            <a:r>
              <a:rPr lang="ru-RU" sz="1600" b="1" dirty="0" err="1" smtClean="0">
                <a:solidFill>
                  <a:srgbClr val="002060"/>
                </a:solidFill>
              </a:rPr>
              <a:t>Гальцевой</a:t>
            </a:r>
            <a:r>
              <a:rPr lang="ru-RU" sz="1600" b="1" dirty="0" smtClean="0">
                <a:solidFill>
                  <a:srgbClr val="002060"/>
                </a:solidFill>
              </a:rPr>
              <a:t> О.Н., </a:t>
            </a:r>
            <a:r>
              <a:rPr lang="ru-RU" sz="1600" dirty="0" smtClean="0">
                <a:solidFill>
                  <a:srgbClr val="002060"/>
                </a:solidFill>
              </a:rPr>
              <a:t>учителя химии МОУ «Аннинская СОШ №1», пос. Анна, Воронежской  обл.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0798 -0.03148 " pathEditMode="relative" ptsTypes="AA">
                                      <p:cBhvr>
                                        <p:cTn id="9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6.66667E-6 L -0.01562 6.66667E-6 " pathEditMode="relative" ptsTypes="AA">
                                      <p:cBhvr>
                                        <p:cTn id="9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10226 -3.7037E-6 " pathEditMode="relative" ptsTypes="AA">
                                      <p:cBhvr>
                                        <p:cTn id="10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-0.10226 0.02107 " pathEditMode="relative" ptsTypes="AA">
                                      <p:cBhvr>
                                        <p:cTn id="10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0316 -0.02106 " pathEditMode="relative" ptsTypes="AA">
                                      <p:cBhvr>
                                        <p:cTn id="10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1823 -0.04213 " pathEditMode="relative" ptsTypes="AA">
                                      <p:cBhvr>
                                        <p:cTn id="10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0243 -3.7037E-6 " pathEditMode="relative" ptsTypes="AA">
                                      <p:cBhvr>
                                        <p:cTn id="10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8663 4.81481E-6 " pathEditMode="relative" ptsTypes="AA">
                                      <p:cBhvr>
                                        <p:cTn id="11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34" grpId="0"/>
      <p:bldP spid="134" grpId="1"/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1470" y="1428736"/>
            <a:ext cx="41433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Активные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получают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пироэлектрометаллургическим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способом  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500034" y="928670"/>
            <a:ext cx="8001056" cy="869398"/>
            <a:chOff x="285720" y="928670"/>
            <a:chExt cx="8001056" cy="86939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86050" y="928670"/>
              <a:ext cx="435771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 smtClean="0">
                  <a:solidFill>
                    <a:schemeClr val="tx1"/>
                  </a:solidFill>
                </a:rPr>
                <a:t>Mn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Zn Cr Fe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Cd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Co Ni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Sn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Pb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(Н</a:t>
              </a:r>
              <a:r>
                <a:rPr lang="ru-RU" sz="20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)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Cu Hg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5720" y="928670"/>
              <a:ext cx="2500330" cy="4286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Li K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Ba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Sr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Ca Na Mg Al 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72330" y="928670"/>
              <a:ext cx="1214446" cy="4286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Ag Pt Au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86182" y="1428736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Средней активности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43768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Благородные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285728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Получение металлов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28596" y="2071678"/>
            <a:ext cx="8358246" cy="861774"/>
            <a:chOff x="357158" y="2214554"/>
            <a:chExt cx="835824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57158" y="2214554"/>
              <a:ext cx="83582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Электрометаллургия</a:t>
              </a:r>
              <a:r>
                <a:rPr lang="ru-RU" dirty="0" smtClean="0"/>
                <a:t>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–</a:t>
              </a:r>
              <a:r>
                <a:rPr lang="ru-RU" sz="1600" dirty="0" smtClean="0"/>
                <a:t>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это способ получения металлов с помощью электрического тока – электролиза. Так получают в основном активные металлы из расплавов оксидов, </a:t>
              </a:r>
              <a:r>
                <a:rPr lang="ru-RU" sz="1600" b="1" dirty="0" err="1" smtClean="0">
                  <a:solidFill>
                    <a:srgbClr val="002060"/>
                  </a:solidFill>
                </a:rPr>
                <a:t>гидроксидов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, солей.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57158" y="2214554"/>
              <a:ext cx="8286808" cy="857256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0034" y="3071810"/>
            <a:ext cx="8358246" cy="3571900"/>
            <a:chOff x="500034" y="3357562"/>
            <a:chExt cx="8358246" cy="3750495"/>
          </a:xfrm>
        </p:grpSpPr>
        <p:pic>
          <p:nvPicPr>
            <p:cNvPr id="76" name="Рисунок 75" descr="Ме  3 3в.JPG"/>
            <p:cNvPicPr>
              <a:picLocks noChangeAspect="1"/>
            </p:cNvPicPr>
            <p:nvPr/>
          </p:nvPicPr>
          <p:blipFill>
            <a:blip r:embed="rId2"/>
            <a:srcRect l="54407" t="25971" r="2630" b="34241"/>
            <a:stretch>
              <a:fillRect/>
            </a:stretch>
          </p:blipFill>
          <p:spPr>
            <a:xfrm>
              <a:off x="5143504" y="3882631"/>
              <a:ext cx="3071834" cy="1648301"/>
            </a:xfrm>
            <a:prstGeom prst="rect">
              <a:avLst/>
            </a:prstGeom>
          </p:spPr>
        </p:pic>
        <p:pic>
          <p:nvPicPr>
            <p:cNvPr id="77" name="Рисунок 76" descr="Ме  3 3в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9FCEB"/>
                </a:clrFrom>
                <a:clrTo>
                  <a:srgbClr val="F9FCEB">
                    <a:alpha val="0"/>
                  </a:srgbClr>
                </a:clrTo>
              </a:clrChange>
            </a:blip>
            <a:srcRect l="966" t="28097" r="47914" b="29025"/>
            <a:stretch>
              <a:fillRect/>
            </a:stretch>
          </p:blipFill>
          <p:spPr>
            <a:xfrm>
              <a:off x="642910" y="4000504"/>
              <a:ext cx="4115770" cy="2000264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5072066" y="5607859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Электролизер для получения А</a:t>
              </a:r>
              <a:r>
                <a:rPr lang="en-US" b="1" dirty="0" smtClean="0">
                  <a:solidFill>
                    <a:srgbClr val="002060"/>
                  </a:solidFill>
                </a:rPr>
                <a:t>l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43108" y="3429000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Получение А</a:t>
              </a:r>
              <a:r>
                <a:rPr lang="en-US" b="1" dirty="0" smtClean="0">
                  <a:solidFill>
                    <a:srgbClr val="002060"/>
                  </a:solidFill>
                </a:rPr>
                <a:t>l </a:t>
              </a:r>
              <a:r>
                <a:rPr lang="ru-RU" b="1" dirty="0" smtClean="0">
                  <a:solidFill>
                    <a:srgbClr val="002060"/>
                  </a:solidFill>
                </a:rPr>
                <a:t>электролизом А</a:t>
              </a:r>
              <a:r>
                <a:rPr lang="en-US" b="1" dirty="0" smtClean="0">
                  <a:solidFill>
                    <a:srgbClr val="002060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b="1" dirty="0" smtClean="0">
                  <a:solidFill>
                    <a:srgbClr val="002060"/>
                  </a:solidFill>
                </a:rPr>
                <a:t>O</a:t>
              </a:r>
              <a:r>
                <a:rPr lang="en-US" b="1" baseline="-25000" dirty="0" smtClean="0">
                  <a:solidFill>
                    <a:srgbClr val="002060"/>
                  </a:solidFill>
                </a:rPr>
                <a:t>3</a:t>
              </a:r>
              <a:endParaRPr lang="ru-RU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500034" y="3357562"/>
              <a:ext cx="8143932" cy="3750495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57224" y="557214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 </a:t>
            </a:r>
            <a:r>
              <a:rPr lang="ru-RU" dirty="0" smtClean="0">
                <a:solidFill>
                  <a:srgbClr val="002060"/>
                </a:solidFill>
              </a:rPr>
              <a:t>950°</a:t>
            </a:r>
            <a:r>
              <a:rPr lang="en-US" dirty="0" smtClean="0">
                <a:solidFill>
                  <a:srgbClr val="002060"/>
                </a:solidFill>
              </a:rPr>
              <a:t>C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Al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расплаве криолита (</a:t>
            </a:r>
            <a:r>
              <a:rPr lang="en-US" dirty="0" smtClean="0">
                <a:solidFill>
                  <a:srgbClr val="002060"/>
                </a:solidFill>
              </a:rPr>
              <a:t>Na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AlF</a:t>
            </a:r>
            <a:r>
              <a:rPr lang="en-US" baseline="-25000" dirty="0" smtClean="0">
                <a:solidFill>
                  <a:srgbClr val="002060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; на катоде: </a:t>
            </a:r>
            <a:r>
              <a:rPr lang="en-US" dirty="0" smtClean="0">
                <a:solidFill>
                  <a:srgbClr val="002060"/>
                </a:solidFill>
              </a:rPr>
              <a:t>Al</a:t>
            </a:r>
            <a:r>
              <a:rPr lang="en-US" baseline="30000" dirty="0" smtClean="0">
                <a:solidFill>
                  <a:srgbClr val="002060"/>
                </a:solidFill>
              </a:rPr>
              <a:t>3+ </a:t>
            </a:r>
            <a:r>
              <a:rPr lang="en-US" dirty="0" smtClean="0">
                <a:solidFill>
                  <a:srgbClr val="002060"/>
                </a:solidFill>
              </a:rPr>
              <a:t>+ 3e = Al</a:t>
            </a:r>
            <a:r>
              <a:rPr lang="en-US" baseline="30000" dirty="0" smtClean="0">
                <a:solidFill>
                  <a:srgbClr val="002060"/>
                </a:solidFill>
              </a:rPr>
              <a:t>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угольном аноде (расходуется в процессе электролиза): 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baseline="30000" dirty="0" smtClean="0">
                <a:solidFill>
                  <a:srgbClr val="002060"/>
                </a:solidFill>
              </a:rPr>
              <a:t>2-</a:t>
            </a:r>
            <a:r>
              <a:rPr lang="en-US" dirty="0" smtClean="0">
                <a:solidFill>
                  <a:srgbClr val="002060"/>
                </a:solidFill>
              </a:rPr>
              <a:t>- 2e = O</a:t>
            </a:r>
            <a:r>
              <a:rPr lang="en-US" baseline="30000" dirty="0" smtClean="0">
                <a:solidFill>
                  <a:srgbClr val="002060"/>
                </a:solidFill>
              </a:rPr>
              <a:t>0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 + O = CO↑;  2CO + 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= 2CO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↑;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8"/>
          <p:cNvGrpSpPr/>
          <p:nvPr/>
        </p:nvGrpSpPr>
        <p:grpSpPr>
          <a:xfrm>
            <a:off x="285720" y="857232"/>
            <a:ext cx="8286808" cy="1044181"/>
            <a:chOff x="285720" y="928670"/>
            <a:chExt cx="8286808" cy="1044181"/>
          </a:xfrm>
        </p:grpSpPr>
        <p:grpSp>
          <p:nvGrpSpPr>
            <p:cNvPr id="9" name="Группа 47"/>
            <p:cNvGrpSpPr/>
            <p:nvPr/>
          </p:nvGrpSpPr>
          <p:grpSpPr>
            <a:xfrm>
              <a:off x="285720" y="928670"/>
              <a:ext cx="8001056" cy="869398"/>
              <a:chOff x="285720" y="928670"/>
              <a:chExt cx="8001056" cy="869398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2786050" y="928670"/>
                <a:ext cx="4357718" cy="4286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err="1" smtClean="0">
                    <a:solidFill>
                      <a:schemeClr val="tx1"/>
                    </a:solidFill>
                  </a:rPr>
                  <a:t>Mn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Zn Cr Fe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Cd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Co Ni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Sn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Pb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(Н</a:t>
                </a:r>
                <a:r>
                  <a:rPr lang="ru-RU" sz="2000" b="1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Cu Hg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285720" y="928670"/>
                <a:ext cx="2500330" cy="4286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Li K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Ba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Sr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Ca Na Mg Al  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7072330" y="928670"/>
                <a:ext cx="1214446" cy="42862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Ag Pt Au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00100" y="1428736"/>
                <a:ext cx="121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Активные</a:t>
                </a:r>
                <a:r>
                  <a:rPr lang="ru-RU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endParaRPr lang="ru-RU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857488" y="1357298"/>
              <a:ext cx="41434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Средней активности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получают </a:t>
              </a:r>
              <a:r>
                <a:rPr lang="ru-RU" sz="1600" b="1" dirty="0" err="1" smtClean="0">
                  <a:solidFill>
                    <a:srgbClr val="002060"/>
                  </a:solidFill>
                </a:rPr>
                <a:t>пиро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- или гидрометаллургическим способом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16" y="1357298"/>
              <a:ext cx="171451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Благородные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добывают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285720" y="214290"/>
            <a:ext cx="4000528" cy="35719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Получение металлов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2071678"/>
            <a:ext cx="45005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Пирометаллургия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это восстановление металлов из руд при высоких температурах с помощью различных восстановителей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2000240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39"/>
          <p:cNvGrpSpPr/>
          <p:nvPr/>
        </p:nvGrpSpPr>
        <p:grpSpPr>
          <a:xfrm>
            <a:off x="142844" y="2143116"/>
            <a:ext cx="4143404" cy="4500594"/>
            <a:chOff x="142844" y="2643182"/>
            <a:chExt cx="2928958" cy="4071966"/>
          </a:xfrm>
        </p:grpSpPr>
        <p:pic>
          <p:nvPicPr>
            <p:cNvPr id="25" name="Рисунок 24" descr="Ме  3 1г.JPG"/>
            <p:cNvPicPr>
              <a:picLocks noChangeAspect="1"/>
            </p:cNvPicPr>
            <p:nvPr/>
          </p:nvPicPr>
          <p:blipFill>
            <a:blip r:embed="rId2"/>
            <a:srcRect l="6283" t="25082" r="55483" b="32105"/>
            <a:stretch>
              <a:fillRect/>
            </a:stretch>
          </p:blipFill>
          <p:spPr>
            <a:xfrm>
              <a:off x="285720" y="3071810"/>
              <a:ext cx="2606058" cy="1714512"/>
            </a:xfrm>
            <a:prstGeom prst="rect">
              <a:avLst/>
            </a:prstGeom>
          </p:spPr>
        </p:pic>
        <p:pic>
          <p:nvPicPr>
            <p:cNvPr id="26" name="Рисунок 25" descr="Ме  3 1г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9FCEB"/>
                </a:clrFrom>
                <a:clrTo>
                  <a:srgbClr val="F9FCEB">
                    <a:alpha val="0"/>
                  </a:srgbClr>
                </a:clrTo>
              </a:clrChange>
            </a:blip>
            <a:srcRect l="50554" t="16748" r="14230" b="37243"/>
            <a:stretch>
              <a:fillRect/>
            </a:stretch>
          </p:blipFill>
          <p:spPr>
            <a:xfrm>
              <a:off x="357158" y="4724408"/>
              <a:ext cx="2500330" cy="191930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00034" y="2714620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Доменный процесс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42844" y="2643182"/>
              <a:ext cx="2928958" cy="407196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8"/>
          <p:cNvGrpSpPr/>
          <p:nvPr/>
        </p:nvGrpSpPr>
        <p:grpSpPr>
          <a:xfrm>
            <a:off x="500034" y="3143248"/>
            <a:ext cx="8001056" cy="3429024"/>
            <a:chOff x="3571868" y="2643182"/>
            <a:chExt cx="5429288" cy="2428892"/>
          </a:xfrm>
        </p:grpSpPr>
        <p:pic>
          <p:nvPicPr>
            <p:cNvPr id="39" name="Рисунок 38" descr="Ме  3 1в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CEB"/>
                </a:clrFrom>
                <a:clrTo>
                  <a:srgbClr val="F9FCEB">
                    <a:alpha val="0"/>
                  </a:srgbClr>
                </a:clrTo>
              </a:clrChange>
            </a:blip>
            <a:srcRect l="55494" t="26381" r="2861" b="18138"/>
            <a:stretch>
              <a:fillRect/>
            </a:stretch>
          </p:blipFill>
          <p:spPr>
            <a:xfrm>
              <a:off x="6286511" y="2857496"/>
              <a:ext cx="2663617" cy="2071702"/>
            </a:xfrm>
            <a:prstGeom prst="rect">
              <a:avLst/>
            </a:prstGeom>
          </p:spPr>
        </p:pic>
        <p:pic>
          <p:nvPicPr>
            <p:cNvPr id="40" name="Рисунок 39" descr="Ме  3 1в.JPG"/>
            <p:cNvPicPr>
              <a:picLocks noChangeAspect="1"/>
            </p:cNvPicPr>
            <p:nvPr/>
          </p:nvPicPr>
          <p:blipFill>
            <a:blip r:embed="rId3"/>
            <a:srcRect l="17164" t="28098" r="45817" b="30291"/>
            <a:stretch>
              <a:fillRect/>
            </a:stretch>
          </p:blipFill>
          <p:spPr>
            <a:xfrm>
              <a:off x="3714744" y="3214686"/>
              <a:ext cx="2571768" cy="168772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571868" y="2643182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Получение стали в кислородном конвертере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571868" y="2714620"/>
              <a:ext cx="5429288" cy="2357454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57224" y="2071678"/>
            <a:ext cx="3071834" cy="2428916"/>
            <a:chOff x="3286116" y="5000636"/>
            <a:chExt cx="2643206" cy="1857412"/>
          </a:xfrm>
        </p:grpSpPr>
        <p:pic>
          <p:nvPicPr>
            <p:cNvPr id="47" name="Рисунок 46" descr="Ме  3 1а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CEB"/>
                </a:clrFrom>
                <a:clrTo>
                  <a:srgbClr val="F9FCEB">
                    <a:alpha val="0"/>
                  </a:srgbClr>
                </a:clrTo>
              </a:clrChange>
            </a:blip>
            <a:srcRect l="8249" t="59443" r="46887" b="32050"/>
            <a:stretch>
              <a:fillRect/>
            </a:stretch>
          </p:blipFill>
          <p:spPr>
            <a:xfrm>
              <a:off x="3376602" y="6572272"/>
              <a:ext cx="2552720" cy="285776"/>
            </a:xfrm>
            <a:prstGeom prst="rect">
              <a:avLst/>
            </a:prstGeom>
          </p:spPr>
        </p:pic>
        <p:grpSp>
          <p:nvGrpSpPr>
            <p:cNvPr id="48" name="Группа 42"/>
            <p:cNvGrpSpPr/>
            <p:nvPr/>
          </p:nvGrpSpPr>
          <p:grpSpPr>
            <a:xfrm>
              <a:off x="3286116" y="5000636"/>
              <a:ext cx="2357454" cy="1785926"/>
              <a:chOff x="3286116" y="5000636"/>
              <a:chExt cx="2357454" cy="178592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286116" y="5000636"/>
                <a:ext cx="221457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Металлотермия </a:t>
                </a:r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1600" b="1" dirty="0" smtClean="0">
                    <a:solidFill>
                      <a:srgbClr val="002060"/>
                    </a:solidFill>
                  </a:rPr>
                  <a:t>Al, Mg, Ca, Li)</a:t>
                </a:r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50" name="Группа 41"/>
              <p:cNvGrpSpPr/>
              <p:nvPr/>
            </p:nvGrpSpPr>
            <p:grpSpPr>
              <a:xfrm>
                <a:off x="3357554" y="5072074"/>
                <a:ext cx="2286016" cy="1714488"/>
                <a:chOff x="3286116" y="5143512"/>
                <a:chExt cx="2286016" cy="1714488"/>
              </a:xfrm>
            </p:grpSpPr>
            <p:pic>
              <p:nvPicPr>
                <p:cNvPr id="51" name="Рисунок 50" descr="Ме  3 1а.JPG"/>
                <p:cNvPicPr>
                  <a:picLocks noChangeAspect="1"/>
                </p:cNvPicPr>
                <p:nvPr/>
              </p:nvPicPr>
              <p:blipFill>
                <a:blip r:embed="rId4"/>
                <a:srcRect l="10593" t="21449" r="51742" b="48779"/>
                <a:stretch>
                  <a:fillRect/>
                </a:stretch>
              </p:blipFill>
              <p:spPr>
                <a:xfrm>
                  <a:off x="3357554" y="5643578"/>
                  <a:ext cx="2143140" cy="1000132"/>
                </a:xfrm>
                <a:prstGeom prst="rect">
                  <a:avLst/>
                </a:prstGeom>
              </p:spPr>
            </p:pic>
            <p:sp>
              <p:nvSpPr>
                <p:cNvPr id="52" name="Скругленный прямоугольник 51"/>
                <p:cNvSpPr/>
                <p:nvPr/>
              </p:nvSpPr>
              <p:spPr>
                <a:xfrm>
                  <a:off x="3286116" y="5143512"/>
                  <a:ext cx="2286016" cy="1714488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56" name="Группа 55"/>
          <p:cNvGrpSpPr/>
          <p:nvPr/>
        </p:nvGrpSpPr>
        <p:grpSpPr>
          <a:xfrm>
            <a:off x="428596" y="4500570"/>
            <a:ext cx="3643338" cy="2071702"/>
            <a:chOff x="928662" y="3286124"/>
            <a:chExt cx="3214710" cy="1714512"/>
          </a:xfrm>
        </p:grpSpPr>
        <p:pic>
          <p:nvPicPr>
            <p:cNvPr id="57" name="Рисунок 56" descr="Ме  4 83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CEB"/>
                </a:clrFrom>
                <a:clrTo>
                  <a:srgbClr val="F9FCEB">
                    <a:alpha val="0"/>
                  </a:srgbClr>
                </a:clrTo>
              </a:clrChange>
            </a:blip>
            <a:srcRect l="39198" t="49211" r="23129" b="42123"/>
            <a:stretch>
              <a:fillRect/>
            </a:stretch>
          </p:blipFill>
          <p:spPr>
            <a:xfrm>
              <a:off x="1000100" y="4214818"/>
              <a:ext cx="2071702" cy="285752"/>
            </a:xfrm>
            <a:prstGeom prst="rect">
              <a:avLst/>
            </a:prstGeom>
          </p:spPr>
        </p:pic>
        <p:pic>
          <p:nvPicPr>
            <p:cNvPr id="58" name="Рисунок 57" descr="Ме  4 83.JPG"/>
            <p:cNvPicPr>
              <a:picLocks noChangeAspect="1"/>
            </p:cNvPicPr>
            <p:nvPr/>
          </p:nvPicPr>
          <p:blipFill>
            <a:blip r:embed="rId5"/>
            <a:srcRect l="81726" t="46756" r="1949" b="14247"/>
            <a:stretch>
              <a:fillRect/>
            </a:stretch>
          </p:blipFill>
          <p:spPr>
            <a:xfrm>
              <a:off x="3071802" y="3429000"/>
              <a:ext cx="928694" cy="1285884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928662" y="3500438"/>
              <a:ext cx="221457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Металлотермия </a:t>
              </a:r>
              <a:endParaRPr lang="en-US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(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Al, Mg, Ca, Li)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000100" y="3286124"/>
              <a:ext cx="3143272" cy="1714512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86248" y="3286124"/>
            <a:ext cx="4500594" cy="2071703"/>
            <a:chOff x="5857884" y="5143512"/>
            <a:chExt cx="3000396" cy="1143008"/>
          </a:xfrm>
        </p:grpSpPr>
        <p:sp>
          <p:nvSpPr>
            <p:cNvPr id="62" name="TextBox 61"/>
            <p:cNvSpPr txBox="1"/>
            <p:nvPr/>
          </p:nvSpPr>
          <p:spPr>
            <a:xfrm>
              <a:off x="5857884" y="5214951"/>
              <a:ext cx="3000396" cy="102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               </a:t>
              </a: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       </a:t>
              </a:r>
              <a:r>
                <a:rPr lang="ru-RU" sz="2400" b="1" dirty="0" err="1" smtClean="0">
                  <a:solidFill>
                    <a:srgbClr val="002060"/>
                  </a:solidFill>
                </a:rPr>
                <a:t>Водородотермия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 (Н</a:t>
              </a:r>
              <a:r>
                <a:rPr lang="ru-RU" sz="24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 при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t°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)</a:t>
              </a:r>
            </a:p>
            <a:p>
              <a:r>
                <a:rPr lang="en-US" sz="2400" dirty="0" smtClean="0"/>
                <a:t>                    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     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t°</a:t>
              </a:r>
              <a:endParaRPr lang="ru-RU" sz="2400" b="1" dirty="0" smtClean="0">
                <a:solidFill>
                  <a:srgbClr val="002060"/>
                </a:solidFill>
              </a:endParaRPr>
            </a:p>
            <a:p>
              <a:r>
                <a:rPr lang="ru-RU" sz="2400" b="1" dirty="0" smtClean="0">
                  <a:solidFill>
                    <a:srgbClr val="002060"/>
                  </a:solidFill>
                </a:rPr>
                <a:t>        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WO</a:t>
              </a:r>
              <a:r>
                <a:rPr lang="en-US" sz="2400" b="1" baseline="-25000" dirty="0" smtClean="0">
                  <a:solidFill>
                    <a:srgbClr val="002060"/>
                  </a:solidFill>
                </a:rPr>
                <a:t>3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+ 3H</a:t>
              </a:r>
              <a:r>
                <a:rPr lang="en-US" sz="24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= W + 3H</a:t>
              </a:r>
              <a:r>
                <a:rPr lang="en-US" sz="24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O </a:t>
              </a:r>
              <a:endParaRPr lang="ru-RU" sz="2400" b="1" dirty="0" smtClean="0">
                <a:solidFill>
                  <a:srgbClr val="002060"/>
                </a:solidFill>
              </a:endParaRPr>
            </a:p>
            <a:p>
              <a:endParaRPr lang="ru-RU" sz="2400" dirty="0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5857884" y="5143512"/>
              <a:ext cx="2857520" cy="114300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85720" y="2857495"/>
            <a:ext cx="4143404" cy="2948304"/>
            <a:chOff x="928662" y="2428868"/>
            <a:chExt cx="3615862" cy="1857388"/>
          </a:xfrm>
        </p:grpSpPr>
        <p:sp>
          <p:nvSpPr>
            <p:cNvPr id="65" name="TextBox 64"/>
            <p:cNvSpPr txBox="1"/>
            <p:nvPr/>
          </p:nvSpPr>
          <p:spPr>
            <a:xfrm>
              <a:off x="928662" y="2481515"/>
              <a:ext cx="3615862" cy="180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Получение оксидов с последующим 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восстановлением </a:t>
              </a:r>
            </a:p>
            <a:p>
              <a:pPr algn="ctr"/>
              <a:endParaRPr lang="ru-RU" sz="2000" b="1" dirty="0" smtClean="0"/>
            </a:p>
            <a:p>
              <a:pPr algn="ctr"/>
              <a:r>
                <a:rPr lang="en-US" sz="2200" b="1" dirty="0" smtClean="0"/>
                <a:t>2CuS + 3O</a:t>
              </a:r>
              <a:r>
                <a:rPr lang="en-US" sz="2200" b="1" baseline="-25000" dirty="0" smtClean="0"/>
                <a:t>2</a:t>
              </a:r>
              <a:r>
                <a:rPr lang="en-US" sz="2200" b="1" dirty="0" smtClean="0"/>
                <a:t> = 2CuO + 2SO</a:t>
              </a:r>
              <a:r>
                <a:rPr lang="en-US" sz="2200" b="1" baseline="-25000" dirty="0" smtClean="0"/>
                <a:t>2</a:t>
              </a:r>
              <a:r>
                <a:rPr lang="en-US" sz="2200" b="1" dirty="0" smtClean="0"/>
                <a:t>↑(t°)</a:t>
              </a:r>
            </a:p>
            <a:p>
              <a:pPr algn="ctr"/>
              <a:r>
                <a:rPr lang="en-US" sz="2200" b="1" dirty="0" err="1" smtClean="0"/>
                <a:t>CuO</a:t>
              </a:r>
              <a:r>
                <a:rPr lang="en-US" sz="2200" b="1" dirty="0" smtClean="0"/>
                <a:t> + C = Cu + CO↑ (t°)</a:t>
              </a:r>
            </a:p>
            <a:p>
              <a:pPr algn="ctr"/>
              <a:r>
                <a:rPr lang="en-US" sz="2200" b="1" dirty="0" err="1" smtClean="0"/>
                <a:t>CuO</a:t>
              </a:r>
              <a:r>
                <a:rPr lang="en-US" sz="2200" b="1" dirty="0" smtClean="0"/>
                <a:t> + CO = Cu + CO</a:t>
              </a:r>
              <a:r>
                <a:rPr lang="en-US" sz="2200" b="1" baseline="-25000" dirty="0" smtClean="0"/>
                <a:t>2</a:t>
              </a:r>
              <a:r>
                <a:rPr lang="en-US" sz="2200" b="1" dirty="0" smtClean="0"/>
                <a:t> ↑(t°)</a:t>
              </a:r>
            </a:p>
            <a:p>
              <a:endParaRPr lang="ru-RU" sz="2200" dirty="0"/>
            </a:p>
          </p:txBody>
        </p:sp>
        <p:pic>
          <p:nvPicPr>
            <p:cNvPr id="66" name="Рисунок 65" descr="Медный колчедан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965" y="2743902"/>
              <a:ext cx="575955" cy="493637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67" name="Скругленный прямоугольник 66"/>
            <p:cNvSpPr/>
            <p:nvPr/>
          </p:nvSpPr>
          <p:spPr>
            <a:xfrm>
              <a:off x="928662" y="2428868"/>
              <a:ext cx="3428835" cy="1857388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2592</Words>
  <Application>Microsoft Office PowerPoint</Application>
  <PresentationFormat>Экран (4:3)</PresentationFormat>
  <Paragraphs>542</Paragraphs>
  <Slides>23</Slides>
  <Notes>2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Электрохимический ряд  напряжений  металлов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Inkognito</cp:lastModifiedBy>
  <cp:revision>260</cp:revision>
  <dcterms:created xsi:type="dcterms:W3CDTF">2009-06-19T11:57:52Z</dcterms:created>
  <dcterms:modified xsi:type="dcterms:W3CDTF">2012-11-20T07:17:35Z</dcterms:modified>
</cp:coreProperties>
</file>