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5" r:id="rId10"/>
    <p:sldId id="264" r:id="rId11"/>
    <p:sldId id="266" r:id="rId12"/>
    <p:sldId id="267" r:id="rId13"/>
  </p:sldIdLst>
  <p:sldSz cx="9144000" cy="6858000" type="screen4x3"/>
  <p:notesSz cx="6858000" cy="9144000"/>
  <p:custDataLst>
    <p:tags r:id="rId1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vertBarState="maximized">
    <p:restoredLeft sz="15620"/>
    <p:restoredTop sz="94660"/>
  </p:normalViewPr>
  <p:slideViewPr>
    <p:cSldViewPr>
      <p:cViewPr>
        <p:scale>
          <a:sx n="66" d="100"/>
          <a:sy n="66" d="100"/>
        </p:scale>
        <p:origin x="-1002" y="-3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C8AC97-E45A-4E23-B2AB-23C28F16CBF7}" type="datetimeFigureOut">
              <a:rPr lang="ru-RU" smtClean="0"/>
              <a:pPr/>
              <a:t>23.11.2012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C428F5-4E5A-4D99-9B84-6112FEE838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8AC97-E45A-4E23-B2AB-23C28F16CBF7}" type="datetimeFigureOut">
              <a:rPr lang="ru-RU" smtClean="0"/>
              <a:pPr/>
              <a:t>23.11.2012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428F5-4E5A-4D99-9B84-6112FEE838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prezented.r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rezented.ru/"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643050"/>
            <a:ext cx="7772400" cy="1470025"/>
          </a:xfrm>
        </p:spPr>
        <p:txBody>
          <a:bodyPr/>
          <a:lstStyle/>
          <a:p>
            <a:r>
              <a:rPr lang="ru-RU" b="1" dirty="0" smtClean="0">
                <a:solidFill>
                  <a:srgbClr val="C00000"/>
                </a:solidFill>
              </a:rPr>
              <a:t>Самооценка подростка</a:t>
            </a:r>
            <a:endParaRPr lang="ru-RU" b="1" dirty="0">
              <a:solidFill>
                <a:srgbClr val="C00000"/>
              </a:solidFill>
            </a:endParaRPr>
          </a:p>
        </p:txBody>
      </p:sp>
      <p:pic>
        <p:nvPicPr>
          <p:cNvPr id="4" name="Picture 3"/>
          <p:cNvPicPr>
            <a:picLocks noChangeAspect="1" noChangeArrowheads="1"/>
          </p:cNvPicPr>
          <p:nvPr/>
        </p:nvPicPr>
        <p:blipFill>
          <a:blip r:embed="rId3" cstate="print"/>
          <a:srcRect/>
          <a:stretch>
            <a:fillRect/>
          </a:stretch>
        </p:blipFill>
        <p:spPr bwMode="auto">
          <a:xfrm>
            <a:off x="1187624" y="3717032"/>
            <a:ext cx="2143130" cy="214313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Прямоугольник 5"/>
          <p:cNvSpPr/>
          <p:nvPr/>
        </p:nvSpPr>
        <p:spPr>
          <a:xfrm>
            <a:off x="7537919" y="6488668"/>
            <a:ext cx="1606081" cy="369332"/>
          </a:xfrm>
          <a:prstGeom prst="rect">
            <a:avLst/>
          </a:prstGeom>
        </p:spPr>
        <p:txBody>
          <a:bodyPr wrap="none">
            <a:spAutoFit/>
          </a:bodyPr>
          <a:ls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r>
              <a:rPr lang="en-US" dirty="0" err="1" smtClean="0">
                <a:hlinkClick r:id="rId4"/>
              </a:rPr>
              <a:t>Prezented.Ru</a:t>
            </a:r>
            <a:r>
              <a:rPr lang="ru-RU" dirty="0" smtClean="0">
                <a:hlinkClick r:id="rId4"/>
              </a:rPr>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Подсчет баллов</a:t>
            </a:r>
            <a:br>
              <a:rPr lang="ru-RU" b="1" dirty="0" smtClean="0">
                <a:solidFill>
                  <a:srgbClr val="FF0000"/>
                </a:solidFill>
              </a:rPr>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23—10 баллов. </a:t>
            </a:r>
            <a:r>
              <a:rPr lang="ru-RU" b="1" dirty="0" smtClean="0"/>
              <a:t>Очевидно, вы недовольны собой, вас мучают сомнения и неудовлетворенность своим интеллектом, способностями, достижениями, своей внешностью, возрастом, полом... Остановитесь! Кто сказал, что любить себя плохо? Кто внушил вам, что думающий человек должен быть постоянно собой недоволен? Разумеется, никто не требует от вас самодовольства, но </a:t>
            </a:r>
            <a:r>
              <a:rPr lang="ru-RU" b="1" u="sng" dirty="0" smtClean="0"/>
              <a:t>вы должны принимать себя, уважать себя, поддерживать в себе этот огонек.</a:t>
            </a:r>
            <a:endParaRPr lang="ru-RU"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a:t>
            </a:r>
            <a:endParaRPr lang="ru-RU" dirty="0"/>
          </a:p>
        </p:txBody>
      </p:sp>
      <p:sp>
        <p:nvSpPr>
          <p:cNvPr id="3" name="Содержимое 2"/>
          <p:cNvSpPr>
            <a:spLocks noGrp="1"/>
          </p:cNvSpPr>
          <p:nvPr>
            <p:ph idx="1"/>
          </p:nvPr>
        </p:nvSpPr>
        <p:spPr>
          <a:xfrm>
            <a:off x="457200" y="1600201"/>
            <a:ext cx="8229600" cy="2257428"/>
          </a:xfrm>
        </p:spPr>
        <p:txBody>
          <a:bodyPr/>
          <a:lstStyle/>
          <a:p>
            <a:pPr>
              <a:buNone/>
            </a:pPr>
            <a:r>
              <a:rPr lang="ru-RU" dirty="0" smtClean="0"/>
              <a:t>Нарисуйте солнце, в центре круга напишите ”Я”. И вдоль каждого луча напишите свои положительные качества. Количество качеств соответствует количеству лучиков.</a:t>
            </a:r>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3000364" y="3571876"/>
            <a:ext cx="3000396" cy="3020533"/>
          </a:xfrm>
          <a:prstGeom prst="ellipse">
            <a:avLst/>
          </a:prstGeom>
          <a:ln>
            <a:noFill/>
          </a:ln>
          <a:effectLst>
            <a:softEdge rad="112500"/>
          </a:effectLst>
        </p:spPr>
      </p:pic>
      <p:sp>
        <p:nvSpPr>
          <p:cNvPr id="5" name="Прямоугольник 4"/>
          <p:cNvSpPr/>
          <p:nvPr/>
        </p:nvSpPr>
        <p:spPr>
          <a:xfrm>
            <a:off x="7537919" y="6488668"/>
            <a:ext cx="1606081" cy="369332"/>
          </a:xfrm>
          <a:prstGeom prst="rect">
            <a:avLst/>
          </a:prstGeom>
        </p:spPr>
        <p:txBody>
          <a:bodyPr wrap="none">
            <a:spAutoFit/>
          </a:bodyPr>
          <a:ls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r>
              <a:rPr lang="en-US" dirty="0" err="1" smtClean="0">
                <a:hlinkClick r:id="rId3"/>
              </a:rPr>
              <a:t>Prezented.Ru</a:t>
            </a:r>
            <a:r>
              <a:rPr lang="ru-RU" dirty="0" smtClean="0">
                <a:hlinkClick r:id="rId3"/>
              </a:rPr>
              <a: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Самовоспитание</a:t>
            </a:r>
            <a:endParaRPr lang="ru-RU" b="1" dirty="0">
              <a:solidFill>
                <a:srgbClr val="FF0000"/>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7000892" y="500042"/>
            <a:ext cx="1543061" cy="1285884"/>
          </a:xfrm>
          <a:prstGeom prst="ellipse">
            <a:avLst/>
          </a:prstGeom>
          <a:ln>
            <a:noFill/>
          </a:ln>
          <a:effectLst>
            <a:softEdge rad="112500"/>
          </a:effectLst>
        </p:spPr>
      </p:pic>
      <p:sp>
        <p:nvSpPr>
          <p:cNvPr id="6" name="TextBox 5"/>
          <p:cNvSpPr txBox="1"/>
          <p:nvPr/>
        </p:nvSpPr>
        <p:spPr>
          <a:xfrm>
            <a:off x="357158" y="928670"/>
            <a:ext cx="1200329" cy="4500594"/>
          </a:xfrm>
          <a:prstGeom prst="rect">
            <a:avLst/>
          </a:prstGeom>
          <a:noFill/>
        </p:spPr>
        <p:txBody>
          <a:bodyPr vert="vert270"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Личность</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p:nvSpPr>
        <p:spPr>
          <a:xfrm>
            <a:off x="2143108" y="2000240"/>
            <a:ext cx="6000792" cy="3046988"/>
          </a:xfrm>
          <a:prstGeom prst="rect">
            <a:avLst/>
          </a:prstGeom>
          <a:noFill/>
        </p:spPr>
        <p:txBody>
          <a:bodyPr wrap="square" rtlCol="0">
            <a:spAutoFit/>
          </a:bodyPr>
          <a:lstStyle/>
          <a:p>
            <a:r>
              <a:rPr lang="ru-RU"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Самоприказ</a:t>
            </a:r>
            <a:endPar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Самовнушение</a:t>
            </a:r>
          </a:p>
          <a:p>
            <a:r>
              <a:rPr lang="ru-RU"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Самоободрение</a:t>
            </a:r>
            <a:endPar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Самостимуляция</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Что такое самооценка?</a:t>
            </a:r>
            <a:endParaRPr lang="ru-RU" dirty="0">
              <a:solidFill>
                <a:srgbClr val="C00000"/>
              </a:solidFill>
            </a:endParaRPr>
          </a:p>
        </p:txBody>
      </p:sp>
      <p:sp>
        <p:nvSpPr>
          <p:cNvPr id="3" name="Содержимое 2"/>
          <p:cNvSpPr>
            <a:spLocks noGrp="1"/>
          </p:cNvSpPr>
          <p:nvPr>
            <p:ph idx="1"/>
          </p:nvPr>
        </p:nvSpPr>
        <p:spPr>
          <a:xfrm>
            <a:off x="457200" y="1600201"/>
            <a:ext cx="8472518" cy="1114419"/>
          </a:xfrm>
        </p:spPr>
        <p:txBody>
          <a:bodyPr/>
          <a:lstStyle/>
          <a:p>
            <a:pPr>
              <a:buNone/>
            </a:pPr>
            <a:r>
              <a:rPr lang="ru-RU" b="1" dirty="0" smtClean="0">
                <a:solidFill>
                  <a:srgbClr val="C00000"/>
                </a:solidFill>
              </a:rPr>
              <a:t>Самооценка – оценка человеком собственных качеств, достоинств и недостатков.</a:t>
            </a:r>
            <a:endParaRPr lang="ru-RU" b="1" dirty="0">
              <a:solidFill>
                <a:srgbClr val="C00000"/>
              </a:solidFill>
            </a:endParaRPr>
          </a:p>
        </p:txBody>
      </p:sp>
      <p:cxnSp>
        <p:nvCxnSpPr>
          <p:cNvPr id="7" name="Прямая со стрелкой 6"/>
          <p:cNvCxnSpPr/>
          <p:nvPr/>
        </p:nvCxnSpPr>
        <p:spPr>
          <a:xfrm rot="10800000" flipV="1">
            <a:off x="2357422" y="3000372"/>
            <a:ext cx="164307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786314" y="3000372"/>
            <a:ext cx="200026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571472" y="3929066"/>
            <a:ext cx="2857520" cy="5715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solidFill>
                  <a:srgbClr val="FF0000"/>
                </a:solidFill>
              </a:rPr>
              <a:t>ЗАВЫШЕННАЯ САМООЦЕНКА</a:t>
            </a:r>
            <a:endParaRPr lang="ru-RU" b="1" dirty="0">
              <a:solidFill>
                <a:srgbClr val="FF0000"/>
              </a:solidFill>
            </a:endParaRPr>
          </a:p>
        </p:txBody>
      </p:sp>
      <p:sp>
        <p:nvSpPr>
          <p:cNvPr id="11" name="Скругленный прямоугольник 10"/>
          <p:cNvSpPr/>
          <p:nvPr/>
        </p:nvSpPr>
        <p:spPr>
          <a:xfrm>
            <a:off x="5357818" y="3857628"/>
            <a:ext cx="2857520" cy="50006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err="1" smtClean="0">
                <a:solidFill>
                  <a:srgbClr val="FF0000"/>
                </a:solidFill>
              </a:rPr>
              <a:t>ЗАНИЖЕННая</a:t>
            </a:r>
            <a:r>
              <a:rPr lang="ru-RU" b="1" dirty="0" smtClean="0">
                <a:solidFill>
                  <a:srgbClr val="FF0000"/>
                </a:solidFill>
              </a:rPr>
              <a:t> САМООЦЕНКА</a:t>
            </a:r>
            <a:endParaRPr lang="ru-RU" b="1"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857224" y="4714884"/>
            <a:ext cx="2428892" cy="184595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27" name="Picture 3"/>
          <p:cNvPicPr>
            <a:picLocks noChangeAspect="1" noChangeArrowheads="1"/>
          </p:cNvPicPr>
          <p:nvPr/>
        </p:nvPicPr>
        <p:blipFill>
          <a:blip r:embed="rId3" cstate="print"/>
          <a:srcRect/>
          <a:stretch>
            <a:fillRect/>
          </a:stretch>
        </p:blipFill>
        <p:spPr bwMode="auto">
          <a:xfrm>
            <a:off x="5857884" y="4429132"/>
            <a:ext cx="2143130" cy="214313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Тест – “Определение уровня своей самооценки”</a:t>
            </a:r>
            <a:endParaRPr lang="ru-RU" dirty="0">
              <a:solidFill>
                <a:srgbClr val="FF0000"/>
              </a:solidFill>
            </a:endParaRPr>
          </a:p>
        </p:txBody>
      </p:sp>
      <p:sp>
        <p:nvSpPr>
          <p:cNvPr id="3" name="Содержимое 2"/>
          <p:cNvSpPr>
            <a:spLocks noGrp="1"/>
          </p:cNvSpPr>
          <p:nvPr>
            <p:ph idx="1"/>
          </p:nvPr>
        </p:nvSpPr>
        <p:spPr/>
        <p:txBody>
          <a:bodyPr>
            <a:normAutofit fontScale="70000" lnSpcReduction="20000"/>
          </a:bodyPr>
          <a:lstStyle/>
          <a:p>
            <a:pPr>
              <a:buNone/>
            </a:pPr>
            <a:r>
              <a:rPr lang="ru-RU" sz="3400" b="1" dirty="0" smtClean="0"/>
              <a:t>1)Как часто Вас терзают мысли, что Вам не следовало бы что-то говорить или делать? </a:t>
            </a:r>
          </a:p>
          <a:p>
            <a:pPr>
              <a:buNone/>
            </a:pPr>
            <a:endParaRPr lang="ru-RU" dirty="0" smtClean="0"/>
          </a:p>
          <a:p>
            <a:pPr>
              <a:lnSpc>
                <a:spcPct val="120000"/>
              </a:lnSpc>
            </a:pPr>
            <a:r>
              <a:rPr lang="ru-RU" dirty="0" smtClean="0"/>
              <a:t>очень часто — 1 балл;</a:t>
            </a:r>
          </a:p>
          <a:p>
            <a:pPr>
              <a:lnSpc>
                <a:spcPct val="120000"/>
              </a:lnSpc>
            </a:pPr>
            <a:r>
              <a:rPr lang="ru-RU" dirty="0" smtClean="0"/>
              <a:t>иногда — 3 балла.</a:t>
            </a:r>
          </a:p>
          <a:p>
            <a:pPr>
              <a:buNone/>
            </a:pPr>
            <a:endParaRPr lang="ru-RU" dirty="0" smtClean="0"/>
          </a:p>
          <a:p>
            <a:pPr>
              <a:buNone/>
            </a:pPr>
            <a:r>
              <a:rPr lang="ru-RU" sz="3400" b="1" dirty="0" smtClean="0"/>
              <a:t>2)Если Вы общаетесь с блестящим и остроумным </a:t>
            </a:r>
          </a:p>
          <a:p>
            <a:pPr>
              <a:buNone/>
            </a:pPr>
            <a:r>
              <a:rPr lang="ru-RU" sz="3400" b="1" dirty="0" smtClean="0"/>
              <a:t>человеком, то: </a:t>
            </a:r>
          </a:p>
          <a:p>
            <a:pPr>
              <a:buNone/>
            </a:pPr>
            <a:endParaRPr lang="ru-RU" dirty="0" smtClean="0"/>
          </a:p>
          <a:p>
            <a:r>
              <a:rPr lang="ru-RU" dirty="0" smtClean="0"/>
              <a:t>постараетесь победить его в остроумии — 5 баллов;</a:t>
            </a:r>
          </a:p>
          <a:p>
            <a:r>
              <a:rPr lang="ru-RU" dirty="0" smtClean="0"/>
              <a:t>не будете ввязываться в соревнование, а отдадите ему должное и выйдете из разговора — 1 балл.</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77500" lnSpcReduction="20000"/>
          </a:bodyPr>
          <a:lstStyle/>
          <a:p>
            <a:pPr>
              <a:buNone/>
            </a:pPr>
            <a:r>
              <a:rPr lang="ru-RU" sz="3400" b="1" dirty="0" smtClean="0"/>
              <a:t>3)Выберите одно из мнений, наиболее Вам близкое: </a:t>
            </a:r>
          </a:p>
          <a:p>
            <a:endParaRPr lang="ru-RU" dirty="0" smtClean="0"/>
          </a:p>
          <a:p>
            <a:r>
              <a:rPr lang="ru-RU" dirty="0" smtClean="0"/>
              <a:t>то, что многим кажется везением, на самом деле, результат упорного труда — 5 баллов;</a:t>
            </a:r>
          </a:p>
          <a:p>
            <a:endParaRPr lang="ru-RU" dirty="0" smtClean="0"/>
          </a:p>
          <a:p>
            <a:r>
              <a:rPr lang="ru-RU" dirty="0" smtClean="0"/>
              <a:t>успехи зачастую зависят от счастливого стечения обстоятельств — 1 балл;</a:t>
            </a:r>
          </a:p>
          <a:p>
            <a:r>
              <a:rPr lang="ru-RU" dirty="0" smtClean="0"/>
              <a:t>в сложной ситуации главное — не упорство или везение, а человек, который сможет одобрить или утешить — 3 балла.</a:t>
            </a:r>
          </a:p>
          <a:p>
            <a:pPr>
              <a:buNone/>
            </a:pPr>
            <a:r>
              <a:rPr lang="ru-RU" sz="3400" b="1" dirty="0" smtClean="0"/>
              <a:t>4) Вам показали пародию на вас. Вы: </a:t>
            </a:r>
          </a:p>
          <a:p>
            <a:r>
              <a:rPr lang="ru-RU" dirty="0" smtClean="0"/>
              <a:t>рассмеетесь и обрадуетесь тому, что в вас есть что-то оригинальное — 3 балла;</a:t>
            </a:r>
          </a:p>
          <a:p>
            <a:r>
              <a:rPr lang="ru-RU" dirty="0" smtClean="0"/>
              <a:t>тоже попытаетесь найти что-то смешное в вашем партнере и высмеять его — 4 балла;</a:t>
            </a:r>
          </a:p>
          <a:p>
            <a:r>
              <a:rPr lang="ru-RU" dirty="0" smtClean="0"/>
              <a:t>обидитесь, но не подадите вида — 1 балл.</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500834"/>
          </a:xfrm>
        </p:spPr>
        <p:txBody>
          <a:bodyPr>
            <a:noAutofit/>
          </a:bodyPr>
          <a:lstStyle/>
          <a:p>
            <a:pPr>
              <a:buNone/>
            </a:pPr>
            <a:r>
              <a:rPr lang="ru-RU" sz="2400" b="1" dirty="0" smtClean="0"/>
              <a:t>5)Вы всегда спешите, вам не хватает времени или вы беретесь за выполнение заданий, превышающих возможности одного человека? </a:t>
            </a:r>
          </a:p>
          <a:p>
            <a:r>
              <a:rPr lang="ru-RU" sz="2400" dirty="0" smtClean="0"/>
              <a:t>да — 1 балл;</a:t>
            </a:r>
          </a:p>
          <a:p>
            <a:r>
              <a:rPr lang="ru-RU" sz="2400" dirty="0" smtClean="0"/>
              <a:t>нет — 5 баллов;</a:t>
            </a:r>
          </a:p>
          <a:p>
            <a:r>
              <a:rPr lang="ru-RU" sz="2400" dirty="0" smtClean="0"/>
              <a:t>не знаю — 3 балла.</a:t>
            </a:r>
          </a:p>
          <a:p>
            <a:endParaRPr lang="ru-RU" sz="2400" dirty="0" smtClean="0"/>
          </a:p>
          <a:p>
            <a:pPr>
              <a:buNone/>
            </a:pPr>
            <a:r>
              <a:rPr lang="ru-RU" sz="2400" b="1" dirty="0" smtClean="0"/>
              <a:t>6)Вы выбираете духи в подарок. Купите: </a:t>
            </a:r>
          </a:p>
          <a:p>
            <a:r>
              <a:rPr lang="ru-RU" sz="2400" dirty="0" smtClean="0"/>
              <a:t>духи, которые нравятся Вам — 5 баллов;</a:t>
            </a:r>
          </a:p>
          <a:p>
            <a:r>
              <a:rPr lang="ru-RU" sz="2400" dirty="0" smtClean="0"/>
              <a:t>духи, которым, как Вы думаете, будут рады, хотя Вам лично они не нравятся — 3 балла;</a:t>
            </a:r>
          </a:p>
          <a:p>
            <a:r>
              <a:rPr lang="ru-RU" sz="2400" dirty="0" smtClean="0"/>
              <a:t>духи, которые рекламировали в недавней телепередаче.</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Autofit/>
          </a:bodyPr>
          <a:lstStyle/>
          <a:p>
            <a:pPr>
              <a:buNone/>
            </a:pPr>
            <a:r>
              <a:rPr lang="ru-RU" sz="2400" b="1" dirty="0" smtClean="0"/>
              <a:t>7)Вы любите представлять себе различные ситуации, в которых Вы ведете себя совершенно иначе, чем в жизни? </a:t>
            </a:r>
          </a:p>
          <a:p>
            <a:r>
              <a:rPr lang="ru-RU" sz="2400" dirty="0" smtClean="0"/>
              <a:t>да — 1 балл;</a:t>
            </a:r>
          </a:p>
          <a:p>
            <a:r>
              <a:rPr lang="ru-RU" sz="2400" dirty="0" smtClean="0"/>
              <a:t>нет — 5 баллов;</a:t>
            </a:r>
          </a:p>
          <a:p>
            <a:r>
              <a:rPr lang="ru-RU" sz="2400" dirty="0" smtClean="0"/>
              <a:t>не знаю — 3 балла.</a:t>
            </a:r>
          </a:p>
          <a:p>
            <a:endParaRPr lang="ru-RU" sz="2400" dirty="0" smtClean="0"/>
          </a:p>
          <a:p>
            <a:pPr>
              <a:buNone/>
            </a:pPr>
            <a:r>
              <a:rPr lang="ru-RU" sz="2400" b="1" dirty="0" smtClean="0"/>
              <a:t>8)Задевает ли Вас, когда ваши друзья добиваются большего успеха, чем Вы? </a:t>
            </a:r>
          </a:p>
          <a:p>
            <a:r>
              <a:rPr lang="ru-RU" sz="2400" dirty="0" smtClean="0"/>
              <a:t>да — 1 балл;</a:t>
            </a:r>
          </a:p>
          <a:p>
            <a:r>
              <a:rPr lang="ru-RU" sz="2400" dirty="0" smtClean="0"/>
              <a:t>нет — 5 баллов;</a:t>
            </a:r>
          </a:p>
          <a:p>
            <a:r>
              <a:rPr lang="ru-RU" sz="2400" dirty="0" smtClean="0"/>
              <a:t>иногда — 3 балла.</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77500" lnSpcReduction="20000"/>
          </a:bodyPr>
          <a:lstStyle/>
          <a:p>
            <a:pPr>
              <a:buNone/>
            </a:pPr>
            <a:r>
              <a:rPr lang="ru-RU" b="1" dirty="0" smtClean="0"/>
              <a:t>Доставляет ли Вам удовольствие возражать кому-либо? </a:t>
            </a:r>
          </a:p>
          <a:p>
            <a:endParaRPr lang="ru-RU" dirty="0" smtClean="0"/>
          </a:p>
          <a:p>
            <a:r>
              <a:rPr lang="ru-RU" dirty="0" smtClean="0"/>
              <a:t>да — 5 баллов;</a:t>
            </a:r>
          </a:p>
          <a:p>
            <a:endParaRPr lang="ru-RU" dirty="0" smtClean="0"/>
          </a:p>
          <a:p>
            <a:r>
              <a:rPr lang="ru-RU" dirty="0" smtClean="0"/>
              <a:t>нет — 1 балл;</a:t>
            </a:r>
          </a:p>
          <a:p>
            <a:endParaRPr lang="ru-RU" dirty="0" smtClean="0"/>
          </a:p>
          <a:p>
            <a:r>
              <a:rPr lang="ru-RU" dirty="0" smtClean="0"/>
              <a:t>не знаю — 3 балла.</a:t>
            </a:r>
          </a:p>
          <a:p>
            <a:endParaRPr lang="ru-RU" dirty="0" smtClean="0"/>
          </a:p>
          <a:p>
            <a:pPr>
              <a:buNone/>
            </a:pPr>
            <a:r>
              <a:rPr lang="ru-RU" b="1" dirty="0" smtClean="0"/>
              <a:t>Закройте глаза и попытайтесь представить себе 3 цвета: </a:t>
            </a:r>
          </a:p>
          <a:p>
            <a:endParaRPr lang="ru-RU" dirty="0" smtClean="0"/>
          </a:p>
          <a:p>
            <a:r>
              <a:rPr lang="ru-RU" dirty="0" smtClean="0"/>
              <a:t>голубой — 1 балл;</a:t>
            </a:r>
          </a:p>
          <a:p>
            <a:endParaRPr lang="ru-RU" dirty="0" smtClean="0"/>
          </a:p>
          <a:p>
            <a:r>
              <a:rPr lang="ru-RU" dirty="0" smtClean="0"/>
              <a:t>желтый — 3 балла;</a:t>
            </a:r>
          </a:p>
          <a:p>
            <a:endParaRPr lang="ru-RU" dirty="0" smtClean="0"/>
          </a:p>
          <a:p>
            <a:r>
              <a:rPr lang="ru-RU" dirty="0" smtClean="0"/>
              <a:t>красный — 5 баллов.</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8229600" cy="1143000"/>
          </a:xfrm>
        </p:spPr>
        <p:txBody>
          <a:bodyPr>
            <a:normAutofit fontScale="90000"/>
          </a:bodyPr>
          <a:lstStyle/>
          <a:p>
            <a:r>
              <a:rPr lang="ru-RU" b="1" dirty="0" smtClean="0">
                <a:solidFill>
                  <a:srgbClr val="FF0000"/>
                </a:solidFill>
              </a:rPr>
              <a:t>Подсчет баллов</a:t>
            </a:r>
            <a:br>
              <a:rPr lang="ru-RU" b="1" dirty="0" smtClean="0">
                <a:solidFill>
                  <a:srgbClr val="FF0000"/>
                </a:solidFill>
              </a:rPr>
            </a:br>
            <a:endParaRPr lang="ru-RU" b="1" dirty="0">
              <a:solidFill>
                <a:srgbClr val="FF0000"/>
              </a:solidFill>
            </a:endParaRPr>
          </a:p>
        </p:txBody>
      </p:sp>
      <p:sp>
        <p:nvSpPr>
          <p:cNvPr id="3" name="Содержимое 2"/>
          <p:cNvSpPr>
            <a:spLocks noGrp="1"/>
          </p:cNvSpPr>
          <p:nvPr>
            <p:ph idx="1"/>
          </p:nvPr>
        </p:nvSpPr>
        <p:spPr/>
        <p:txBody>
          <a:bodyPr>
            <a:normAutofit fontScale="77500" lnSpcReduction="20000"/>
          </a:bodyPr>
          <a:lstStyle/>
          <a:p>
            <a:endParaRPr lang="ru-RU" dirty="0" smtClean="0"/>
          </a:p>
          <a:p>
            <a:r>
              <a:rPr lang="ru-RU" dirty="0" smtClean="0"/>
              <a:t>50—38 баллов. </a:t>
            </a:r>
            <a:r>
              <a:rPr lang="ru-RU" b="1" dirty="0" smtClean="0"/>
              <a:t>Вы довольны собой и уверены в себе. У вас большая потребность доминировать над людьми, любите подчеркивать свое «я», выделять свое мнение. Вам безразлично то, что о вас говорят, но сами вы имеете склонность критиковать других. Чем больше у вас баллов, тем больше вам подходит определение: </a:t>
            </a:r>
            <a:r>
              <a:rPr lang="ru-RU" b="1" u="sng" dirty="0" smtClean="0"/>
              <a:t>«Вы любите себя, но не любите других</a:t>
            </a:r>
            <a:r>
              <a:rPr lang="ru-RU" b="1" dirty="0" smtClean="0"/>
              <a:t>». Но у вас есть один недостаток: слишком серьезно к себе относитесь, не принимаете никакой критической информации. И даже если результаты теста вам не понравятся, скорее всего, вы «защититесь» утверждением «все врут календари». А жаль...</a:t>
            </a:r>
            <a:endParaRPr lang="ru-RU"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Подсчет баллов</a:t>
            </a:r>
            <a:br>
              <a:rPr lang="ru-RU" b="1" dirty="0" smtClean="0">
                <a:solidFill>
                  <a:srgbClr val="FF0000"/>
                </a:solidFill>
              </a:rPr>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37—24 балла. </a:t>
            </a:r>
            <a:r>
              <a:rPr lang="ru-RU" b="1" dirty="0" smtClean="0"/>
              <a:t>Вы живете в согласии с собой, знаете себя и можете себе доверять. Обладаете ценным умением находить выход из трудных ситуаций как личного характера, так и во взаимоотношениях с людьми. Формулу вашего отношения к себе и окружающим можно выразить словами: </a:t>
            </a:r>
            <a:r>
              <a:rPr lang="ru-RU" b="1" u="sng" dirty="0" smtClean="0"/>
              <a:t>«Доволен собой, доволен другими». </a:t>
            </a:r>
            <a:r>
              <a:rPr lang="ru-RU" b="1" dirty="0" smtClean="0"/>
              <a:t>У вас нормальная здоровая самооценка, вы умеете быть для себя поддержкой и источником силы и, что самое главное, не за счет других.</a:t>
            </a:r>
            <a:endParaRPr lang="ru-RU" b="1"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gt;&lt;/database&gt;"/>
  <p:tag name="MMPROD_NEXTUNIQUEID" val="10010"/>
</p:tagLst>
</file>

<file path=ppt/theme/theme1.xml><?xml version="1.0" encoding="utf-8"?>
<a:theme xmlns:a="http://schemas.openxmlformats.org/drawingml/2006/main" name="4-25">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4-25</Template>
  <TotalTime>48</TotalTime>
  <Words>705</Words>
  <Application>Microsoft Office PowerPoint</Application>
  <PresentationFormat>Экран (4:3)</PresentationFormat>
  <Paragraphs>76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4-25</vt:lpstr>
      <vt:lpstr>Самооценка подростка</vt:lpstr>
      <vt:lpstr>Что такое самооценка?</vt:lpstr>
      <vt:lpstr>Тест – “Определение уровня своей самооценки”</vt:lpstr>
      <vt:lpstr>Слайд 4</vt:lpstr>
      <vt:lpstr>Слайд 5</vt:lpstr>
      <vt:lpstr>Слайд 6</vt:lpstr>
      <vt:lpstr>Слайд 7</vt:lpstr>
      <vt:lpstr>Подсчет баллов </vt:lpstr>
      <vt:lpstr>Подсчет баллов </vt:lpstr>
      <vt:lpstr>Подсчет баллов </vt:lpstr>
      <vt:lpstr>Задание:</vt:lpstr>
      <vt:lpstr>Самовоспитание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Самооценка подростка</dc:title>
  <dc:creator>Первый</dc:creator>
  <dc:description>http://aida.ucoz.ru</dc:description>
  <cp:lastModifiedBy>Inkognito</cp:lastModifiedBy>
  <cp:revision>17</cp:revision>
  <dcterms:created xsi:type="dcterms:W3CDTF">2011-10-16T03:41:10Z</dcterms:created>
  <dcterms:modified xsi:type="dcterms:W3CDTF">2012-11-23T16:02:04Z</dcterms:modified>
</cp:coreProperties>
</file>