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4" r:id="rId7"/>
    <p:sldId id="265" r:id="rId8"/>
    <p:sldId id="266" r:id="rId9"/>
    <p:sldId id="263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4D4D4D"/>
    <a:srgbClr val="77777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67000" y="3505200"/>
            <a:ext cx="6477000" cy="1295400"/>
          </a:xfrm>
        </p:spPr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4724400"/>
            <a:ext cx="6477000" cy="6858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A91E1AA-2329-4E8F-9BFB-1C9EB1AB7651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" name="Picture 39" descr="original_metal_b"/>
          <p:cNvPicPr>
            <a:picLocks noChangeAspect="1" noChangeArrowheads="1" noCrop="1"/>
          </p:cNvPicPr>
          <p:nvPr userDrawn="1"/>
        </p:nvPicPr>
        <p:blipFill>
          <a:blip r:embed="rId3" cstate="print">
            <a:clrChange>
              <a:clrFrom>
                <a:srgbClr val="020202"/>
              </a:clrFrom>
              <a:clrTo>
                <a:srgbClr val="02020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3048000"/>
            <a:ext cx="1447800" cy="1314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D17297-BA5D-4054-91ED-F6B7BD3E3C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4638"/>
            <a:ext cx="19431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38"/>
            <a:ext cx="56769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639D5E-9592-42BA-9202-F2448AE032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810DAB-20F7-4434-AD22-7DD8DFAACBC1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8" name="Picture 18" descr="original_pencil_w"/>
          <p:cNvPicPr>
            <a:picLocks noChangeAspect="1" noChangeArrowheads="1" noCrop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257800"/>
            <a:ext cx="1600200" cy="120015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33B1E8-F57D-4F93-AB6B-D2D6F57CB30D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8" name="Picture 18" descr="original_pencil_w"/>
          <p:cNvPicPr>
            <a:picLocks noChangeAspect="1" noChangeArrowheads="1" noCrop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257800"/>
            <a:ext cx="1600200" cy="120015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524000"/>
            <a:ext cx="3276600" cy="4602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524000"/>
            <a:ext cx="3276600" cy="4602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5C3D7D-BBC5-4861-AC3C-1671385BA9DD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9" name="Picture 18" descr="original_pencil_w"/>
          <p:cNvPicPr>
            <a:picLocks noChangeAspect="1" noChangeArrowheads="1" noCrop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257800"/>
            <a:ext cx="1600200" cy="120015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316092-A23F-40EA-822A-918C74E6E7EA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1" name="Picture 18" descr="original_pencil_w"/>
          <p:cNvPicPr>
            <a:picLocks noChangeAspect="1" noChangeArrowheads="1" noCrop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257800"/>
            <a:ext cx="1600200" cy="120015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1D2988-6F33-4824-A7AC-3D3AED000A4C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" name="Picture 18" descr="original_pencil_w"/>
          <p:cNvPicPr>
            <a:picLocks noChangeAspect="1" noChangeArrowheads="1" noCrop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257800"/>
            <a:ext cx="1600200" cy="120015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27CAEB-38F0-4638-9892-AD22A783CB03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6" name="Picture 18" descr="original_pencil_w"/>
          <p:cNvPicPr>
            <a:picLocks noChangeAspect="1" noChangeArrowheads="1" noCrop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257800"/>
            <a:ext cx="1600200" cy="120015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01AA91-9227-4F82-9E30-3911087087B0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8" name="Picture 18" descr="original_pencil_w"/>
          <p:cNvPicPr>
            <a:picLocks noChangeAspect="1" noChangeArrowheads="1" noCrop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257800"/>
            <a:ext cx="1600200" cy="120015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itmap_128.bmp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447800" y="1371600"/>
            <a:ext cx="6019800" cy="4495800"/>
          </a:xfrm>
          <a:prstGeom prst="rect">
            <a:avLst/>
          </a:prstGeom>
          <a:effectLst>
            <a:innerShdw blurRad="114300">
              <a:prstClr val="black"/>
            </a:innerShdw>
            <a:softEdge rad="3175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5715000" cy="10668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828800"/>
            <a:ext cx="5218112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824538"/>
            <a:ext cx="6705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87C6AA-A0D7-4A63-88EC-D318B2E4D45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9" name="Picture 18" descr="original_pencil_w"/>
          <p:cNvPicPr>
            <a:picLocks noChangeAspect="1" noChangeArrowheads="1" noCrop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257800"/>
            <a:ext cx="1600200" cy="120015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4638"/>
            <a:ext cx="777240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524000"/>
            <a:ext cx="6705600" cy="460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79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fld id="{4103F7A5-A277-4395-AE3B-5E8832CEFB6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45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2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2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2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2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2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2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2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2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20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20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prezented.ru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maxybaby.net.ua/index.php?loc=art-teens&amp;art=em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rezented.ru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Особенности подростковой культуры</a:t>
            </a: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37919" y="6488668"/>
            <a:ext cx="1606081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hlinkClick r:id="rId2"/>
              </a:rPr>
              <a:t>Prezented.Ru</a:t>
            </a:r>
            <a:r>
              <a:rPr lang="ru-RU" dirty="0" smtClean="0">
                <a:hlinkClick r:id="rId2"/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Культура?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600200"/>
            <a:ext cx="6705600" cy="4602163"/>
          </a:xfrm>
        </p:spPr>
        <p:txBody>
          <a:bodyPr/>
          <a:lstStyle/>
          <a:p>
            <a:pPr marL="0" indent="0">
              <a:buFont typeface="Wingdings" pitchFamily="2" charset="2"/>
              <a:buChar char="Ø"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Совокупность результатов человеческой деятельности в прошлом и настоящем, все, что сделано человеком.</a:t>
            </a:r>
          </a:p>
          <a:p>
            <a:pPr marL="0" indent="0">
              <a:buFont typeface="Wingdings" pitchFamily="2" charset="2"/>
              <a:buChar char="Ø"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Система определенных ценностей.</a:t>
            </a:r>
          </a:p>
          <a:p>
            <a:pPr marL="0" indent="0">
              <a:buFont typeface="Wingdings" pitchFamily="2" charset="2"/>
              <a:buChar char="Ø"/>
            </a:pP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Образ жизни народа, его традиции, обычаи, духовные представления, язык и т д.</a:t>
            </a:r>
          </a:p>
          <a:p>
            <a:pPr marL="0" indent="0">
              <a:buNone/>
            </a:pPr>
            <a:endParaRPr lang="en-US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Молодёжная культура 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524000"/>
            <a:ext cx="7215238" cy="4602163"/>
          </a:xfrm>
        </p:spPr>
        <p:txBody>
          <a:bodyPr/>
          <a:lstStyle/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это часть общей культуры нации, присущая такой социальной группе, как молодёжь. </a:t>
            </a:r>
          </a:p>
          <a:p>
            <a:pPr algn="ctr">
              <a:buNone/>
            </a:pPr>
            <a:endParaRPr lang="ru-RU" sz="2400" b="1" dirty="0" smtClean="0"/>
          </a:p>
          <a:p>
            <a:pPr algn="ctr">
              <a:buNone/>
            </a:pPr>
            <a:r>
              <a:rPr lang="ru-RU" sz="2400" b="1" dirty="0" smtClean="0"/>
              <a:t>Подростки создают свою культуру, своим собственным языком, модой, и что самое главное своим отношением к окружающему миру.</a:t>
            </a:r>
            <a:endParaRPr lang="ru-RU" sz="2400" b="1" dirty="0"/>
          </a:p>
        </p:txBody>
      </p:sp>
      <p:pic>
        <p:nvPicPr>
          <p:cNvPr id="4" name="Рисунок 3" descr="i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4643446"/>
            <a:ext cx="1514477" cy="17610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5143512"/>
            <a:ext cx="1428750" cy="1047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i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7356" y="4429122"/>
            <a:ext cx="1714512" cy="17145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 descr="i (4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43570" y="4143380"/>
            <a:ext cx="1095375" cy="14287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Рисунок 7" descr="i (3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29454" y="4143380"/>
            <a:ext cx="1500198" cy="21877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Picture 6" descr="1527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2357430"/>
            <a:ext cx="1652023" cy="156685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Общества подростков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54027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Формальные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Школьные общества. 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Например, клубы, спортивные секции, театральные кружки. Эти общества созданы при участии взрослых, обязательно зарегистрированы, вписаны в структуру каких - либо учреждений и организаций.</a:t>
            </a:r>
            <a:endParaRPr lang="ru-RU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54027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Неформальные</a:t>
            </a:r>
          </a:p>
          <a:p>
            <a:pPr marL="0" indent="0" algn="ctr">
              <a:buNone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отличаются от других своими взглядами, принципами, убеждениями. Создают группы, имеют свой имидж, имеют свою символику и атрибуты, обязательно есть лидер Неформальные организации бывают: большие и малые, постоянные и случайные, разновозрастные и одновозрастные, однополые и разнополые.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Текст 6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7972425" cy="639762"/>
          </a:xfrm>
        </p:spPr>
        <p:txBody>
          <a:bodyPr/>
          <a:lstStyle/>
          <a:p>
            <a:pPr algn="ctr"/>
            <a:r>
              <a:rPr lang="ru-RU" dirty="0" smtClean="0"/>
              <a:t>Подростковые общества -различные по полу, возрасту, интересам участников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Неформальные группы?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0430" y="1285860"/>
            <a:ext cx="5500726" cy="535785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Хиппи: изначально - дети цветов. Протестовали и протестуют против войн. Сейчас чистый вид хиппи встретить можно только среди старшего поколения, младшее поколение в основном берет лишь атрибутику. Общий внешний вид: длинные волосы без укладки, свободные одежды из натуральных материалов, легкая обувь. Украшения и аксессуары преимущественно ручной работы: браслеты из бисера (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феньки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), украшения для волос (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хайратники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), вязаные из ниток или сшитые из лоскутов сумки. В качестве сленга до сих пор используется исковерканный английский язык. Часто хиппи являются </a:t>
            </a:r>
            <a:r>
              <a:rPr lang="ru-RU" sz="2000" b="1" u="sng" dirty="0" smtClean="0">
                <a:solidFill>
                  <a:schemeClr val="accent6">
                    <a:lumMod val="75000"/>
                  </a:schemeClr>
                </a:solidFill>
              </a:rPr>
              <a:t>вегетарианцами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 (в том числе отказываются носить мех и кожу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Рисунок 5" descr="i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84186">
            <a:off x="1142976" y="1428736"/>
            <a:ext cx="2000264" cy="2273027"/>
          </a:xfrm>
          <a:prstGeom prst="rect">
            <a:avLst/>
          </a:prstGeom>
        </p:spPr>
      </p:pic>
      <p:pic>
        <p:nvPicPr>
          <p:cNvPr id="7" name="Рисунок 6" descr="i (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440443">
            <a:off x="1062299" y="3831123"/>
            <a:ext cx="2000264" cy="272763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14546" y="1500174"/>
            <a:ext cx="6705600" cy="460216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Субкультура похожая на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панк-культуру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. В основном готы эстеты, любители красивой одежды, задушевных бесед. Правда, одежда в основном черная, а беседы о смерти. Их культура в недолговечности жизни. Они увлекаются мистическими практиками и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эзотерикой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, разговорами с духами. Часто пользуются макияжем - черный лак для ногтей, много белой пудры на лице, подчеркнутые черным глаза. Обувь предпочитают или классическую, или же вычурно-эффектную (высокие шпильки, платформы). В последнее время среди готов стало модно носить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анк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анкх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), египетский символ. Среди странных привычек - прогулки на кладбищах, встречи в полнолуние в местах мистического значения.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Рисунок 3" descr="i (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66561">
            <a:off x="272917" y="2775245"/>
            <a:ext cx="1570304" cy="1570304"/>
          </a:xfrm>
          <a:prstGeom prst="rect">
            <a:avLst/>
          </a:prstGeom>
        </p:spPr>
      </p:pic>
      <p:pic>
        <p:nvPicPr>
          <p:cNvPr id="5" name="Рисунок 4" descr="i (10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875167">
            <a:off x="0" y="4857760"/>
            <a:ext cx="2143108" cy="142394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err="1" smtClean="0">
                <a:solidFill>
                  <a:schemeClr val="accent6">
                    <a:lumMod val="75000"/>
                  </a:schemeClr>
                </a:solidFill>
                <a:hlinkClick r:id="rId2" tooltip="Emo culture"/>
              </a:rPr>
              <a:t>Эмо</a:t>
            </a:r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  <a:hlinkClick r:id="rId2" tooltip="Emo culture"/>
              </a:rPr>
              <a:t>: </a:t>
            </a:r>
            <a:r>
              <a:rPr lang="ru-RU" b="1" u="sng" dirty="0" err="1" smtClean="0">
                <a:solidFill>
                  <a:schemeClr val="accent6">
                    <a:lumMod val="75000"/>
                  </a:schemeClr>
                </a:solidFill>
                <a:hlinkClick r:id="rId2" tooltip="Emo culture"/>
              </a:rPr>
              <a:t>эмо-киды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794" y="1571612"/>
            <a:ext cx="6705600" cy="460216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  <a:tabLst>
                <a:tab pos="0" algn="l"/>
              </a:tabLst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 Это некая смесь панка и готов. В отличии от панков слишком опрятны, в отличии от готов чересчур эмоциональны. Сочетание цветов, по которому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эмо-кида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видно за версту - черный и ярко розовый. Одежда обтягивающая, преимущественно детская, очень часто меньшего размера, чем нужно. Аксессуар - шарфик, желательно розовый. На сумке болтаются два десятка значков и плюшевая игрушка, выпотрошенная и залатанная грубыми нитками (чтоб жальче было). Разбитое сердце на куртке, косая рваная челка, причитания по поводу жестокости жизни, примерно так можно описать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эмо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. На самом деле эти люди стараются не скрывать душевных травм и очень часто следуют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веганским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традициям.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Рисунок 3" descr="0_53ed5_2bcfc062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14422"/>
            <a:ext cx="2152430" cy="2867967"/>
          </a:xfrm>
          <a:prstGeom prst="rect">
            <a:avLst/>
          </a:prstGeom>
        </p:spPr>
      </p:pic>
      <p:pic>
        <p:nvPicPr>
          <p:cNvPr id="5" name="Рисунок 4" descr="i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336790">
            <a:off x="254314" y="4833444"/>
            <a:ext cx="1416207" cy="183130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Хип-хоперы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08" y="1500174"/>
            <a:ext cx="6705600" cy="460216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В общем, они же и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</a:rPr>
              <a:t>рэпперы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. Слушают соответственную музыку, одеваются в одежду на пару размеров больше чем необходимо. Из противозаконных увлечений - граффити (порча имущества, нарушение общественного порядка), из полезных - танцы. Любят ярку одежду, удобную, желательно спортивную, обувь. Кепки козырьком набекрень, свободные футболки-сетки, крупные массивные украшения. В общем, стараются быть похожими на свой идеал в музыке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Рисунок 3" descr="normal_Hip_-_Hopp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738493"/>
            <a:ext cx="1785918" cy="3119507"/>
          </a:xfrm>
          <a:prstGeom prst="rect">
            <a:avLst/>
          </a:prstGeom>
        </p:spPr>
      </p:pic>
      <p:pic>
        <p:nvPicPr>
          <p:cNvPr id="5" name="Рисунок 4" descr="i (1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310527">
            <a:off x="214282" y="1643050"/>
            <a:ext cx="1787379" cy="192882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537919" y="0"/>
            <a:ext cx="1606081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hlinkClick r:id="rId4"/>
              </a:rPr>
              <a:t>Prezented.Ru</a:t>
            </a:r>
            <a:r>
              <a:rPr lang="ru-RU" dirty="0" smtClean="0">
                <a:hlinkClick r:id="rId4"/>
              </a:rPr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Панки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643306" y="1524000"/>
            <a:ext cx="5072098" cy="460216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Соответственно поклонники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панк-рока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. По сути - анархисты, протестующие против моральных устоев общества. Отрицание политики и привычных схем жизни, употребление ненормативной лексики, отрицания понятия имиджа. Внешний вид - поношенная (в идеале грязная) одежда, кожа, заклепки и заплатки. Волосы обычно раскрашены в яркие цвета, взлохмачены или уложены в "ирокез". Так же эта культура практически отрицает наркотики, кроме тяжелых (героин), в среде панков популярно спиртное. Символ - значок анархии.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Рисунок 8" descr="i (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2500306"/>
            <a:ext cx="1785950" cy="1714512"/>
          </a:xfrm>
          <a:prstGeom prst="rect">
            <a:avLst/>
          </a:prstGeom>
        </p:spPr>
      </p:pic>
      <p:pic>
        <p:nvPicPr>
          <p:cNvPr id="10" name="Рисунок 9" descr="i (8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852854">
            <a:off x="265235" y="1203651"/>
            <a:ext cx="2035983" cy="1357322"/>
          </a:xfrm>
          <a:prstGeom prst="rect">
            <a:avLst/>
          </a:prstGeom>
        </p:spPr>
      </p:pic>
      <p:pic>
        <p:nvPicPr>
          <p:cNvPr id="11" name="Рисунок 10" descr="2102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10014">
            <a:off x="142844" y="4306973"/>
            <a:ext cx="2428892" cy="208075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nim-13_Sea">
  <a:themeElements>
    <a:clrScheme name="Office Theme 12">
      <a:dk1>
        <a:srgbClr val="09817E"/>
      </a:dk1>
      <a:lt1>
        <a:srgbClr val="FFFFFF"/>
      </a:lt1>
      <a:dk2>
        <a:srgbClr val="0281BA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66D6B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09817E"/>
        </a:dk1>
        <a:lt1>
          <a:srgbClr val="FFFFFF"/>
        </a:lt1>
        <a:dk2>
          <a:srgbClr val="0281BA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66D6B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Anim-13_Sea</Template>
  <TotalTime>84</TotalTime>
  <Words>388</Words>
  <Application>Microsoft Office PowerPoint</Application>
  <PresentationFormat>Экран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Anim-13_Sea</vt:lpstr>
      <vt:lpstr>Особенности подростковой культуры</vt:lpstr>
      <vt:lpstr>Культура?</vt:lpstr>
      <vt:lpstr>Молодёжная культура ?</vt:lpstr>
      <vt:lpstr>Общества подростков</vt:lpstr>
      <vt:lpstr>Неформальные группы?</vt:lpstr>
      <vt:lpstr>Готы</vt:lpstr>
      <vt:lpstr>Эмо: эмо-киды</vt:lpstr>
      <vt:lpstr>Хип-хоперы</vt:lpstr>
      <vt:lpstr>Панки</vt:lpstr>
    </vt:vector>
  </TitlesOfParts>
  <Manager/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подростковой культуры</dc:title>
  <dc:subject/>
  <dc:creator>Первый</dc:creator>
  <cp:keywords/>
  <dc:description/>
  <cp:lastModifiedBy>Inkognito</cp:lastModifiedBy>
  <cp:revision>17</cp:revision>
  <cp:lastPrinted>1601-01-01T00:00:00Z</cp:lastPrinted>
  <dcterms:created xsi:type="dcterms:W3CDTF">2012-03-29T11:27:40Z</dcterms:created>
  <dcterms:modified xsi:type="dcterms:W3CDTF">2012-11-20T06:26:25Z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TC010902851033</vt:lpwstr>
  </property>
</Properties>
</file>