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6" r:id="rId3"/>
    <p:sldId id="257" r:id="rId4"/>
    <p:sldId id="258" r:id="rId5"/>
    <p:sldId id="259" r:id="rId6"/>
    <p:sldId id="271" r:id="rId7"/>
    <p:sldId id="270" r:id="rId8"/>
    <p:sldId id="269" r:id="rId9"/>
    <p:sldId id="268" r:id="rId10"/>
    <p:sldId id="266" r:id="rId11"/>
    <p:sldId id="264" r:id="rId12"/>
    <p:sldId id="273" r:id="rId13"/>
    <p:sldId id="28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2BF"/>
    <a:srgbClr val="0000FF"/>
    <a:srgbClr val="0802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grpSp>
          <p:nvGrpSpPr>
            <p:cNvPr id="8" name="Полилиния 19"/>
            <p:cNvGrpSpPr>
              <a:grpSpLocks/>
            </p:cNvGrpSpPr>
            <p:nvPr/>
          </p:nvGrpSpPr>
          <p:grpSpPr bwMode="auto">
            <a:xfrm>
              <a:off x="-6686" y="4875025"/>
              <a:ext cx="9156783" cy="1996274"/>
              <a:chOff x="-6096" y="4992624"/>
              <a:chExt cx="9156192" cy="1877568"/>
            </a:xfrm>
          </p:grpSpPr>
          <p:pic>
            <p:nvPicPr>
              <p:cNvPr id="11" name="Полилиния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590" y="5000960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/>
                <a:endParaRPr lang="en-US">
                  <a:solidFill>
                    <a:srgbClr val="FFFFFF"/>
                  </a:solidFill>
                  <a:latin typeface="Lucida Sans Unicode" pitchFamily="34" charset="0"/>
                </a:endParaRPr>
              </a:p>
            </p:txBody>
          </p:sp>
        </p:grp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3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643DDFC-5C6A-48CB-BB81-B22602CF649A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14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37ECC82-A7B0-40E3-9CCC-2BA04D8FA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389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3D0F3-6AB2-49E7-87DF-AD13670202BB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96D0D-15CC-49E1-AF7F-C22FE1943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279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660E9-9C2E-4015-8BE8-993190C08830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DE293-D328-42C8-B1B3-B7AF9BA5F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664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FEE50-0FC0-4C46-B37B-83E6BDE32705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8A40C-8586-4DA6-8534-62FC7A573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230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E07DF3-4327-4440-8A6A-83CD01CB9CDD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EE6B74-83E1-4641-B0A8-7862DDE93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5919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E108BE-4A32-4280-98C1-5EC700809B22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322B5A-3F2D-465B-A1F6-619022D32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1341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2A1E52-50D4-483F-A54B-D34B347E2F5F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44A69A-C1BE-4834-A03F-5EE47B0C5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8656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1893F-1C6D-48AC-A9D7-4275A34C70BD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38D740-FB3C-40AF-902E-28E4BD7C7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7180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9CB5E-051F-4970-AA57-9C9A8136B3F5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47DF0-08C3-4BC2-9B35-F0231D1E2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2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90DA43-755C-49B1-BA03-4C2DCB4222E2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BD7205-214E-4D80-A443-DCBD4A7B3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3453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FF3EE03-3F5F-4B0B-899D-BE265475BF44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C59794D-995A-4838-ACEF-ED9400873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168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8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DE2BE81-B3EB-4D47-B693-C78BE09B703D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4F4A496-D631-4177-9997-C7E16B0AB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8" r:id="rId2"/>
    <p:sldLayoutId id="2147483780" r:id="rId3"/>
    <p:sldLayoutId id="2147483781" r:id="rId4"/>
    <p:sldLayoutId id="2147483782" r:id="rId5"/>
    <p:sldLayoutId id="2147483783" r:id="rId6"/>
    <p:sldLayoutId id="2147483777" r:id="rId7"/>
    <p:sldLayoutId id="2147483784" r:id="rId8"/>
    <p:sldLayoutId id="2147483785" r:id="rId9"/>
    <p:sldLayoutId id="2147483776" r:id="rId10"/>
    <p:sldLayoutId id="21474837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prezented.ru/" TargetMode="Externa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http://prezented.ru/" TargetMode="Externa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6638" y="755650"/>
            <a:ext cx="8204200" cy="1847850"/>
          </a:xfrm>
        </p:spPr>
      </p:pic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988" y="2924175"/>
            <a:ext cx="7772400" cy="1198563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ru-RU" sz="2500" smtClean="0"/>
              <a:t>Автор: Макарова Татьяна Павловна,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500" smtClean="0"/>
              <a:t> учитель математики высшей категории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500" smtClean="0"/>
              <a:t>ГБОУ СОШ №618 г. Москвы</a:t>
            </a:r>
          </a:p>
          <a:p>
            <a:pPr marR="0" eaLnBrk="1" hangingPunct="1">
              <a:lnSpc>
                <a:spcPct val="90000"/>
              </a:lnSpc>
            </a:pPr>
            <a:endParaRPr lang="ru-RU" sz="2500" smtClean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187450" y="4437063"/>
            <a:ext cx="57689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b="1" dirty="0">
                <a:latin typeface="Lucida Sans Unicode" pitchFamily="34" charset="0"/>
              </a:rPr>
              <a:t>Тип урока: </a:t>
            </a:r>
            <a:endParaRPr lang="ru-RU" dirty="0">
              <a:latin typeface="Lucida Sans Unicode" pitchFamily="34" charset="0"/>
            </a:endParaRPr>
          </a:p>
          <a:p>
            <a:pPr eaLnBrk="1" hangingPunct="1"/>
            <a:r>
              <a:rPr lang="ru-RU" dirty="0">
                <a:latin typeface="Lucida Sans Unicode" pitchFamily="34" charset="0"/>
              </a:rPr>
              <a:t>урок закрепления и совершенствования знаний.</a:t>
            </a:r>
          </a:p>
          <a:p>
            <a:pPr eaLnBrk="1" hangingPunct="1"/>
            <a:endParaRPr lang="ru-RU" dirty="0">
              <a:latin typeface="Lucida Sans Unicode" pitchFamily="34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5063" y="4638675"/>
            <a:ext cx="1658937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85720" y="6215082"/>
            <a:ext cx="16430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err="1">
                <a:hlinkClick r:id="rId5"/>
              </a:rPr>
              <a:t>Prezented.Ru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575" y="384175"/>
            <a:ext cx="7864475" cy="1603375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1916113"/>
            <a:ext cx="7854950" cy="2195512"/>
          </a:xfrm>
        </p:spPr>
        <p:txBody>
          <a:bodyPr/>
          <a:lstStyle/>
          <a:p>
            <a:pPr marR="0" algn="just" eaLnBrk="1" hangingPunct="1">
              <a:lnSpc>
                <a:spcPct val="80000"/>
              </a:lnSpc>
            </a:pPr>
            <a:r>
              <a:rPr lang="ru-RU" sz="2500" i="1" smtClean="0"/>
              <a:t>Если перед скобками стоит знак «+», то скобки опускаются, а члены записываются с теми же знаками.</a:t>
            </a:r>
          </a:p>
          <a:p>
            <a:pPr marR="0" algn="just" eaLnBrk="1" hangingPunct="1">
              <a:lnSpc>
                <a:spcPct val="80000"/>
              </a:lnSpc>
            </a:pPr>
            <a:r>
              <a:rPr lang="ru-RU" sz="2500" i="1" smtClean="0"/>
              <a:t>Если перед скобками стоит знак минус, то скобки опускаются, а члены записываются с противоположными знаками.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500" y="4572000"/>
            <a:ext cx="7715250" cy="1414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а </a:t>
            </a:r>
            <a:r>
              <a:rPr lang="ru-RU" sz="4400" b="1" dirty="0">
                <a:solidFill>
                  <a:schemeClr val="accent2"/>
                </a:solidFill>
              </a:rPr>
              <a:t>+</a:t>
            </a:r>
            <a:r>
              <a:rPr lang="ru-RU" sz="4400" b="1" dirty="0"/>
              <a:t> (</a:t>
            </a:r>
            <a:r>
              <a:rPr lang="ru-RU" sz="4400" b="1" dirty="0" err="1"/>
              <a:t>b</a:t>
            </a:r>
            <a:r>
              <a:rPr lang="ru-RU" sz="4400" b="1" dirty="0"/>
              <a:t> + с) = а + </a:t>
            </a:r>
            <a:r>
              <a:rPr lang="ru-RU" sz="4400" b="1" dirty="0" err="1"/>
              <a:t>b</a:t>
            </a:r>
            <a:r>
              <a:rPr lang="ru-RU" sz="4400" b="1" dirty="0"/>
              <a:t> + с</a:t>
            </a:r>
            <a:endParaRPr lang="en-US" sz="4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2"/>
                </a:solidFill>
              </a:rPr>
              <a:t>-</a:t>
            </a:r>
            <a:r>
              <a:rPr lang="ru-RU" sz="4400" b="1" dirty="0"/>
              <a:t>(а + </a:t>
            </a:r>
            <a:r>
              <a:rPr lang="en-US" sz="4400" b="1" dirty="0"/>
              <a:t>b) = -a - b.</a:t>
            </a:r>
            <a:endParaRPr lang="ru-RU" sz="4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142876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Monotype Corsiva" pitchFamily="66" charset="0"/>
              </a:rPr>
              <a:t>6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. </a:t>
            </a:r>
            <a:r>
              <a:rPr lang="ru-RU" dirty="0" smtClean="0">
                <a:latin typeface="Malgun Gothic" pitchFamily="34" charset="-127"/>
                <a:ea typeface="Malgun Gothic" pitchFamily="34" charset="-127"/>
              </a:rPr>
              <a:t>Как умножить многочлен на одночлен?</a:t>
            </a:r>
            <a:endParaRPr lang="ru-RU" dirty="0"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1844675"/>
            <a:ext cx="7854950" cy="2195513"/>
          </a:xfrm>
        </p:spPr>
        <p:txBody>
          <a:bodyPr>
            <a:normAutofit/>
          </a:bodyPr>
          <a:lstStyle/>
          <a:p>
            <a:pPr marR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200" i="1" dirty="0" smtClean="0">
                <a:solidFill>
                  <a:schemeClr val="accent5">
                    <a:lumMod val="50000"/>
                  </a:schemeClr>
                </a:solidFill>
                <a:latin typeface="Malgun Gothic" pitchFamily="34" charset="-127"/>
                <a:ea typeface="Malgun Gothic" pitchFamily="34" charset="-127"/>
              </a:rPr>
              <a:t>Чтобы умножить </a:t>
            </a:r>
            <a:r>
              <a:rPr lang="ru-RU" sz="3200" i="1" u="sng" dirty="0" smtClean="0">
                <a:solidFill>
                  <a:schemeClr val="accent5">
                    <a:lumMod val="50000"/>
                  </a:schemeClr>
                </a:solidFill>
                <a:latin typeface="Malgun Gothic" pitchFamily="34" charset="-127"/>
                <a:ea typeface="Malgun Gothic" pitchFamily="34" charset="-127"/>
              </a:rPr>
              <a:t>одночлен на многочлен</a:t>
            </a:r>
            <a:r>
              <a:rPr lang="ru-RU" sz="3200" i="1" dirty="0" smtClean="0">
                <a:solidFill>
                  <a:schemeClr val="accent5">
                    <a:lumMod val="50000"/>
                  </a:schemeClr>
                </a:solidFill>
                <a:latin typeface="Malgun Gothic" pitchFamily="34" charset="-127"/>
                <a:ea typeface="Malgun Gothic" pitchFamily="34" charset="-127"/>
              </a:rPr>
              <a:t>, надо умножить этот одночлен на каждый из членов многочлена.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500" y="4572000"/>
            <a:ext cx="7715250" cy="1414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i="1" dirty="0">
                <a:solidFill>
                  <a:srgbClr val="FF0000"/>
                </a:solidFill>
              </a:rPr>
              <a:t>a</a:t>
            </a:r>
            <a:r>
              <a:rPr lang="en-US" sz="5400" i="1" dirty="0"/>
              <a:t>(</a:t>
            </a:r>
            <a:r>
              <a:rPr lang="en-US" sz="5400" i="1" dirty="0" err="1"/>
              <a:t>b+c</a:t>
            </a:r>
            <a:r>
              <a:rPr lang="en-US" sz="5400" i="1" dirty="0"/>
              <a:t>)=</a:t>
            </a:r>
            <a:r>
              <a:rPr lang="en-US" sz="5400" i="1" dirty="0" err="1">
                <a:solidFill>
                  <a:srgbClr val="FF0000"/>
                </a:solidFill>
              </a:rPr>
              <a:t>a</a:t>
            </a:r>
            <a:r>
              <a:rPr lang="en-US" sz="5400" i="1" dirty="0" err="1"/>
              <a:t>b+</a:t>
            </a:r>
            <a:r>
              <a:rPr lang="en-US" sz="5400" i="1" dirty="0" err="1">
                <a:solidFill>
                  <a:srgbClr val="FF0000"/>
                </a:solidFill>
              </a:rPr>
              <a:t>a</a:t>
            </a:r>
            <a:r>
              <a:rPr lang="en-US" sz="5400" i="1" dirty="0" err="1"/>
              <a:t>c</a:t>
            </a:r>
            <a:endParaRPr lang="ru-RU" sz="5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142876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Monotype Corsiva" pitchFamily="66" charset="0"/>
              </a:rPr>
              <a:t>6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. </a:t>
            </a:r>
            <a:r>
              <a:rPr lang="ru-RU" dirty="0" smtClean="0">
                <a:latin typeface="Malgun Gothic" pitchFamily="34" charset="-127"/>
                <a:ea typeface="Malgun Gothic" pitchFamily="34" charset="-127"/>
              </a:rPr>
              <a:t>Как умножить многочлен на одночлен?</a:t>
            </a:r>
            <a:endParaRPr lang="ru-RU" dirty="0"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1844675"/>
            <a:ext cx="7854950" cy="2195513"/>
          </a:xfrm>
        </p:spPr>
        <p:txBody>
          <a:bodyPr>
            <a:normAutofit/>
          </a:bodyPr>
          <a:lstStyle/>
          <a:p>
            <a:pPr marR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200" i="1" dirty="0" smtClean="0">
                <a:solidFill>
                  <a:schemeClr val="accent5">
                    <a:lumMod val="50000"/>
                  </a:schemeClr>
                </a:solidFill>
                <a:latin typeface="Malgun Gothic" pitchFamily="34" charset="-127"/>
                <a:ea typeface="Malgun Gothic" pitchFamily="34" charset="-127"/>
              </a:rPr>
              <a:t>Чтобы умножить </a:t>
            </a:r>
            <a:r>
              <a:rPr lang="ru-RU" sz="3200" i="1" u="sng" dirty="0" smtClean="0">
                <a:solidFill>
                  <a:schemeClr val="accent5">
                    <a:lumMod val="50000"/>
                  </a:schemeClr>
                </a:solidFill>
                <a:latin typeface="Malgun Gothic" pitchFamily="34" charset="-127"/>
                <a:ea typeface="Malgun Gothic" pitchFamily="34" charset="-127"/>
              </a:rPr>
              <a:t>одночлен на многочлен</a:t>
            </a:r>
            <a:r>
              <a:rPr lang="ru-RU" sz="3200" i="1" dirty="0" smtClean="0">
                <a:solidFill>
                  <a:schemeClr val="accent5">
                    <a:lumMod val="50000"/>
                  </a:schemeClr>
                </a:solidFill>
                <a:latin typeface="Malgun Gothic" pitchFamily="34" charset="-127"/>
                <a:ea typeface="Malgun Gothic" pitchFamily="34" charset="-127"/>
              </a:rPr>
              <a:t>, надо умножить этот одночлен на каждый из членов многочлена.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500" y="4572000"/>
            <a:ext cx="7715250" cy="1414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i="1" dirty="0">
                <a:solidFill>
                  <a:srgbClr val="FF0000"/>
                </a:solidFill>
              </a:rPr>
              <a:t>a</a:t>
            </a:r>
            <a:r>
              <a:rPr lang="en-US" sz="5400" i="1" dirty="0"/>
              <a:t>(</a:t>
            </a:r>
            <a:r>
              <a:rPr lang="en-US" sz="5400" i="1" dirty="0" err="1"/>
              <a:t>b+c</a:t>
            </a:r>
            <a:r>
              <a:rPr lang="en-US" sz="5400" i="1" dirty="0"/>
              <a:t>)=</a:t>
            </a:r>
            <a:r>
              <a:rPr lang="en-US" sz="5400" i="1" dirty="0" err="1">
                <a:solidFill>
                  <a:srgbClr val="FF0000"/>
                </a:solidFill>
              </a:rPr>
              <a:t>a</a:t>
            </a:r>
            <a:r>
              <a:rPr lang="en-US" sz="5400" i="1" dirty="0" err="1"/>
              <a:t>b+</a:t>
            </a:r>
            <a:r>
              <a:rPr lang="en-US" sz="5400" i="1" dirty="0" err="1">
                <a:solidFill>
                  <a:srgbClr val="FF0000"/>
                </a:solidFill>
              </a:rPr>
              <a:t>a</a:t>
            </a:r>
            <a:r>
              <a:rPr lang="en-US" sz="5400" i="1" dirty="0" err="1"/>
              <a:t>c</a:t>
            </a:r>
            <a:endParaRPr lang="ru-RU" sz="5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b="1" i="1" smtClean="0"/>
              <a:t>Выполнить умножение</a:t>
            </a:r>
            <a:endParaRPr lang="ru-RU" smtClean="0"/>
          </a:p>
          <a:p>
            <a:r>
              <a:rPr lang="ru-RU" i="1" smtClean="0"/>
              <a:t>-3х · (- х</a:t>
            </a:r>
            <a:r>
              <a:rPr lang="ru-RU" i="1" baseline="30000" smtClean="0"/>
              <a:t>3</a:t>
            </a:r>
            <a:r>
              <a:rPr lang="ru-RU" i="1" smtClean="0"/>
              <a:t>+ х – 5)= </a:t>
            </a:r>
          </a:p>
          <a:p>
            <a:pPr>
              <a:buFont typeface="Wingdings 3" pitchFamily="18" charset="2"/>
              <a:buNone/>
            </a:pPr>
            <a:r>
              <a:rPr lang="ru-RU" b="1" i="1" smtClean="0"/>
              <a:t>Представьте в виде многочлена</a:t>
            </a:r>
            <a:endParaRPr lang="ru-RU" smtClean="0"/>
          </a:p>
          <a:p>
            <a:r>
              <a:rPr lang="ru-RU" i="1" smtClean="0"/>
              <a:t>- а</a:t>
            </a:r>
            <a:r>
              <a:rPr lang="ru-RU" i="1" baseline="30000" smtClean="0"/>
              <a:t>2</a:t>
            </a:r>
            <a:r>
              <a:rPr lang="ru-RU" i="1" smtClean="0"/>
              <a:t>·(3а – 5) + 4а·(а</a:t>
            </a:r>
            <a:r>
              <a:rPr lang="ru-RU" i="1" baseline="30000" smtClean="0"/>
              <a:t>2</a:t>
            </a:r>
            <a:r>
              <a:rPr lang="ru-RU" i="1" smtClean="0"/>
              <a:t> – а)= </a:t>
            </a:r>
          </a:p>
          <a:p>
            <a:pPr>
              <a:buFont typeface="Wingdings 3" pitchFamily="18" charset="2"/>
              <a:buNone/>
            </a:pPr>
            <a:r>
              <a:rPr lang="ru-RU" b="1" i="1" smtClean="0"/>
              <a:t>Решите уравнение</a:t>
            </a:r>
            <a:endParaRPr lang="ru-RU" smtClean="0"/>
          </a:p>
          <a:p>
            <a:r>
              <a:rPr lang="ru-RU" i="1" smtClean="0"/>
              <a:t>3у·(4у – 1) – 2у·  ( 6у – 5)= 9у – 8(3 + у);</a:t>
            </a:r>
          </a:p>
          <a:p>
            <a:r>
              <a:rPr lang="ru-RU" i="1" smtClean="0"/>
              <a:t> </a:t>
            </a:r>
          </a:p>
          <a:p>
            <a:endParaRPr lang="ru-RU" smtClean="0"/>
          </a:p>
          <a:p>
            <a:endParaRPr lang="ru-RU" i="1" smtClean="0"/>
          </a:p>
          <a:p>
            <a:endParaRPr lang="ru-RU" smtClean="0"/>
          </a:p>
        </p:txBody>
      </p:sp>
      <p:pic>
        <p:nvPicPr>
          <p:cNvPr id="3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263" y="268288"/>
            <a:ext cx="8497887" cy="1158875"/>
          </a:xfrm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00113" y="4437063"/>
          <a:ext cx="3167062" cy="1198562"/>
        </p:xfrm>
        <a:graphic>
          <a:graphicData uri="http://schemas.openxmlformats.org/presentationml/2006/ole">
            <p:oleObj spid="_x0000_s1030" name="Формула" r:id="rId4" imgW="1040948" imgH="393529" progId="Equation.3">
              <p:embed/>
            </p:oleObj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14282" y="6357958"/>
            <a:ext cx="16430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err="1">
                <a:hlinkClick r:id="rId5"/>
              </a:rPr>
              <a:t>Prezented.Ru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250" y="5657850"/>
            <a:ext cx="7864475" cy="1011238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476250"/>
            <a:ext cx="8207375" cy="3429000"/>
          </a:xfrm>
        </p:spPr>
        <p:txBody>
          <a:bodyPr/>
          <a:lstStyle/>
          <a:p>
            <a:pPr marL="365125" marR="0" indent="-255588" algn="just" eaLnBrk="1" hangingPunct="1">
              <a:buFont typeface="Wingdings 3" pitchFamily="18" charset="2"/>
              <a:buChar char=""/>
            </a:pPr>
            <a:r>
              <a:rPr lang="ru-RU" sz="2000" b="1" i="1" smtClean="0">
                <a:solidFill>
                  <a:srgbClr val="08028A"/>
                </a:solidFill>
              </a:rPr>
              <a:t>Учебная:</a:t>
            </a:r>
            <a:r>
              <a:rPr lang="en-US" sz="2000" b="1" i="1" smtClean="0">
                <a:solidFill>
                  <a:srgbClr val="08028A"/>
                </a:solidFill>
              </a:rPr>
              <a:t>  </a:t>
            </a:r>
            <a:r>
              <a:rPr lang="ru-RU" sz="2000" b="1" smtClean="0"/>
              <a:t>применение алгоритма умножения одночлена на многочлен на практике.</a:t>
            </a:r>
          </a:p>
          <a:p>
            <a:pPr marL="365125" marR="0" indent="-255588" algn="just" eaLnBrk="1" hangingPunct="1">
              <a:buFont typeface="Wingdings 3" pitchFamily="18" charset="2"/>
              <a:buChar char=""/>
            </a:pPr>
            <a:r>
              <a:rPr lang="ru-RU" sz="2000" b="1" i="1" smtClean="0">
                <a:solidFill>
                  <a:srgbClr val="08028A"/>
                </a:solidFill>
              </a:rPr>
              <a:t>Методическая: </a:t>
            </a:r>
            <a:r>
              <a:rPr lang="ru-RU" sz="2000" b="1" smtClean="0"/>
              <a:t>организовать работу класса по закреплению темы «Умножение одночлена на многочлен».</a:t>
            </a:r>
          </a:p>
          <a:p>
            <a:pPr marL="365125" marR="0" indent="-255588" algn="just" eaLnBrk="1" hangingPunct="1">
              <a:buFont typeface="Wingdings 3" pitchFamily="18" charset="2"/>
              <a:buChar char=""/>
            </a:pPr>
            <a:r>
              <a:rPr lang="ru-RU" sz="2000" b="1" i="1" smtClean="0">
                <a:solidFill>
                  <a:srgbClr val="08028A"/>
                </a:solidFill>
              </a:rPr>
              <a:t>Развивающие:</a:t>
            </a:r>
            <a:r>
              <a:rPr lang="en-US" sz="2000" b="1" i="1" smtClean="0">
                <a:solidFill>
                  <a:srgbClr val="08028A"/>
                </a:solidFill>
              </a:rPr>
              <a:t> </a:t>
            </a:r>
            <a:r>
              <a:rPr lang="ru-RU" sz="2000" b="1" smtClean="0"/>
              <a:t>формирование приемов логического мышления, умения анализировать;</a:t>
            </a:r>
            <a:r>
              <a:rPr lang="en-US" sz="2000" b="1" smtClean="0"/>
              <a:t> </a:t>
            </a:r>
            <a:r>
              <a:rPr lang="ru-RU" sz="2000" b="1" smtClean="0"/>
              <a:t>развивать эмоции учащихся, создавая с этой целью в ходе урока эмоциональные ситуации удивления, восторга, занимательности.</a:t>
            </a:r>
          </a:p>
          <a:p>
            <a:pPr marL="365125" marR="0" indent="-255588" algn="just" eaLnBrk="1" hangingPunct="1">
              <a:buFont typeface="Wingdings 3" pitchFamily="18" charset="2"/>
              <a:buChar char=""/>
            </a:pPr>
            <a:r>
              <a:rPr lang="ru-RU" sz="2000" b="1" i="1" smtClean="0">
                <a:solidFill>
                  <a:srgbClr val="08028A"/>
                </a:solidFill>
              </a:rPr>
              <a:t>Воспитательные:</a:t>
            </a:r>
            <a:r>
              <a:rPr lang="en-US" sz="2000" b="1" i="1" smtClean="0">
                <a:solidFill>
                  <a:srgbClr val="08028A"/>
                </a:solidFill>
              </a:rPr>
              <a:t>  </a:t>
            </a:r>
            <a:r>
              <a:rPr lang="ru-RU" sz="2000" b="1" smtClean="0"/>
              <a:t>воспитание аккуратности; формирование у учащихся стремления к совершенствованию знаний. Работать над повышением грамотности устной и письменной речи учащихся, следить за осанкой учащихся при письме. Учить умению слушать</a:t>
            </a:r>
            <a:r>
              <a:rPr lang="en-US" sz="2000" b="1" smtClean="0"/>
              <a:t>.</a:t>
            </a:r>
            <a:endParaRPr lang="ru-RU" sz="2000" b="1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539750" y="1219200"/>
            <a:ext cx="8147050" cy="4873625"/>
          </a:xfrm>
        </p:spPr>
        <p:txBody>
          <a:bodyPr/>
          <a:lstStyle/>
          <a:p>
            <a:pPr eaLnBrk="1" hangingPunct="1"/>
            <a:r>
              <a:rPr lang="ru-RU" sz="3200" i="1" smtClean="0"/>
              <a:t>№1. Выполнить умножение одночленов</a:t>
            </a:r>
            <a:endParaRPr lang="ru-RU" sz="3200" smtClean="0"/>
          </a:p>
          <a:p>
            <a:pPr eaLnBrk="1" hangingPunct="1">
              <a:buFont typeface="Wingdings 3" pitchFamily="18" charset="2"/>
              <a:buNone/>
            </a:pPr>
            <a:r>
              <a:rPr lang="ru-RU" sz="4400" i="1" smtClean="0"/>
              <a:t>а) 8с· (-5х) =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4400" i="1" smtClean="0"/>
              <a:t>б) -3х·ху</a:t>
            </a:r>
            <a:r>
              <a:rPr lang="ru-RU" sz="4400" i="1" baseline="30000" smtClean="0"/>
              <a:t>2</a:t>
            </a:r>
            <a:r>
              <a:rPr lang="ru-RU" sz="4400" i="1" smtClean="0"/>
              <a:t>=</a:t>
            </a:r>
            <a:endParaRPr lang="ru-RU" sz="4400" smtClean="0"/>
          </a:p>
          <a:p>
            <a:pPr eaLnBrk="1" hangingPunct="1">
              <a:buFont typeface="Wingdings 3" pitchFamily="18" charset="2"/>
              <a:buNone/>
            </a:pPr>
            <a:r>
              <a:rPr lang="ru-RU" sz="4400" i="1" smtClean="0"/>
              <a:t>в) -</a:t>
            </a:r>
            <a:r>
              <a:rPr lang="en-US" sz="4400" i="1" smtClean="0"/>
              <a:t>7</a:t>
            </a:r>
            <a:r>
              <a:rPr lang="ru-RU" sz="4400" i="1" smtClean="0"/>
              <a:t>аb·(-2</a:t>
            </a:r>
            <a:r>
              <a:rPr lang="en-US" sz="4400" i="1" smtClean="0"/>
              <a:t>a</a:t>
            </a:r>
            <a:r>
              <a:rPr lang="ru-RU" sz="4400" i="1" smtClean="0"/>
              <a:t>)=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4400" i="1" baseline="30000" smtClean="0"/>
              <a:t>  </a:t>
            </a:r>
            <a:endParaRPr lang="ru-RU" sz="4400" smtClean="0"/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Решим устно задачи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00563" y="2205038"/>
            <a:ext cx="2087562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i="1" dirty="0">
                <a:latin typeface="+mn-lt"/>
                <a:cs typeface="+mn-cs"/>
              </a:rPr>
              <a:t>-40сх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67175" y="2924175"/>
            <a:ext cx="22336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i="1" dirty="0">
                <a:latin typeface="+mj-lt"/>
                <a:cs typeface="Arial" charset="0"/>
              </a:rPr>
              <a:t>-3х</a:t>
            </a:r>
            <a:r>
              <a:rPr lang="ru-RU" sz="4400" i="1" baseline="30000" dirty="0">
                <a:latin typeface="+mj-lt"/>
                <a:cs typeface="Arial" charset="0"/>
              </a:rPr>
              <a:t>2</a:t>
            </a:r>
            <a:r>
              <a:rPr lang="ru-RU" sz="4400" i="1" dirty="0">
                <a:latin typeface="+mj-lt"/>
                <a:cs typeface="Arial" charset="0"/>
              </a:rPr>
              <a:t>у</a:t>
            </a:r>
            <a:r>
              <a:rPr lang="ru-RU" sz="4400" i="1" baseline="30000" dirty="0">
                <a:latin typeface="+mj-lt"/>
                <a:cs typeface="Arial" charset="0"/>
              </a:rPr>
              <a:t>2</a:t>
            </a:r>
            <a:endParaRPr lang="ru-RU" sz="4400" dirty="0">
              <a:latin typeface="+mj-lt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7900" y="3716338"/>
            <a:ext cx="1871663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400" i="1" dirty="0">
                <a:latin typeface="+mj-lt"/>
                <a:cs typeface="Arial" charset="0"/>
              </a:rPr>
              <a:t>14</a:t>
            </a:r>
            <a:r>
              <a:rPr lang="ru-RU" sz="4400" i="1" dirty="0">
                <a:latin typeface="+mj-lt"/>
                <a:cs typeface="Arial" charset="0"/>
              </a:rPr>
              <a:t>а</a:t>
            </a:r>
            <a:r>
              <a:rPr lang="ru-RU" sz="4400" i="1" baseline="30000" dirty="0">
                <a:latin typeface="+mj-lt"/>
                <a:cs typeface="Arial" charset="0"/>
              </a:rPr>
              <a:t>2</a:t>
            </a:r>
            <a:r>
              <a:rPr lang="en-US" sz="4400" i="1" dirty="0">
                <a:latin typeface="+mj-lt"/>
                <a:cs typeface="Arial" charset="0"/>
              </a:rPr>
              <a:t>b</a:t>
            </a:r>
            <a:endParaRPr lang="ru-RU" sz="440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i="1" smtClean="0"/>
              <a:t>№2. Решить уравнение</a:t>
            </a:r>
            <a:endParaRPr lang="ru-RU" sz="4000" smtClean="0"/>
          </a:p>
          <a:p>
            <a:pPr eaLnBrk="1" hangingPunct="1">
              <a:buFont typeface="Wingdings 3" pitchFamily="18" charset="2"/>
              <a:buNone/>
            </a:pPr>
            <a:r>
              <a:rPr lang="ru-RU" sz="4000" i="1" smtClean="0"/>
              <a:t>а) 8х=24</a:t>
            </a:r>
            <a:endParaRPr lang="ru-RU" sz="4000" smtClean="0"/>
          </a:p>
          <a:p>
            <a:pPr eaLnBrk="1" hangingPunct="1">
              <a:buFont typeface="Wingdings 3" pitchFamily="18" charset="2"/>
              <a:buNone/>
            </a:pPr>
            <a:endParaRPr lang="ru-RU" sz="4000" smtClean="0"/>
          </a:p>
          <a:p>
            <a:pPr eaLnBrk="1" hangingPunct="1">
              <a:buFont typeface="Wingdings 3" pitchFamily="18" charset="2"/>
              <a:buNone/>
            </a:pPr>
            <a:r>
              <a:rPr lang="ru-RU" sz="4000" i="1" smtClean="0"/>
              <a:t>б) -4у=28</a:t>
            </a:r>
            <a:endParaRPr lang="ru-RU" sz="4000" smtClean="0"/>
          </a:p>
          <a:p>
            <a:pPr eaLnBrk="1" hangingPunct="1">
              <a:buFont typeface="Wingdings 3" pitchFamily="18" charset="2"/>
              <a:buNone/>
            </a:pPr>
            <a:endParaRPr lang="ru-RU" sz="4000" smtClean="0"/>
          </a:p>
          <a:p>
            <a:pPr eaLnBrk="1" hangingPunct="1">
              <a:buFont typeface="Wingdings 3" pitchFamily="18" charset="2"/>
              <a:buNone/>
            </a:pPr>
            <a:r>
              <a:rPr lang="ru-RU" sz="4000" i="1" smtClean="0"/>
              <a:t>в) -6</a:t>
            </a:r>
            <a:r>
              <a:rPr lang="en-US" sz="4000" i="1" smtClean="0"/>
              <a:t>z= - 54</a:t>
            </a:r>
            <a:endParaRPr lang="ru-RU" sz="40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Решим устно задачи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732588" y="2133600"/>
            <a:ext cx="1727200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latin typeface="+mn-lt"/>
                <a:cs typeface="Arial" charset="0"/>
              </a:rPr>
              <a:t>x = 3</a:t>
            </a:r>
            <a:endParaRPr lang="ru-RU" sz="4000" i="1" dirty="0">
              <a:latin typeface="+mn-lt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59563" y="3357563"/>
            <a:ext cx="2128837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dirty="0">
                <a:latin typeface="+mn-lt"/>
                <a:cs typeface="Arial" charset="0"/>
              </a:rPr>
              <a:t>y = - 7 </a:t>
            </a:r>
            <a:endParaRPr lang="ru-RU" sz="4000" dirty="0">
              <a:latin typeface="+mn-lt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59563" y="4581525"/>
            <a:ext cx="1371600" cy="9842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dirty="0">
                <a:latin typeface="+mn-lt"/>
                <a:cs typeface="Arial" charset="0"/>
              </a:rPr>
              <a:t>z= 9</a:t>
            </a:r>
            <a:endParaRPr lang="ru-RU" sz="4000" dirty="0">
              <a:latin typeface="+mn-lt"/>
              <a:cs typeface="Arial" charset="0"/>
            </a:endParaRPr>
          </a:p>
          <a:p>
            <a:pPr>
              <a:defRPr/>
            </a:pPr>
            <a:endParaRPr lang="ru-RU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600" i="1" smtClean="0"/>
              <a:t>№3. Выполнить умножение одночлена на многочлен</a:t>
            </a:r>
          </a:p>
          <a:p>
            <a:pPr eaLnBrk="1" hangingPunct="1"/>
            <a:endParaRPr lang="ru-RU" sz="3600" smtClean="0"/>
          </a:p>
          <a:p>
            <a:pPr eaLnBrk="1" hangingPunct="1">
              <a:buFont typeface="Wingdings 3" pitchFamily="18" charset="2"/>
              <a:buNone/>
            </a:pPr>
            <a:r>
              <a:rPr lang="ru-RU" sz="4000" i="1" smtClean="0"/>
              <a:t>а) 2у· (у-1) =</a:t>
            </a:r>
            <a:endParaRPr lang="ru-RU" sz="4000" smtClean="0"/>
          </a:p>
          <a:p>
            <a:pPr eaLnBrk="1" hangingPunct="1">
              <a:buFont typeface="Wingdings 3" pitchFamily="18" charset="2"/>
              <a:buNone/>
            </a:pPr>
            <a:endParaRPr lang="ru-RU" sz="3600" smtClean="0"/>
          </a:p>
          <a:p>
            <a:pPr eaLnBrk="1" hangingPunct="1">
              <a:buFont typeface="Wingdings 3" pitchFamily="18" charset="2"/>
              <a:buNone/>
            </a:pPr>
            <a:r>
              <a:rPr lang="ru-RU" sz="3600" i="1" smtClean="0"/>
              <a:t>б) 3а· (а-</a:t>
            </a:r>
            <a:r>
              <a:rPr lang="en-US" sz="3600" i="1" smtClean="0"/>
              <a:t>b+4)</a:t>
            </a:r>
            <a:r>
              <a:rPr lang="ru-RU" sz="3600" i="1" smtClean="0"/>
              <a:t> =</a:t>
            </a:r>
            <a:endParaRPr lang="ru-RU" sz="36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Решим устно задачи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356100" y="3213100"/>
            <a:ext cx="216376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dirty="0">
                <a:latin typeface="+mn-lt"/>
                <a:cs typeface="Arial" charset="0"/>
              </a:rPr>
              <a:t>2y</a:t>
            </a:r>
            <a:r>
              <a:rPr lang="en-US" sz="4000" i="1" baseline="30000" dirty="0">
                <a:latin typeface="+mn-lt"/>
                <a:cs typeface="Arial" charset="0"/>
              </a:rPr>
              <a:t>2</a:t>
            </a:r>
            <a:r>
              <a:rPr lang="en-US" sz="4000" i="1" dirty="0">
                <a:latin typeface="+mn-lt"/>
                <a:cs typeface="Arial" charset="0"/>
              </a:rPr>
              <a:t> – 2y</a:t>
            </a:r>
            <a:endParaRPr lang="ru-RU" sz="4000" dirty="0">
              <a:latin typeface="+mn-lt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4437063"/>
            <a:ext cx="41814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dirty="0">
                <a:latin typeface="+mn-lt"/>
                <a:cs typeface="Arial" charset="0"/>
              </a:rPr>
              <a:t>3a</a:t>
            </a:r>
            <a:r>
              <a:rPr lang="en-US" sz="4000" i="1" baseline="30000" dirty="0">
                <a:latin typeface="+mn-lt"/>
                <a:cs typeface="Arial" charset="0"/>
              </a:rPr>
              <a:t>2</a:t>
            </a:r>
            <a:r>
              <a:rPr lang="en-US" sz="4000" i="1" dirty="0">
                <a:latin typeface="+mn-lt"/>
                <a:cs typeface="Arial" charset="0"/>
              </a:rPr>
              <a:t> – 3ab + 12a</a:t>
            </a:r>
            <a:endParaRPr lang="ru-RU" sz="4000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250" y="231775"/>
            <a:ext cx="7864475" cy="1895475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1916113"/>
            <a:ext cx="7854950" cy="2195512"/>
          </a:xfrm>
        </p:spPr>
        <p:txBody>
          <a:bodyPr/>
          <a:lstStyle/>
          <a:p>
            <a:pPr marR="0" algn="just" eaLnBrk="1" hangingPunct="1">
              <a:lnSpc>
                <a:spcPct val="90000"/>
              </a:lnSpc>
            </a:pPr>
            <a:r>
              <a:rPr lang="ru-RU" b="1" i="1" smtClean="0"/>
              <a:t>Одночленом</a:t>
            </a:r>
            <a:r>
              <a:rPr lang="ru-RU" i="1" smtClean="0"/>
              <a:t> называется выражение, которое содержит числа, натуральные степени переменных и их произведения, и при этом не содержит никаких других действий с этими числами и переменными.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8313" y="4508500"/>
            <a:ext cx="7715250" cy="1522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000" b="1" dirty="0"/>
              <a:t>Например: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000" i="1" dirty="0"/>
              <a:t>−5ах³, </a:t>
            </a:r>
            <a:r>
              <a:rPr lang="ru-RU" sz="4000" i="1" dirty="0" err="1"/>
              <a:t>а³с²ху</a:t>
            </a:r>
            <a:r>
              <a:rPr lang="ru-RU" sz="4000" i="1" dirty="0"/>
              <a:t>, −7, </a:t>
            </a:r>
            <a:r>
              <a:rPr lang="ru-RU" sz="4000" i="1" dirty="0" err="1"/>
              <a:t>х</a:t>
            </a:r>
            <a:r>
              <a:rPr lang="ru-RU" sz="4000" i="1" dirty="0"/>
              <a:t>³, −а.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575" y="566738"/>
            <a:ext cx="7905750" cy="1487487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1916113"/>
            <a:ext cx="7854950" cy="2195512"/>
          </a:xfrm>
        </p:spPr>
        <p:txBody>
          <a:bodyPr/>
          <a:lstStyle/>
          <a:p>
            <a:pPr marR="0" algn="just" eaLnBrk="1" hangingPunct="1"/>
            <a:r>
              <a:rPr lang="ru-RU" sz="3200" i="1" smtClean="0"/>
              <a:t>Сумму одночленов называют многочленом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8313" y="4652963"/>
            <a:ext cx="7715250" cy="1377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b="1" dirty="0"/>
              <a:t>Например</a:t>
            </a:r>
            <a:r>
              <a:rPr lang="ru-RU" sz="4000" b="1" dirty="0"/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dirty="0"/>
              <a:t>3 a </a:t>
            </a:r>
            <a:r>
              <a:rPr lang="en-US" sz="3600" baseline="30000" dirty="0"/>
              <a:t>2</a:t>
            </a:r>
            <a:r>
              <a:rPr lang="en-US" sz="3600" dirty="0"/>
              <a:t> + </a:t>
            </a:r>
            <a:r>
              <a:rPr lang="en-US" sz="3600" dirty="0" err="1"/>
              <a:t>ab</a:t>
            </a:r>
            <a:r>
              <a:rPr lang="en-US" sz="3600" dirty="0"/>
              <a:t> + 5 b</a:t>
            </a:r>
            <a:r>
              <a:rPr lang="en-US" sz="3600" baseline="30000" dirty="0"/>
              <a:t>3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963" y="158750"/>
            <a:ext cx="8401050" cy="1895475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1916113"/>
            <a:ext cx="7854950" cy="2195512"/>
          </a:xfrm>
        </p:spPr>
        <p:txBody>
          <a:bodyPr/>
          <a:lstStyle/>
          <a:p>
            <a:pPr marR="0" algn="just" eaLnBrk="1" hangingPunct="1"/>
            <a:r>
              <a:rPr lang="ru-RU" sz="3200" i="1" smtClean="0"/>
              <a:t>Одночлен, записанный в виде произведения числового множителя стоящего на первом месте и степеней различных переменных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500" y="4572000"/>
            <a:ext cx="7715250" cy="1414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40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000" b="1" dirty="0"/>
              <a:t>Например: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dirty="0"/>
              <a:t>2x</a:t>
            </a:r>
            <a:r>
              <a:rPr lang="en-US" sz="3600" baseline="30000" dirty="0"/>
              <a:t>3</a:t>
            </a:r>
            <a:r>
              <a:rPr lang="en-US" sz="3600" dirty="0"/>
              <a:t>a</a:t>
            </a:r>
            <a:r>
              <a:rPr lang="en-US" sz="3600" baseline="30000" dirty="0"/>
              <a:t>2</a:t>
            </a:r>
            <a:r>
              <a:rPr lang="en-US" sz="3600" dirty="0"/>
              <a:t>(−3)(x</a:t>
            </a:r>
            <a:r>
              <a:rPr lang="en-US" sz="3600" baseline="30000" dirty="0"/>
              <a:t>3</a:t>
            </a:r>
            <a:r>
              <a:rPr lang="en-US" sz="3600" dirty="0"/>
              <a:t>)</a:t>
            </a:r>
            <a:r>
              <a:rPr lang="en-US" sz="3600" baseline="30000" dirty="0"/>
              <a:t>2</a:t>
            </a:r>
            <a:r>
              <a:rPr lang="en-US" sz="3600" dirty="0"/>
              <a:t> = </a:t>
            </a:r>
            <a:r>
              <a:rPr lang="en-US" sz="3600" b="1" dirty="0">
                <a:solidFill>
                  <a:schemeClr val="accent2"/>
                </a:solidFill>
              </a:rPr>
              <a:t>−6a</a:t>
            </a:r>
            <a:r>
              <a:rPr lang="en-US" sz="3600" b="1" baseline="30000" dirty="0">
                <a:solidFill>
                  <a:schemeClr val="accent2"/>
                </a:solidFill>
              </a:rPr>
              <a:t>2</a:t>
            </a:r>
            <a:r>
              <a:rPr lang="en-US" sz="3600" b="1" dirty="0">
                <a:solidFill>
                  <a:schemeClr val="accent2"/>
                </a:solidFill>
              </a:rPr>
              <a:t>x</a:t>
            </a:r>
            <a:r>
              <a:rPr lang="en-US" sz="3600" b="1" baseline="30000" dirty="0">
                <a:solidFill>
                  <a:schemeClr val="accent2"/>
                </a:solidFill>
              </a:rPr>
              <a:t>9</a:t>
            </a:r>
            <a:r>
              <a:rPr lang="en-US" sz="3600" b="1" dirty="0">
                <a:solidFill>
                  <a:schemeClr val="accent2"/>
                </a:solidFill>
              </a:rPr>
              <a:t> </a:t>
            </a:r>
            <a:r>
              <a:rPr lang="en-US" sz="3600" dirty="0"/>
              <a:t>. </a:t>
            </a:r>
            <a:br>
              <a:rPr lang="en-US" sz="3600" dirty="0"/>
            </a:b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363" y="487363"/>
            <a:ext cx="8210550" cy="1500187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1916113"/>
            <a:ext cx="7854950" cy="2195512"/>
          </a:xfrm>
        </p:spPr>
        <p:txBody>
          <a:bodyPr/>
          <a:lstStyle/>
          <a:p>
            <a:pPr marR="0" algn="just" eaLnBrk="1" hangingPunct="1">
              <a:lnSpc>
                <a:spcPct val="90000"/>
              </a:lnSpc>
            </a:pPr>
            <a:r>
              <a:rPr lang="ru-RU" sz="3000" i="1" smtClean="0"/>
              <a:t>Многочлен записан в стандартном виде, если каждый его член является одночленом стандартного вида, и многочлен не содержит подобных слагаемых.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500" y="4572000"/>
            <a:ext cx="7715250" cy="1414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000" b="1" dirty="0"/>
              <a:t>Например: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600" dirty="0"/>
              <a:t>17а</a:t>
            </a:r>
            <a:r>
              <a:rPr lang="en-US" sz="3600" dirty="0"/>
              <a:t>b</a:t>
            </a:r>
            <a:r>
              <a:rPr lang="en-US" sz="3600" baseline="30000" dirty="0"/>
              <a:t>2</a:t>
            </a:r>
            <a:r>
              <a:rPr lang="en-US" sz="3600" dirty="0"/>
              <a:t>c</a:t>
            </a:r>
            <a:r>
              <a:rPr lang="en-US" sz="3600" baseline="30000" dirty="0"/>
              <a:t>3</a:t>
            </a:r>
            <a:r>
              <a:rPr lang="en-US" sz="3600" dirty="0"/>
              <a:t> + 4bc</a:t>
            </a:r>
            <a:r>
              <a:rPr lang="en-US" sz="3600" baseline="30000" dirty="0"/>
              <a:t>2</a:t>
            </a:r>
            <a:r>
              <a:rPr lang="en-US" sz="3600" dirty="0"/>
              <a:t> +8b</a:t>
            </a:r>
            <a:r>
              <a:rPr lang="en-US" sz="3600" baseline="30000" dirty="0"/>
              <a:t>2 </a:t>
            </a:r>
            <a:r>
              <a:rPr lang="en-US" sz="3600" dirty="0"/>
              <a:t>+c +2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</TotalTime>
  <Words>512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Открытая</vt:lpstr>
      <vt:lpstr>Формула</vt:lpstr>
      <vt:lpstr>Слайд 1</vt:lpstr>
      <vt:lpstr>Слайд 2</vt:lpstr>
      <vt:lpstr>Решим устно задачи</vt:lpstr>
      <vt:lpstr>Решим устно задачи</vt:lpstr>
      <vt:lpstr>Решим устно задачи</vt:lpstr>
      <vt:lpstr>Слайд 6</vt:lpstr>
      <vt:lpstr>Слайд 7</vt:lpstr>
      <vt:lpstr>Слайд 8</vt:lpstr>
      <vt:lpstr>Слайд 9</vt:lpstr>
      <vt:lpstr>Слайд 10</vt:lpstr>
      <vt:lpstr>6. Как умножить многочлен на одночлен?</vt:lpstr>
      <vt:lpstr>6. Как умножить многочлен на одночлен?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одночлена на многочлен</dc:title>
  <dc:creator>Таня</dc:creator>
  <cp:lastModifiedBy>Inkognito</cp:lastModifiedBy>
  <cp:revision>39</cp:revision>
  <dcterms:created xsi:type="dcterms:W3CDTF">2012-10-10T18:30:50Z</dcterms:created>
  <dcterms:modified xsi:type="dcterms:W3CDTF">2012-11-01T11:47:01Z</dcterms:modified>
</cp:coreProperties>
</file>