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43"/>
  </p:notesMasterIdLst>
  <p:sldIdLst>
    <p:sldId id="262" r:id="rId2"/>
    <p:sldId id="267" r:id="rId3"/>
    <p:sldId id="288" r:id="rId4"/>
    <p:sldId id="268" r:id="rId5"/>
    <p:sldId id="269" r:id="rId6"/>
    <p:sldId id="287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92" r:id="rId17"/>
    <p:sldId id="280" r:id="rId18"/>
    <p:sldId id="291" r:id="rId19"/>
    <p:sldId id="282" r:id="rId20"/>
    <p:sldId id="283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33CC33"/>
    <a:srgbClr val="1A783E"/>
    <a:srgbClr val="862000"/>
    <a:srgbClr val="A82800"/>
    <a:srgbClr val="FF0000"/>
    <a:srgbClr val="F6562A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621" autoAdjust="0"/>
  </p:normalViewPr>
  <p:slideViewPr>
    <p:cSldViewPr>
      <p:cViewPr>
        <p:scale>
          <a:sx n="75" d="100"/>
          <a:sy n="75" d="100"/>
        </p:scale>
        <p:origin x="-105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7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A41A55-E6BF-4209-9BF3-9A0D23241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811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635C3E-9058-49CF-9491-837B6CDD3C2D}" type="slidenum">
              <a:rPr lang="ru-RU" sz="1200"/>
              <a:pPr eaLnBrk="1" hangingPunct="1"/>
              <a:t>29</a:t>
            </a:fld>
            <a:endParaRPr lang="ru-RU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8D1931-6563-4487-88AA-589F98CF4E0E}" type="slidenum">
              <a:rPr lang="ru-RU" sz="1200"/>
              <a:pPr eaLnBrk="1" hangingPunct="1"/>
              <a:t>41</a:t>
            </a:fld>
            <a:endParaRPr lang="ru-RU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915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15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CC3F1A-4A63-4EFC-BB60-B339FEE21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182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FFBFF-C3F1-4B7F-9BC4-4CDB4D530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98003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E60F8-0069-44A3-9330-C8205DA4E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67350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4FDCF-D4DB-43F9-92DE-3AA39C5C3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183472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32E11-AE78-4834-90FD-77745EF9D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1139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B058B-9F22-4EDD-9096-2EBA1CA6E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5202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AF8A7-E321-4C56-A9F3-2CDF16232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401275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E8F0-A740-4FDE-99B6-0513E01F3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56394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52BD3-BB92-4D63-817D-D0597E489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21770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13D9-5B44-4705-A211-56C66C96F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66751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87B56-06A3-4164-A7F2-E7480263B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5326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A916460A-DFDF-4597-8D04-E1B8DD5E2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904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904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904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904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904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904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904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904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904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904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04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04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0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0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0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0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0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8" grpId="0"/>
      <p:bldP spid="19047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047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047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047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047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04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ed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692275" y="4292600"/>
            <a:ext cx="6408738" cy="2209800"/>
          </a:xfrm>
        </p:spPr>
        <p:txBody>
          <a:bodyPr/>
          <a:lstStyle/>
          <a:p>
            <a:pPr eaLnBrk="1" hangingPunct="1"/>
            <a:r>
              <a:rPr lang="ru-RU" sz="2900" smtClean="0">
                <a:solidFill>
                  <a:srgbClr val="3C8329"/>
                </a:solidFill>
              </a:rPr>
              <a:t>Подготовили ученики </a:t>
            </a:r>
            <a:r>
              <a:rPr lang="en-US" sz="2900" smtClean="0">
                <a:solidFill>
                  <a:srgbClr val="3C8329"/>
                </a:solidFill>
              </a:rPr>
              <a:t>X</a:t>
            </a:r>
            <a:r>
              <a:rPr lang="ru-RU" sz="2900" smtClean="0">
                <a:solidFill>
                  <a:srgbClr val="3C8329"/>
                </a:solidFill>
              </a:rPr>
              <a:t> «А» класса: </a:t>
            </a:r>
            <a:br>
              <a:rPr lang="ru-RU" sz="2900" smtClean="0">
                <a:solidFill>
                  <a:srgbClr val="3C8329"/>
                </a:solidFill>
              </a:rPr>
            </a:br>
            <a:r>
              <a:rPr lang="ru-RU" sz="2900" smtClean="0">
                <a:solidFill>
                  <a:srgbClr val="3C8329"/>
                </a:solidFill>
              </a:rPr>
              <a:t>Зацепина Екатерина,</a:t>
            </a:r>
            <a:br>
              <a:rPr lang="ru-RU" sz="2900" smtClean="0">
                <a:solidFill>
                  <a:srgbClr val="3C8329"/>
                </a:solidFill>
              </a:rPr>
            </a:br>
            <a:r>
              <a:rPr lang="ru-RU" sz="2900" smtClean="0">
                <a:solidFill>
                  <a:srgbClr val="3C8329"/>
                </a:solidFill>
              </a:rPr>
              <a:t>Павлова Юлия.</a:t>
            </a:r>
            <a:endParaRPr lang="ru-RU" sz="2900" smtClean="0">
              <a:solidFill>
                <a:schemeClr val="tx1"/>
              </a:solidFill>
            </a:endParaRPr>
          </a:p>
        </p:txBody>
      </p:sp>
      <p:sp>
        <p:nvSpPr>
          <p:cNvPr id="7477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692400" y="2214563"/>
            <a:ext cx="6451600" cy="1296987"/>
          </a:xfrm>
        </p:spPr>
        <p:txBody>
          <a:bodyPr/>
          <a:lstStyle/>
          <a:p>
            <a:pPr eaLnBrk="1" hangingPunct="1"/>
            <a:r>
              <a:rPr lang="ru-RU" sz="5100" smtClean="0">
                <a:solidFill>
                  <a:srgbClr val="F1F70D"/>
                </a:solidFill>
              </a:rPr>
              <a:t>Центральная    симметрия.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715140" y="142852"/>
            <a:ext cx="183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>
                <a:hlinkClick r:id="rId2"/>
              </a:rPr>
              <a:t>Prezented.Ru</a:t>
            </a:r>
            <a:endParaRPr lang="ru-RU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2" grpId="0"/>
      <p:bldP spid="7477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748712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862000"/>
                </a:solidFill>
                <a:latin typeface="Comic Sans MS" pitchFamily="66" charset="0"/>
              </a:rPr>
              <a:t>Центральная симметрия в шестиконечной звезде:</a:t>
            </a:r>
          </a:p>
        </p:txBody>
      </p:sp>
      <p:sp>
        <p:nvSpPr>
          <p:cNvPr id="210948" name="AutoShape 4"/>
          <p:cNvSpPr>
            <a:spLocks noChangeArrowheads="1"/>
          </p:cNvSpPr>
          <p:nvPr/>
        </p:nvSpPr>
        <p:spPr bwMode="auto">
          <a:xfrm>
            <a:off x="1692275" y="908050"/>
            <a:ext cx="5903913" cy="4826000"/>
          </a:xfrm>
          <a:prstGeom prst="triangle">
            <a:avLst>
              <a:gd name="adj" fmla="val 50380"/>
            </a:avLst>
          </a:prstGeom>
          <a:solidFill>
            <a:schemeClr val="bg1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0954" name="Line 10"/>
          <p:cNvSpPr>
            <a:spLocks noChangeShapeType="1"/>
          </p:cNvSpPr>
          <p:nvPr/>
        </p:nvSpPr>
        <p:spPr bwMode="auto">
          <a:xfrm>
            <a:off x="4643438" y="908050"/>
            <a:ext cx="0" cy="5661025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 flipV="1">
            <a:off x="1692275" y="1700213"/>
            <a:ext cx="5903913" cy="4033837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956" name="Line 12"/>
          <p:cNvSpPr>
            <a:spLocks noChangeShapeType="1"/>
          </p:cNvSpPr>
          <p:nvPr/>
        </p:nvSpPr>
        <p:spPr bwMode="auto">
          <a:xfrm>
            <a:off x="1763713" y="1700213"/>
            <a:ext cx="5903912" cy="4033837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>
            <a:off x="4787900" y="34290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210959" name="AutoShape 15"/>
          <p:cNvSpPr>
            <a:spLocks noChangeArrowheads="1"/>
          </p:cNvSpPr>
          <p:nvPr/>
        </p:nvSpPr>
        <p:spPr bwMode="auto">
          <a:xfrm rot="10800000">
            <a:off x="1692275" y="1700213"/>
            <a:ext cx="5903913" cy="4897437"/>
          </a:xfrm>
          <a:prstGeom prst="triangle">
            <a:avLst>
              <a:gd name="adj" fmla="val 50204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0963" name="Oval 19"/>
          <p:cNvSpPr>
            <a:spLocks noChangeArrowheads="1"/>
          </p:cNvSpPr>
          <p:nvPr/>
        </p:nvSpPr>
        <p:spPr bwMode="auto">
          <a:xfrm>
            <a:off x="4572000" y="3644900"/>
            <a:ext cx="144463" cy="141288"/>
          </a:xfrm>
          <a:prstGeom prst="ellipse">
            <a:avLst/>
          </a:prstGeom>
          <a:solidFill>
            <a:srgbClr val="862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  <p:bldP spid="210954" grpId="0" animBg="1"/>
      <p:bldP spid="210955" grpId="0" animBg="1"/>
      <p:bldP spid="210956" grpId="0" animBg="1"/>
      <p:bldP spid="210958" grpId="0"/>
      <p:bldP spid="210959" grpId="0" animBg="1"/>
      <p:bldP spid="2109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462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990000"/>
                </a:solidFill>
                <a:latin typeface="Comic Sans MS" pitchFamily="66" charset="0"/>
              </a:rPr>
              <a:t>Точка О является центром симметрии, если при повороте вокруг точки О на 180</a:t>
            </a:r>
            <a:r>
              <a:rPr lang="fr-FR" sz="2400" smtClean="0">
                <a:solidFill>
                  <a:srgbClr val="990000"/>
                </a:solidFill>
                <a:latin typeface="Comic Sans MS" pitchFamily="66" charset="0"/>
              </a:rPr>
              <a:t>°</a:t>
            </a:r>
            <a:r>
              <a:rPr lang="ru-RU" sz="2400" smtClean="0">
                <a:solidFill>
                  <a:srgbClr val="990000"/>
                </a:solidFill>
                <a:latin typeface="Comic Sans MS" pitchFamily="66" charset="0"/>
              </a:rPr>
              <a:t> фигура переходит сама в себя.</a:t>
            </a:r>
          </a:p>
        </p:txBody>
      </p:sp>
      <p:sp>
        <p:nvSpPr>
          <p:cNvPr id="211972" name="AutoShape 4"/>
          <p:cNvSpPr>
            <a:spLocks noChangeArrowheads="1"/>
          </p:cNvSpPr>
          <p:nvPr/>
        </p:nvSpPr>
        <p:spPr bwMode="auto">
          <a:xfrm rot="-794841">
            <a:off x="539750" y="1989138"/>
            <a:ext cx="3960813" cy="2236787"/>
          </a:xfrm>
          <a:prstGeom prst="lightningBolt">
            <a:avLst/>
          </a:prstGeom>
          <a:solidFill>
            <a:schemeClr val="bg1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1973" name="AutoShape 5"/>
          <p:cNvSpPr>
            <a:spLocks noChangeArrowheads="1"/>
          </p:cNvSpPr>
          <p:nvPr/>
        </p:nvSpPr>
        <p:spPr bwMode="auto">
          <a:xfrm rot="10132601">
            <a:off x="4859338" y="3357563"/>
            <a:ext cx="3817937" cy="2087562"/>
          </a:xfrm>
          <a:prstGeom prst="lightningBol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1976" name="Arc 8"/>
          <p:cNvSpPr>
            <a:spLocks/>
          </p:cNvSpPr>
          <p:nvPr/>
        </p:nvSpPr>
        <p:spPr bwMode="auto">
          <a:xfrm rot="20866492" flipH="1">
            <a:off x="4560888" y="3708400"/>
            <a:ext cx="215900" cy="144463"/>
          </a:xfrm>
          <a:custGeom>
            <a:avLst/>
            <a:gdLst>
              <a:gd name="T0" fmla="*/ 193797 w 41006"/>
              <a:gd name="T1" fmla="*/ 0 h 34396"/>
              <a:gd name="T2" fmla="*/ 0 w 41006"/>
              <a:gd name="T3" fmla="*/ 93580 h 34396"/>
              <a:gd name="T4" fmla="*/ 102174 w 41006"/>
              <a:gd name="T5" fmla="*/ 53743 h 34396"/>
              <a:gd name="T6" fmla="*/ 0 60000 65536"/>
              <a:gd name="T7" fmla="*/ 0 60000 65536"/>
              <a:gd name="T8" fmla="*/ 0 60000 65536"/>
              <a:gd name="T9" fmla="*/ 0 w 41006"/>
              <a:gd name="T10" fmla="*/ 0 h 34396"/>
              <a:gd name="T11" fmla="*/ 41006 w 41006"/>
              <a:gd name="T12" fmla="*/ 34396 h 343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006" h="34396" fill="none" extrusionOk="0">
                <a:moveTo>
                  <a:pt x="36807" y="0"/>
                </a:moveTo>
                <a:cubicBezTo>
                  <a:pt x="39535" y="3709"/>
                  <a:pt x="41006" y="8192"/>
                  <a:pt x="41006" y="12796"/>
                </a:cubicBezTo>
                <a:cubicBezTo>
                  <a:pt x="41006" y="24725"/>
                  <a:pt x="31335" y="34396"/>
                  <a:pt x="19406" y="34396"/>
                </a:cubicBezTo>
                <a:cubicBezTo>
                  <a:pt x="11154" y="34396"/>
                  <a:pt x="3623" y="29694"/>
                  <a:pt x="-1" y="22281"/>
                </a:cubicBezTo>
              </a:path>
              <a:path w="41006" h="34396" stroke="0" extrusionOk="0">
                <a:moveTo>
                  <a:pt x="36807" y="0"/>
                </a:moveTo>
                <a:cubicBezTo>
                  <a:pt x="39535" y="3709"/>
                  <a:pt x="41006" y="8192"/>
                  <a:pt x="41006" y="12796"/>
                </a:cubicBezTo>
                <a:cubicBezTo>
                  <a:pt x="41006" y="24725"/>
                  <a:pt x="31335" y="34396"/>
                  <a:pt x="19406" y="34396"/>
                </a:cubicBezTo>
                <a:cubicBezTo>
                  <a:pt x="11154" y="34396"/>
                  <a:pt x="3623" y="29694"/>
                  <a:pt x="-1" y="22281"/>
                </a:cubicBezTo>
                <a:lnTo>
                  <a:pt x="19406" y="1279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1981" name="Rectangle 13"/>
          <p:cNvSpPr>
            <a:spLocks noChangeArrowheads="1"/>
          </p:cNvSpPr>
          <p:nvPr/>
        </p:nvSpPr>
        <p:spPr bwMode="auto">
          <a:xfrm>
            <a:off x="4500563" y="328453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008000"/>
                </a:solidFill>
              </a:rPr>
              <a:t>О</a:t>
            </a:r>
          </a:p>
        </p:txBody>
      </p:sp>
      <p:sp>
        <p:nvSpPr>
          <p:cNvPr id="211982" name="Rectangle 14"/>
          <p:cNvSpPr>
            <a:spLocks noChangeArrowheads="1"/>
          </p:cNvSpPr>
          <p:nvPr/>
        </p:nvSpPr>
        <p:spPr bwMode="auto">
          <a:xfrm>
            <a:off x="4284663" y="3789363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>
                <a:solidFill>
                  <a:srgbClr val="008000"/>
                </a:solidFill>
              </a:rPr>
              <a:t>180</a:t>
            </a:r>
            <a:r>
              <a:rPr lang="fr-FR" sz="1600">
                <a:solidFill>
                  <a:srgbClr val="008000"/>
                </a:solidFill>
              </a:rPr>
              <a:t>°</a:t>
            </a:r>
            <a:endParaRPr lang="ru-RU" sz="160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 animBg="1"/>
      <p:bldP spid="211973" grpId="0" animBg="1"/>
      <p:bldP spid="211976" grpId="0" animBg="1"/>
      <p:bldP spid="211981" grpId="0"/>
      <p:bldP spid="211981" grpId="1"/>
      <p:bldP spid="211982" grpId="0"/>
      <p:bldP spid="21198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990000"/>
                </a:solidFill>
                <a:latin typeface="Comic Sans MS" pitchFamily="66" charset="0"/>
              </a:rPr>
              <a:t>    </a:t>
            </a:r>
            <a:r>
              <a:rPr lang="ru-RU" sz="2800" smtClean="0">
                <a:solidFill>
                  <a:srgbClr val="990000"/>
                </a:solidFill>
                <a:latin typeface="Comic Sans MS" pitchFamily="66" charset="0"/>
              </a:rPr>
              <a:t>Прямая также обладает центральной симметрией, однако в отличие от других фигур, которые имеют только один центр симметрии(точка О на рисунках), у прямой их бесконечно много - любая точка прямой является её центром симметрии. Примером фигуры, не имеющей центра симметрии, является треугольник. </a:t>
            </a:r>
            <a:endParaRPr lang="ru-RU" sz="2800" smtClean="0">
              <a:solidFill>
                <a:srgbClr val="1A783E"/>
              </a:solidFill>
              <a:latin typeface="Comic Sans MS" pitchFamily="66" charset="0"/>
            </a:endParaRPr>
          </a:p>
        </p:txBody>
      </p:sp>
      <p:sp>
        <p:nvSpPr>
          <p:cNvPr id="212998" name="AutoShape 6"/>
          <p:cNvSpPr>
            <a:spLocks noChangeArrowheads="1"/>
          </p:cNvSpPr>
          <p:nvPr/>
        </p:nvSpPr>
        <p:spPr bwMode="auto">
          <a:xfrm>
            <a:off x="2987675" y="4221163"/>
            <a:ext cx="2663825" cy="1655762"/>
          </a:xfrm>
          <a:prstGeom prst="triangle">
            <a:avLst>
              <a:gd name="adj" fmla="val 50713"/>
            </a:avLst>
          </a:prstGeom>
          <a:noFill/>
          <a:ln w="38100">
            <a:solidFill>
              <a:srgbClr val="1A783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rgbClr val="990000"/>
              </a:solidFill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2627313" y="55165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А</a:t>
            </a:r>
          </a:p>
        </p:txBody>
      </p:sp>
      <p:sp>
        <p:nvSpPr>
          <p:cNvPr id="213000" name="Rectangle 8"/>
          <p:cNvSpPr>
            <a:spLocks noChangeArrowheads="1"/>
          </p:cNvSpPr>
          <p:nvPr/>
        </p:nvSpPr>
        <p:spPr bwMode="auto">
          <a:xfrm>
            <a:off x="4140200" y="37893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В</a:t>
            </a:r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5580063" y="55165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>
                <a:solidFill>
                  <a:srgbClr val="1A783E"/>
                </a:solidFill>
              </a:rPr>
              <a:t>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8" grpId="0" animBg="1"/>
      <p:bldP spid="212999" grpId="0"/>
      <p:bldP spid="213000" grpId="0"/>
      <p:bldP spid="2130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9350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3C8329"/>
                </a:solidFill>
                <a:latin typeface="Comic Sans MS" pitchFamily="66" charset="0"/>
              </a:rPr>
              <a:t>       </a:t>
            </a:r>
            <a:r>
              <a:rPr lang="ru-RU" sz="3200" smtClean="0">
                <a:solidFill>
                  <a:srgbClr val="3C8329"/>
                </a:solidFill>
                <a:latin typeface="Comic Sans MS" pitchFamily="66" charset="0"/>
              </a:rPr>
              <a:t>Применение на практике:</a:t>
            </a:r>
            <a:r>
              <a:rPr lang="ru-RU" smtClean="0">
                <a:solidFill>
                  <a:srgbClr val="3C8329"/>
                </a:solidFill>
                <a:latin typeface="Comic Sans MS" pitchFamily="66" charset="0"/>
              </a:rPr>
              <a:t/>
            </a:r>
            <a:br>
              <a:rPr lang="ru-RU" smtClean="0">
                <a:solidFill>
                  <a:srgbClr val="3C8329"/>
                </a:solidFill>
                <a:latin typeface="Comic Sans MS" pitchFamily="66" charset="0"/>
              </a:rPr>
            </a:br>
            <a:r>
              <a:rPr lang="ru-RU" smtClean="0">
                <a:solidFill>
                  <a:srgbClr val="3C8329"/>
                </a:solidFill>
                <a:latin typeface="Comic Sans MS" pitchFamily="66" charset="0"/>
              </a:rPr>
              <a:t>           </a:t>
            </a:r>
            <a:r>
              <a:rPr lang="ru-RU" sz="1800" smtClean="0">
                <a:solidFill>
                  <a:srgbClr val="1A783E"/>
                </a:solidFill>
                <a:latin typeface="Comic Sans MS" pitchFamily="66" charset="0"/>
              </a:rPr>
              <a:t>Примеры симметрии в растениях: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28763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      Вопрос о симметрии в растениях возник ещё в 5 веке до н. э. На явление симметрии в живой природе обратили внимание в Древней Греции пифагорейцы в связи с развитием ими учения о гармонии. В 19 веке появлялись отдельные работы, касающиеся этой темы. А в 1961 году как результат многовековых исследований, посвященных поиску красоты и гармонии окружающей нас природы, появилась наука </a:t>
            </a:r>
            <a:r>
              <a:rPr lang="ru-RU" sz="1400" b="1" smtClean="0">
                <a:solidFill>
                  <a:srgbClr val="990000"/>
                </a:solidFill>
                <a:latin typeface="Comic Sans MS" pitchFamily="66" charset="0"/>
              </a:rPr>
              <a:t>биосимметрика</a:t>
            </a: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      Центральная симметрия характерна для различных плодов: голубика, черника, вишня, клюква. Рассмотрим разрез любой из этих ягод. В разрезе она представляет собой окружность, а окружность, как нам известно, имеет центр симметрии.</a:t>
            </a:r>
            <a:b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Центральную симметрию можно наблюдать на изображении таких цветов как цветок одуванчика, цветок мать-и-мачехи, цветок кувшинки, сердцевина ромашки, а в некоторых случаях центральной симметрией обладает и изображение всего цветка ромашки. Её сердцевина представляет собой окружность, и поэтому центрально симметрична, так как мы знаем, что окружность имеет центр симметрии. Весь же цветок обладает центральной симметрией только в случае четного количества лепестков. В случае же нечетного количества лепестков, вспомните анютины глазки , он обладает только осевой.</a:t>
            </a:r>
            <a:endParaRPr lang="ru-RU" sz="1400" b="1" i="1" smtClean="0">
              <a:solidFill>
                <a:srgbClr val="99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i="1" smtClean="0">
                <a:solidFill>
                  <a:srgbClr val="3C8329"/>
                </a:solidFill>
                <a:latin typeface="Comic Sans MS" pitchFamily="66" charset="0"/>
              </a:rPr>
              <a:t>Выводы:</a:t>
            </a:r>
            <a:endParaRPr lang="ru-RU" sz="1400" smtClean="0">
              <a:solidFill>
                <a:srgbClr val="3C832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По нашим наблюдениям, в любом растении можно найти какую-то его часть, обладающую осевой или центральной симметрией. Это могут быть листья, цветы, стебли, стволы деревьев, плоды, и более мелкие части, такие как сердцевина цветка, пестик, тычинки и другие.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Осевая симметрия присуща различным видам растений и грибам, и их частям.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Центральная симметрия наиболее характерна для плодов растений и некоторых цветов.</a:t>
            </a:r>
          </a:p>
          <a:p>
            <a:pPr eaLnBrk="1" hangingPunct="1">
              <a:lnSpc>
                <a:spcPct val="80000"/>
              </a:lnSpc>
            </a:pPr>
            <a:endParaRPr lang="ru-RU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6" name="Picture 6" descr="Рисунок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4213" y="620713"/>
            <a:ext cx="3255962" cy="2909887"/>
          </a:xfrm>
          <a:noFill/>
        </p:spPr>
      </p:pic>
      <p:pic>
        <p:nvPicPr>
          <p:cNvPr id="215047" name="Picture 7" descr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844675"/>
            <a:ext cx="453707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1403350" y="3644900"/>
            <a:ext cx="170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>
                <a:solidFill>
                  <a:srgbClr val="1A783E"/>
                </a:solidFill>
              </a:rPr>
              <a:t>Ромашка</a:t>
            </a:r>
          </a:p>
        </p:txBody>
      </p:sp>
      <p:sp>
        <p:nvSpPr>
          <p:cNvPr id="215049" name="Rectangle 9"/>
          <p:cNvSpPr>
            <a:spLocks noChangeArrowheads="1"/>
          </p:cNvSpPr>
          <p:nvPr/>
        </p:nvSpPr>
        <p:spPr bwMode="auto">
          <a:xfrm>
            <a:off x="5076825" y="5876925"/>
            <a:ext cx="2851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Анютины глазки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8" grpId="0"/>
      <p:bldP spid="2150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576263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3C8329"/>
                </a:solidFill>
                <a:latin typeface="Comic Sans MS" pitchFamily="66" charset="0"/>
              </a:rPr>
              <a:t>Центральная симметрия в архитектуре:</a:t>
            </a:r>
            <a:r>
              <a:rPr lang="ru-RU" sz="2800" smtClean="0">
                <a:solidFill>
                  <a:srgbClr val="3C8329"/>
                </a:solidFill>
                <a:latin typeface="Comic Sans MS" pitchFamily="66" charset="0"/>
              </a:rPr>
              <a:t/>
            </a:r>
            <a:br>
              <a:rPr lang="ru-RU" sz="2800" smtClean="0">
                <a:solidFill>
                  <a:srgbClr val="3C8329"/>
                </a:solidFill>
                <a:latin typeface="Comic Sans MS" pitchFamily="66" charset="0"/>
              </a:rPr>
            </a:br>
            <a:endParaRPr lang="ru-RU" sz="2800" smtClean="0">
              <a:solidFill>
                <a:srgbClr val="3C8329"/>
              </a:solidFill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      </a:t>
            </a:r>
            <a:r>
              <a:rPr lang="ru-RU" sz="1600" smtClean="0">
                <a:solidFill>
                  <a:srgbClr val="990000"/>
                </a:solidFill>
                <a:latin typeface="Comic Sans MS" pitchFamily="66" charset="0"/>
              </a:rPr>
              <a:t>Во второй половине XVIII - первой трети XIX века Петербург приобрёл воспетый А.С. Пушкиным “строгий, стройный вид”, который придала городу архитектура классицизма. Все здания, построенные в стиле классицизм, имеют четкие прямолинейные симметричные композиции. В начале XIX века по проекту А.Н. Воронихина было сооружено выдающееся произведение искусства – Казанский собор. Перед Казанским собором симметрично установлены памятники М.И. Кутузову и М.Б. Барклаю-де-Толли, полководцам, разгромившим армию Наполеона.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990000"/>
                </a:solidFill>
                <a:latin typeface="Comic Sans MS" pitchFamily="66" charset="0"/>
              </a:rPr>
              <a:t>      Примером современных зданий, построенных в середине ХХ века, является гостиница “Прибалтийская”. Симметричность, как видно из чертежа присутствует как в общей композиции, так и в каждой из трех его составляющих:средняя часть – арка с куполом и пикой на вершине, два боковых крыла гостиницы.</a:t>
            </a:r>
            <a:endParaRPr lang="ru-RU" sz="1600" b="1" i="1" smtClean="0">
              <a:solidFill>
                <a:srgbClr val="99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 smtClean="0"/>
              <a:t> </a:t>
            </a:r>
            <a:r>
              <a:rPr lang="ru-RU" sz="1600" b="1" i="1" smtClean="0">
                <a:solidFill>
                  <a:srgbClr val="3C8329"/>
                </a:solidFill>
                <a:latin typeface="Comic Sans MS" pitchFamily="66" charset="0"/>
              </a:rPr>
              <a:t>Выводы:</a:t>
            </a:r>
            <a:endParaRPr lang="ru-RU" sz="1600" smtClean="0">
              <a:solidFill>
                <a:srgbClr val="3C832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990000"/>
                </a:solidFill>
                <a:latin typeface="Comic Sans MS" pitchFamily="66" charset="0"/>
              </a:rPr>
              <a:t>Принципы симметрии являются основополагающими для любого архитектора, но вопрос о соотношении между симметрией и асимметрией каждый архитектор решает по-разному. Асимметричное в целом сооружение может являть собой гармоническую композицию симметричных элементов.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990000"/>
                </a:solidFill>
                <a:latin typeface="Comic Sans MS" pitchFamily="66" charset="0"/>
              </a:rPr>
              <a:t>Удачное решение определяется талантом зодчего, его художественным вкусом и его пониманием прекрасного. Прогуляйтесь по нашему городу и убедитесь, что удачных решений может быть очень много, но неизменным остается одно – стремление архитектора к гармонии, а это в той или иной степени связано с симметрией.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2" name="Picture 4" descr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68413"/>
            <a:ext cx="30861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7573" name="Picture 5" descr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492375"/>
            <a:ext cx="5214938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3924300" y="4652963"/>
            <a:ext cx="495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>
                <a:solidFill>
                  <a:srgbClr val="1A783E"/>
                </a:solidFill>
              </a:rPr>
              <a:t>Гостиница «Прибалтийская»</a:t>
            </a:r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468313" y="5084763"/>
            <a:ext cx="2952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Казанский собор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4" grpId="0"/>
      <p:bldP spid="2375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3C8329"/>
                </a:solidFill>
                <a:latin typeface="Comic Sans MS" pitchFamily="66" charset="0"/>
              </a:rPr>
              <a:t>Центральная симметрия в зоологии:</a:t>
            </a:r>
            <a:r>
              <a:rPr lang="ru-RU" sz="2800" smtClean="0">
                <a:solidFill>
                  <a:srgbClr val="3C8329"/>
                </a:solidFill>
                <a:latin typeface="Comic Sans MS" pitchFamily="66" charset="0"/>
              </a:rPr>
              <a:t/>
            </a:r>
            <a:br>
              <a:rPr lang="ru-RU" sz="2800" smtClean="0">
                <a:solidFill>
                  <a:srgbClr val="3C8329"/>
                </a:solidFill>
                <a:latin typeface="Comic Sans MS" pitchFamily="66" charset="0"/>
              </a:rPr>
            </a:br>
            <a:endParaRPr lang="ru-RU" sz="2800" smtClean="0">
              <a:solidFill>
                <a:srgbClr val="3C8329"/>
              </a:solidFill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smtClean="0"/>
              <a:t>           </a:t>
            </a:r>
            <a:r>
              <a:rPr lang="ru-RU" sz="2000" smtClean="0">
                <a:solidFill>
                  <a:srgbClr val="990000"/>
                </a:solidFill>
                <a:latin typeface="Comic Sans MS" pitchFamily="66" charset="0"/>
              </a:rPr>
              <a:t>Рассмотрим, как связаны животный мир и симметрия.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rgbClr val="990000"/>
                </a:solidFill>
                <a:latin typeface="Comic Sans MS" pitchFamily="66" charset="0"/>
              </a:rPr>
              <a:t>     Центральная симметрия наиболее характерна для животных, ведущих подводный образ жизни.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rgbClr val="990000"/>
                </a:solidFill>
                <a:latin typeface="Comic Sans MS" pitchFamily="66" charset="0"/>
              </a:rPr>
              <a:t>    А также есть пример асимметричных животных: инфузория-туфелька и амёба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smtClean="0">
                <a:solidFill>
                  <a:srgbClr val="3C8329"/>
                </a:solidFill>
                <a:latin typeface="Comic Sans MS" pitchFamily="66" charset="0"/>
              </a:rPr>
              <a:t>Выводы:</a:t>
            </a:r>
            <a:endParaRPr lang="ru-RU" sz="2000" smtClean="0">
              <a:solidFill>
                <a:srgbClr val="3C832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990000"/>
                </a:solidFill>
                <a:latin typeface="Comic Sans MS" pitchFamily="66" charset="0"/>
              </a:rPr>
              <a:t>Симметрию живого существа определяет направление его движения. Для живых существ, для которых ведущим направлением является направление движения “вперед”, наиболее характерна осевая симметрия. Так как в этом направлении животные устремляются за пищей и в этом же спасаются от преследователей. А нарушение симметрии привело бы к торможению одной из сторон и превращению поступательного движения в круговое.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990000"/>
                </a:solidFill>
                <a:latin typeface="Comic Sans MS" pitchFamily="66" charset="0"/>
              </a:rPr>
              <a:t>Центральная симметрия чаще встречается в форме животных, обитающих под водой.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990000"/>
                </a:solidFill>
                <a:latin typeface="Comic Sans MS" pitchFamily="66" charset="0"/>
              </a:rPr>
              <a:t>Асимметрию можно наблюдать на примере простейших животных.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8" name="Picture 4" descr="Рисунок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5175"/>
            <a:ext cx="3825875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549" name="Picture 5" descr="Рисунок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76250"/>
            <a:ext cx="2586038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550" name="Picture 6" descr="Рисунок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429000"/>
            <a:ext cx="23971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1619250" y="3213100"/>
            <a:ext cx="1557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>
                <a:solidFill>
                  <a:srgbClr val="1A783E"/>
                </a:solidFill>
              </a:rPr>
              <a:t>Лягушка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6588125" y="3284538"/>
            <a:ext cx="971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Паук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4211638" y="6165850"/>
            <a:ext cx="1557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Бабочка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1" grpId="0"/>
      <p:bldP spid="236552" grpId="0"/>
      <p:bldP spid="2365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4" name="Picture 4" descr="Рисунок 1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088" y="1557338"/>
            <a:ext cx="2914650" cy="3313112"/>
          </a:xfrm>
          <a:noFill/>
        </p:spPr>
      </p:pic>
      <p:pic>
        <p:nvPicPr>
          <p:cNvPr id="220165" name="Picture 5" descr="Рисунок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196975"/>
            <a:ext cx="4343400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779838" y="5157788"/>
            <a:ext cx="5137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инфузория-туфелька и амёба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2"/>
                </a:solidFill>
              </a:rPr>
              <a:t>     </a:t>
            </a:r>
            <a:r>
              <a:rPr lang="ru-RU" sz="4000" b="1" u="sng" smtClean="0">
                <a:solidFill>
                  <a:srgbClr val="20944C"/>
                </a:solidFill>
                <a:latin typeface="Comic Sans MS" pitchFamily="66" charset="0"/>
              </a:rPr>
              <a:t>Центральная симметрия.</a:t>
            </a:r>
            <a:r>
              <a:rPr lang="ru-RU" sz="4000" u="sng" smtClean="0">
                <a:solidFill>
                  <a:srgbClr val="20944C"/>
                </a:solidFill>
              </a:rPr>
              <a:t/>
            </a:r>
            <a:br>
              <a:rPr lang="ru-RU" sz="4000" u="sng" smtClean="0">
                <a:solidFill>
                  <a:srgbClr val="20944C"/>
                </a:solidFill>
              </a:rPr>
            </a:br>
            <a:endParaRPr lang="ru-RU" sz="4000" u="sng" smtClean="0">
              <a:solidFill>
                <a:srgbClr val="20944C"/>
              </a:solidFill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3886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008000"/>
                </a:solidFill>
              </a:rPr>
              <a:t> </a:t>
            </a:r>
            <a:r>
              <a:rPr lang="ru-RU" sz="2800" b="1" smtClean="0">
                <a:solidFill>
                  <a:srgbClr val="008000"/>
                </a:solidFill>
                <a:latin typeface="Comic Sans MS" pitchFamily="66" charset="0"/>
              </a:rPr>
              <a:t>Определение: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800000"/>
                </a:solidFill>
              </a:rPr>
              <a:t>    </a:t>
            </a:r>
            <a:r>
              <a:rPr lang="ru-RU" sz="2800" b="1" smtClean="0">
                <a:solidFill>
                  <a:srgbClr val="800000"/>
                </a:solidFill>
                <a:latin typeface="Comic Sans MS" pitchFamily="66" charset="0"/>
              </a:rPr>
              <a:t>Фигура называется симметричной относительно точки О, если для каждой точки фигуры симметричная ей точка относительно точки О также принадлежит этой фигуре. Точка О называется центром симметрии фигуры. Говорят также, что фигура обладает центральной симметрией.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u="sng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8636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3C8329"/>
                </a:solidFill>
                <a:latin typeface="Comic Sans MS" pitchFamily="66" charset="0"/>
              </a:rPr>
              <a:t>Центральная симметрия в транспорте:</a:t>
            </a:r>
            <a:r>
              <a:rPr lang="ru-RU" sz="2800" smtClean="0">
                <a:solidFill>
                  <a:srgbClr val="3C8329"/>
                </a:solidFill>
                <a:latin typeface="Comic Sans MS" pitchFamily="66" charset="0"/>
              </a:rPr>
              <a:t/>
            </a:r>
            <a:br>
              <a:rPr lang="ru-RU" sz="2800" smtClean="0">
                <a:solidFill>
                  <a:srgbClr val="3C8329"/>
                </a:solidFill>
                <a:latin typeface="Comic Sans MS" pitchFamily="66" charset="0"/>
              </a:rPr>
            </a:br>
            <a:endParaRPr lang="ru-RU" sz="2800" smtClean="0">
              <a:solidFill>
                <a:srgbClr val="3C8329"/>
              </a:solidFill>
              <a:latin typeface="Comic Sans MS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990000"/>
                </a:solidFill>
              </a:rPr>
              <a:t>        </a:t>
            </a: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Центральная симметрия не совместима с формой наземного и подземного транспорта. Причиной этого служит его направление движения. При рассмотрении вида сверху трамвая, электровоза, телеги, мы видим, что ось симметрии проходит вдоль направления движения. Таким образом, центральную симметрию следует искать в воздушном и подводном транспорте, т. е. в таких видах, где направления: вперед, назад, вправо, влево, – равноценны.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       Один из таких видов транспорта – это воздушный шар.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       Другой пример воздушного транспорта – это парашют. Ученые относят его изобретение еще к 13 веку. На нашем чертеже мы представили вид сверху воздушного шара. Отметим, что он аналогичен виду сверху парашюта. Как мы видим, эта фигура центрально симметрична. О – центр симметрии.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      Дальнейшее развитие парашют получил в изобретении нашими учеными “надувного тормозного устройства”. Оно предназначено для спуска грузов и человека с орбиты. Надувное тормозное устройство представляет собой эластичную оболочку, наполняемую в космосе. Она имеет гибкую теплозащиту и дополнительную надувную оболочку. На базе него предполагается конструирование и спасательных устройств, которые могут использоваться, например, при пожаре в многоэтажных домах. Вид сверху этого устройства представляет собой круг. А круг, как мы знаем, не только обладает осевой симметрией, но и центральной. Центр симметрии совпадает с центром круга.</a:t>
            </a:r>
            <a:endParaRPr lang="ru-RU" sz="1400" i="1" smtClean="0">
              <a:solidFill>
                <a:srgbClr val="99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i="1" smtClean="0">
              <a:solidFill>
                <a:srgbClr val="3C8329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i="1" smtClean="0">
                <a:solidFill>
                  <a:srgbClr val="3C8329"/>
                </a:solidFill>
                <a:latin typeface="Comic Sans MS" pitchFamily="66" charset="0"/>
              </a:rPr>
              <a:t>Выводы:</a:t>
            </a:r>
            <a:endParaRPr lang="ru-RU" sz="1400" smtClean="0">
              <a:solidFill>
                <a:srgbClr val="3C832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Вид сверху и вид спереди различных видов транспорта обладает либо центральной, либо осевой симметрией.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Для наземного вида транспорта в большей степени характерна осевая симметрия. Причиной этого является направление его движения.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Центральная симметрия чаще встречается в форме воздушного и подводного транспорта, для которого направления: вправо, влево, вперед, назад, – равноценны.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990000"/>
                </a:solidFill>
                <a:latin typeface="Comic Sans MS" pitchFamily="66" charset="0"/>
              </a:rPr>
              <a:t>Модели транспорта будущего в той же степени, что и модели настоящего и прошлого обладают различными видами.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596" name="Picture 4" descr="Рисунок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981075"/>
            <a:ext cx="43211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597" name="Picture 5" descr="Рисунок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5" y="765175"/>
            <a:ext cx="25400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598" name="Picture 6" descr="Рисунок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573463"/>
            <a:ext cx="3763962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2484438" y="6165850"/>
            <a:ext cx="3665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1A783E"/>
                </a:solidFill>
              </a:rPr>
              <a:t>Надувное тормозное устройство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395288" y="2924175"/>
            <a:ext cx="2800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Капсула поезда</a:t>
            </a:r>
            <a:endParaRPr lang="ru-RU">
              <a:solidFill>
                <a:srgbClr val="990000"/>
              </a:solidFill>
            </a:endParaRP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6372225" y="3716338"/>
            <a:ext cx="2308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1A783E"/>
                </a:solidFill>
              </a:rPr>
              <a:t>Парашют (вид сверху)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9" grpId="0"/>
      <p:bldP spid="238600" grpId="0"/>
      <p:bldP spid="2386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3886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А также с симметрией мы часто встречаемся в искусстве, архитектуре, технике, быту. В большинстве случаев симметричны относительно центра узоры на коврах, тканях, комнатных обоях.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Симметричны многие детали механизмов, например зубчатые колёса</a:t>
            </a:r>
            <a:r>
              <a:rPr lang="ru-RU" sz="2800" smtClean="0">
                <a:solidFill>
                  <a:srgbClr val="990000"/>
                </a:solidFill>
                <a:latin typeface="Comic Sans MS" pitchFamily="66" charset="0"/>
              </a:rPr>
              <a:t>.</a:t>
            </a:r>
            <a:r>
              <a:rPr lang="ru-RU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6238" y="2349500"/>
            <a:ext cx="5903912" cy="2016125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FFFF00"/>
                </a:solidFill>
                <a:latin typeface="Garamond" pitchFamily="18" charset="0"/>
              </a:rPr>
              <a:t>Аксиомы стереометрии и планиметрии</a:t>
            </a:r>
            <a:r>
              <a:rPr lang="ru-RU" sz="7300" b="1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ru-RU" sz="7300" b="1" smtClean="0">
                <a:solidFill>
                  <a:srgbClr val="FFFF00"/>
                </a:solidFill>
                <a:latin typeface="Garamond" pitchFamily="18" charset="0"/>
              </a:rPr>
            </a:br>
            <a:endParaRPr lang="ru-RU" sz="7300" b="1" smtClean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97425"/>
            <a:ext cx="6019800" cy="1752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1D8B22"/>
                </a:solidFill>
              </a:rPr>
              <a:t>Подготовила: ученица Х «А» класса Зацепина Екатерина.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Аксиомы стереометрии.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49275"/>
            <a:ext cx="4608513" cy="58324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86001A"/>
                </a:solidFill>
              </a:rPr>
              <a:t> </a:t>
            </a:r>
            <a:r>
              <a:rPr lang="ru-RU" sz="3600" smtClean="0">
                <a:solidFill>
                  <a:srgbClr val="86001A"/>
                </a:solidFill>
              </a:rPr>
              <a:t>Аксиома 1(С</a:t>
            </a:r>
            <a:r>
              <a:rPr lang="ru-RU" sz="2000" smtClean="0">
                <a:solidFill>
                  <a:srgbClr val="86001A"/>
                </a:solidFill>
              </a:rPr>
              <a:t>1</a:t>
            </a:r>
            <a:r>
              <a:rPr lang="ru-RU" sz="3600" smtClean="0">
                <a:solidFill>
                  <a:srgbClr val="86001A"/>
                </a:solidFill>
              </a:rPr>
              <a:t>):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200" smtClean="0"/>
              <a:t>   </a:t>
            </a:r>
            <a:r>
              <a:rPr lang="ru-RU" sz="3200" smtClean="0">
                <a:solidFill>
                  <a:srgbClr val="1D8B22"/>
                </a:solidFill>
              </a:rPr>
              <a:t>Какова бы ни была плоскость, существуют точки, принадлежащие этой плоскости, и точки, не принадлежащие ей.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549275"/>
            <a:ext cx="4027487" cy="5616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i="1" smtClean="0">
                <a:cs typeface="Arial" pitchFamily="34" charset="0"/>
              </a:rPr>
              <a:t>  А   </a:t>
            </a:r>
            <a:r>
              <a:rPr lang="el-GR" sz="3200" i="1" smtClean="0">
                <a:cs typeface="Arial" pitchFamily="34" charset="0"/>
              </a:rPr>
              <a:t>α</a:t>
            </a:r>
            <a:r>
              <a:rPr lang="ru-RU" sz="3200" i="1" smtClean="0">
                <a:cs typeface="Arial" pitchFamily="34" charset="0"/>
              </a:rPr>
              <a:t> , В   </a:t>
            </a:r>
            <a:r>
              <a:rPr lang="el-GR" sz="3200" i="1" smtClean="0">
                <a:cs typeface="Arial" pitchFamily="34" charset="0"/>
              </a:rPr>
              <a:t>α</a:t>
            </a:r>
            <a:r>
              <a:rPr lang="ru-RU" sz="3200" i="1" smtClean="0">
                <a:cs typeface="Arial" pitchFamily="34" charset="0"/>
              </a:rPr>
              <a:t> </a:t>
            </a:r>
            <a:endParaRPr lang="el-GR" sz="3200" i="1" smtClean="0">
              <a:cs typeface="Arial" pitchFamily="34" charset="0"/>
            </a:endParaRPr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4873625" y="1263650"/>
            <a:ext cx="3429000" cy="2097088"/>
          </a:xfrm>
          <a:custGeom>
            <a:avLst/>
            <a:gdLst>
              <a:gd name="T0" fmla="*/ 0 w 2160"/>
              <a:gd name="T1" fmla="*/ 417 h 1321"/>
              <a:gd name="T2" fmla="*/ 427 w 2160"/>
              <a:gd name="T3" fmla="*/ 105 h 1321"/>
              <a:gd name="T4" fmla="*/ 901 w 2160"/>
              <a:gd name="T5" fmla="*/ 146 h 1321"/>
              <a:gd name="T6" fmla="*/ 1262 w 2160"/>
              <a:gd name="T7" fmla="*/ 3 h 1321"/>
              <a:gd name="T8" fmla="*/ 1633 w 2160"/>
              <a:gd name="T9" fmla="*/ 166 h 1321"/>
              <a:gd name="T10" fmla="*/ 1987 w 2160"/>
              <a:gd name="T11" fmla="*/ 321 h 1321"/>
              <a:gd name="T12" fmla="*/ 2121 w 2160"/>
              <a:gd name="T13" fmla="*/ 912 h 1321"/>
              <a:gd name="T14" fmla="*/ 1755 w 2160"/>
              <a:gd name="T15" fmla="*/ 1169 h 1321"/>
              <a:gd name="T16" fmla="*/ 1294 w 2160"/>
              <a:gd name="T17" fmla="*/ 1142 h 1321"/>
              <a:gd name="T18" fmla="*/ 677 w 2160"/>
              <a:gd name="T19" fmla="*/ 1305 h 1321"/>
              <a:gd name="T20" fmla="*/ 128 w 2160"/>
              <a:gd name="T21" fmla="*/ 1047 h 1321"/>
              <a:gd name="T22" fmla="*/ 0 w 2160"/>
              <a:gd name="T23" fmla="*/ 417 h 13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60"/>
              <a:gd name="T37" fmla="*/ 0 h 1321"/>
              <a:gd name="T38" fmla="*/ 2160 w 2160"/>
              <a:gd name="T39" fmla="*/ 1321 h 13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" h="1321">
                <a:moveTo>
                  <a:pt x="0" y="417"/>
                </a:moveTo>
                <a:cubicBezTo>
                  <a:pt x="27" y="260"/>
                  <a:pt x="277" y="150"/>
                  <a:pt x="427" y="105"/>
                </a:cubicBezTo>
                <a:cubicBezTo>
                  <a:pt x="577" y="60"/>
                  <a:pt x="762" y="163"/>
                  <a:pt x="901" y="146"/>
                </a:cubicBezTo>
                <a:cubicBezTo>
                  <a:pt x="1040" y="129"/>
                  <a:pt x="1140" y="0"/>
                  <a:pt x="1262" y="3"/>
                </a:cubicBezTo>
                <a:cubicBezTo>
                  <a:pt x="1384" y="6"/>
                  <a:pt x="1512" y="113"/>
                  <a:pt x="1633" y="166"/>
                </a:cubicBezTo>
                <a:cubicBezTo>
                  <a:pt x="1754" y="219"/>
                  <a:pt x="1906" y="197"/>
                  <a:pt x="1987" y="321"/>
                </a:cubicBezTo>
                <a:cubicBezTo>
                  <a:pt x="2068" y="445"/>
                  <a:pt x="2160" y="771"/>
                  <a:pt x="2121" y="912"/>
                </a:cubicBezTo>
                <a:cubicBezTo>
                  <a:pt x="2082" y="1053"/>
                  <a:pt x="1893" y="1131"/>
                  <a:pt x="1755" y="1169"/>
                </a:cubicBezTo>
                <a:cubicBezTo>
                  <a:pt x="1617" y="1207"/>
                  <a:pt x="1474" y="1119"/>
                  <a:pt x="1294" y="1142"/>
                </a:cubicBezTo>
                <a:cubicBezTo>
                  <a:pt x="1114" y="1165"/>
                  <a:pt x="871" y="1321"/>
                  <a:pt x="677" y="1305"/>
                </a:cubicBezTo>
                <a:cubicBezTo>
                  <a:pt x="483" y="1289"/>
                  <a:pt x="241" y="1195"/>
                  <a:pt x="128" y="1047"/>
                </a:cubicBezTo>
                <a:cubicBezTo>
                  <a:pt x="15" y="899"/>
                  <a:pt x="27" y="548"/>
                  <a:pt x="0" y="417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rgbClr val="1D8B2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292725" y="2513013"/>
            <a:ext cx="404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 i="1"/>
              <a:t>α</a:t>
            </a:r>
            <a:endParaRPr lang="ru-RU" b="1" i="1"/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6877050" y="16970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3200" b="1"/>
              <a:t>Α</a:t>
            </a:r>
          </a:p>
        </p:txBody>
      </p:sp>
      <p:sp>
        <p:nvSpPr>
          <p:cNvPr id="242695" name="Oval 7"/>
          <p:cNvSpPr>
            <a:spLocks noChangeArrowheads="1"/>
          </p:cNvSpPr>
          <p:nvPr/>
        </p:nvSpPr>
        <p:spPr bwMode="auto">
          <a:xfrm>
            <a:off x="6877050" y="21336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6877050" y="34290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6948488" y="3040063"/>
            <a:ext cx="400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/>
              <a:t>в</a:t>
            </a:r>
            <a:endParaRPr lang="el-GR" sz="3200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 rot="10800000">
            <a:off x="6372225" y="4365625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/>
              <a:t>Э</a:t>
            </a:r>
            <a:endParaRPr lang="el-GR" sz="1400" b="1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 rot="10800000">
            <a:off x="5292725" y="4365625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/>
              <a:t>Э</a:t>
            </a:r>
            <a:endParaRPr lang="el-GR" sz="1400" b="1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6516688" y="4365625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960"/>
                            </p:stCondLst>
                            <p:childTnLst>
                              <p:par>
                                <p:cTn id="1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4" grpId="0"/>
      <p:bldP spid="242695" grpId="0" animBg="1"/>
      <p:bldP spid="242696" grpId="0" animBg="1"/>
      <p:bldP spid="24269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76250"/>
            <a:ext cx="4716463" cy="60483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86001A"/>
                </a:solidFill>
              </a:rPr>
              <a:t> </a:t>
            </a:r>
            <a:r>
              <a:rPr lang="ru-RU" sz="3600" smtClean="0">
                <a:solidFill>
                  <a:srgbClr val="86001A"/>
                </a:solidFill>
              </a:rPr>
              <a:t>Аксиома 2(С</a:t>
            </a:r>
            <a:r>
              <a:rPr lang="ru-RU" sz="2000" smtClean="0">
                <a:solidFill>
                  <a:srgbClr val="86001A"/>
                </a:solidFill>
              </a:rPr>
              <a:t>2</a:t>
            </a:r>
            <a:r>
              <a:rPr lang="ru-RU" sz="3600" smtClean="0">
                <a:solidFill>
                  <a:srgbClr val="86001A"/>
                </a:solidFill>
              </a:rPr>
              <a:t>):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rgbClr val="1D8B22"/>
                </a:solidFill>
              </a:rPr>
              <a:t>   Если две различные плоскости имеют общую точку, то они пересекаются по одной прямой, проходящей через эту точку.</a:t>
            </a:r>
          </a:p>
          <a:p>
            <a:pPr algn="ctr" eaLnBrk="1" hangingPunct="1">
              <a:buFont typeface="Wingdings" pitchFamily="2" charset="2"/>
              <a:buNone/>
            </a:pPr>
            <a:endParaRPr lang="el-GR" sz="3200" smtClean="0">
              <a:solidFill>
                <a:srgbClr val="1D8B22"/>
              </a:solidFill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84888" y="2924175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>
                <a:solidFill>
                  <a:srgbClr val="86001A"/>
                </a:solidFill>
              </a:rPr>
              <a:t>β</a:t>
            </a:r>
            <a:endParaRPr lang="ru-RU" sz="2000">
              <a:solidFill>
                <a:srgbClr val="86001A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731000" y="5014913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sz="36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7885113" y="2565400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2000">
                <a:solidFill>
                  <a:srgbClr val="86001A"/>
                </a:solidFill>
              </a:rPr>
              <a:t>α</a:t>
            </a:r>
            <a:endParaRPr lang="ru-RU" sz="2000">
              <a:solidFill>
                <a:srgbClr val="86001A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643438" y="4797425"/>
            <a:ext cx="3024187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 </a:t>
            </a:r>
            <a:r>
              <a:rPr lang="en-US"/>
              <a:t>  </a:t>
            </a:r>
            <a:r>
              <a:rPr lang="el-GR"/>
              <a:t>α</a:t>
            </a:r>
            <a:endParaRPr lang="ru-RU" sz="15000"/>
          </a:p>
          <a:p>
            <a:pPr eaLnBrk="1" hangingPunct="1">
              <a:spcBef>
                <a:spcPct val="50000"/>
              </a:spcBef>
            </a:pPr>
            <a:r>
              <a:rPr lang="ru-RU"/>
              <a:t>А   </a:t>
            </a:r>
            <a:r>
              <a:rPr lang="el-GR"/>
              <a:t>β</a:t>
            </a:r>
            <a:endParaRPr lang="ru-RU"/>
          </a:p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 rot="10800000">
            <a:off x="4930775" y="4941888"/>
            <a:ext cx="35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b="1"/>
              <a:t>Э</a:t>
            </a:r>
            <a:endParaRPr lang="el-GR" sz="1600" b="1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 rot="10800000">
            <a:off x="4930775" y="5589588"/>
            <a:ext cx="35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b="1"/>
              <a:t>Э</a:t>
            </a:r>
            <a:endParaRPr lang="el-GR" sz="1600" b="1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578475" y="4654550"/>
            <a:ext cx="406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0"/>
              <a:t>}</a:t>
            </a:r>
            <a:endParaRPr lang="ru-RU" sz="800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154738" y="5302250"/>
            <a:ext cx="360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154738" y="5446713"/>
            <a:ext cx="360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443663" y="5230813"/>
            <a:ext cx="215900" cy="142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6443663" y="5373688"/>
            <a:ext cx="215900" cy="144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731000" y="5086350"/>
            <a:ext cx="122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600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731000" y="5014913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600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659563" y="5086350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3600"/>
              <a:t>α </a:t>
            </a:r>
            <a:r>
              <a:rPr lang="en-US" sz="3600"/>
              <a:t>  </a:t>
            </a:r>
            <a:r>
              <a:rPr lang="el-GR" sz="3600"/>
              <a:t>β</a:t>
            </a:r>
            <a:r>
              <a:rPr lang="en-US" sz="3600"/>
              <a:t> = m </a:t>
            </a:r>
            <a:endParaRPr lang="ru-RU" sz="3600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 rot="10800000">
            <a:off x="6946900" y="5157788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U</a:t>
            </a:r>
            <a:endParaRPr lang="ru-RU" sz="3600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6948488" y="2133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86001A"/>
                </a:solidFill>
              </a:rPr>
              <a:t>m</a:t>
            </a:r>
            <a:endParaRPr lang="ru-RU" sz="2400">
              <a:solidFill>
                <a:srgbClr val="86001A"/>
              </a:solidFill>
            </a:endParaRPr>
          </a:p>
        </p:txBody>
      </p:sp>
      <p:sp>
        <p:nvSpPr>
          <p:cNvPr id="243731" name="Line 19"/>
          <p:cNvSpPr>
            <a:spLocks noChangeShapeType="1"/>
          </p:cNvSpPr>
          <p:nvPr/>
        </p:nvSpPr>
        <p:spPr bwMode="auto">
          <a:xfrm>
            <a:off x="5076825" y="2205038"/>
            <a:ext cx="1584325" cy="720725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32" name="Line 20"/>
          <p:cNvSpPr>
            <a:spLocks noChangeShapeType="1"/>
          </p:cNvSpPr>
          <p:nvPr/>
        </p:nvSpPr>
        <p:spPr bwMode="auto">
          <a:xfrm>
            <a:off x="7092950" y="2205038"/>
            <a:ext cx="1584325" cy="720725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33" name="Line 21"/>
          <p:cNvSpPr>
            <a:spLocks noChangeShapeType="1"/>
          </p:cNvSpPr>
          <p:nvPr/>
        </p:nvSpPr>
        <p:spPr bwMode="auto">
          <a:xfrm flipV="1">
            <a:off x="5076825" y="2205038"/>
            <a:ext cx="863600" cy="1587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34" name="Line 22"/>
          <p:cNvSpPr>
            <a:spLocks noChangeShapeType="1"/>
          </p:cNvSpPr>
          <p:nvPr/>
        </p:nvSpPr>
        <p:spPr bwMode="auto">
          <a:xfrm>
            <a:off x="6011863" y="2205038"/>
            <a:ext cx="1081087" cy="0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35" name="Line 23"/>
          <p:cNvSpPr>
            <a:spLocks noChangeShapeType="1"/>
          </p:cNvSpPr>
          <p:nvPr/>
        </p:nvSpPr>
        <p:spPr bwMode="auto">
          <a:xfrm flipV="1">
            <a:off x="6659563" y="2924175"/>
            <a:ext cx="2016125" cy="1588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36" name="Line 24"/>
          <p:cNvSpPr>
            <a:spLocks noChangeShapeType="1"/>
          </p:cNvSpPr>
          <p:nvPr/>
        </p:nvSpPr>
        <p:spPr bwMode="auto">
          <a:xfrm>
            <a:off x="5795963" y="1773238"/>
            <a:ext cx="287337" cy="1512887"/>
          </a:xfrm>
          <a:prstGeom prst="line">
            <a:avLst/>
          </a:prstGeom>
          <a:noFill/>
          <a:ln w="2857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37" name="Line 25"/>
          <p:cNvSpPr>
            <a:spLocks noChangeShapeType="1"/>
          </p:cNvSpPr>
          <p:nvPr/>
        </p:nvSpPr>
        <p:spPr bwMode="auto">
          <a:xfrm flipV="1">
            <a:off x="5795963" y="1773238"/>
            <a:ext cx="1943100" cy="0"/>
          </a:xfrm>
          <a:prstGeom prst="line">
            <a:avLst/>
          </a:prstGeom>
          <a:noFill/>
          <a:ln w="2857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38" name="Line 26"/>
          <p:cNvSpPr>
            <a:spLocks noChangeShapeType="1"/>
          </p:cNvSpPr>
          <p:nvPr/>
        </p:nvSpPr>
        <p:spPr bwMode="auto">
          <a:xfrm flipV="1">
            <a:off x="6084888" y="3284538"/>
            <a:ext cx="1943100" cy="0"/>
          </a:xfrm>
          <a:prstGeom prst="line">
            <a:avLst/>
          </a:prstGeom>
          <a:noFill/>
          <a:ln w="2857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39" name="Line 27"/>
          <p:cNvSpPr>
            <a:spLocks noChangeShapeType="1"/>
          </p:cNvSpPr>
          <p:nvPr/>
        </p:nvSpPr>
        <p:spPr bwMode="auto">
          <a:xfrm>
            <a:off x="7740650" y="1773238"/>
            <a:ext cx="144463" cy="792162"/>
          </a:xfrm>
          <a:prstGeom prst="line">
            <a:avLst/>
          </a:prstGeom>
          <a:noFill/>
          <a:ln w="2857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7885113" y="2565400"/>
            <a:ext cx="71437" cy="358775"/>
          </a:xfrm>
          <a:prstGeom prst="line">
            <a:avLst/>
          </a:prstGeom>
          <a:noFill/>
          <a:ln w="28575">
            <a:solidFill>
              <a:srgbClr val="00FF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41" name="Line 29"/>
          <p:cNvSpPr>
            <a:spLocks noChangeShapeType="1"/>
          </p:cNvSpPr>
          <p:nvPr/>
        </p:nvSpPr>
        <p:spPr bwMode="auto">
          <a:xfrm flipH="1" flipV="1">
            <a:off x="7956550" y="2924175"/>
            <a:ext cx="71438" cy="360363"/>
          </a:xfrm>
          <a:prstGeom prst="line">
            <a:avLst/>
          </a:prstGeom>
          <a:noFill/>
          <a:ln w="2857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42" name="Line 30"/>
          <p:cNvSpPr>
            <a:spLocks noChangeShapeType="1"/>
          </p:cNvSpPr>
          <p:nvPr/>
        </p:nvSpPr>
        <p:spPr bwMode="auto">
          <a:xfrm>
            <a:off x="5940425" y="2565400"/>
            <a:ext cx="647700" cy="0"/>
          </a:xfrm>
          <a:prstGeom prst="line">
            <a:avLst/>
          </a:prstGeom>
          <a:noFill/>
          <a:ln w="28575">
            <a:solidFill>
              <a:srgbClr val="86001A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43" name="Line 31"/>
          <p:cNvSpPr>
            <a:spLocks noChangeShapeType="1"/>
          </p:cNvSpPr>
          <p:nvPr/>
        </p:nvSpPr>
        <p:spPr bwMode="auto">
          <a:xfrm>
            <a:off x="6588125" y="2565400"/>
            <a:ext cx="1296988" cy="0"/>
          </a:xfrm>
          <a:prstGeom prst="line">
            <a:avLst/>
          </a:prstGeom>
          <a:noFill/>
          <a:ln w="28575">
            <a:solidFill>
              <a:srgbClr val="8600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44" name="Rectangle 32"/>
          <p:cNvSpPr>
            <a:spLocks noChangeArrowheads="1"/>
          </p:cNvSpPr>
          <p:nvPr/>
        </p:nvSpPr>
        <p:spPr bwMode="auto">
          <a:xfrm>
            <a:off x="6372225" y="22050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>
                <a:solidFill>
                  <a:srgbClr val="86001A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8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243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43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437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43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42" grpId="0" animBg="1"/>
      <p:bldP spid="243743" grpId="0" animBg="1"/>
      <p:bldP spid="24374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76250"/>
            <a:ext cx="4038600" cy="53911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86001A"/>
                </a:solidFill>
              </a:rPr>
              <a:t> </a:t>
            </a:r>
            <a:r>
              <a:rPr lang="ru-RU" sz="3600" smtClean="0">
                <a:solidFill>
                  <a:srgbClr val="86001A"/>
                </a:solidFill>
              </a:rPr>
              <a:t>Аксиома 3(С</a:t>
            </a:r>
            <a:r>
              <a:rPr lang="ru-RU" sz="2000" smtClean="0">
                <a:solidFill>
                  <a:srgbClr val="86001A"/>
                </a:solidFill>
              </a:rPr>
              <a:t>3</a:t>
            </a:r>
            <a:r>
              <a:rPr lang="ru-RU" sz="3600" smtClean="0">
                <a:solidFill>
                  <a:srgbClr val="86001A"/>
                </a:solidFill>
              </a:rPr>
              <a:t>):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rgbClr val="1D8B22"/>
                </a:solidFill>
              </a:rPr>
              <a:t>    Если две различные прямые имеют общую точку, то через них можно провести плоскость, и притом только одну.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219700" y="4221163"/>
            <a:ext cx="29527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 </a:t>
            </a:r>
            <a:r>
              <a:rPr lang="ru-RU" sz="2400"/>
              <a:t>  </a:t>
            </a:r>
            <a:r>
              <a:rPr lang="en-US" sz="2400"/>
              <a:t> b </a:t>
            </a:r>
            <a:r>
              <a:rPr lang="ru-RU" sz="2400"/>
              <a:t>=</a:t>
            </a:r>
            <a:r>
              <a:rPr lang="en-US" sz="2400"/>
              <a:t> d</a:t>
            </a:r>
            <a:r>
              <a:rPr lang="en-US" sz="3600"/>
              <a:t> </a:t>
            </a:r>
            <a:endParaRPr lang="ru-RU" sz="3600"/>
          </a:p>
          <a:p>
            <a:pPr eaLnBrk="1" hangingPunct="1">
              <a:spcBef>
                <a:spcPct val="50000"/>
              </a:spcBef>
            </a:pPr>
            <a:r>
              <a:rPr lang="en-US" sz="2000"/>
              <a:t>a, b, </a:t>
            </a:r>
            <a:r>
              <a:rPr lang="fr-FR" sz="2000"/>
              <a:t>d</a:t>
            </a:r>
            <a:r>
              <a:rPr lang="ru-RU" sz="2000"/>
              <a:t>    </a:t>
            </a:r>
            <a:r>
              <a:rPr lang="el-GR" sz="2000"/>
              <a:t>α</a:t>
            </a:r>
            <a:endParaRPr lang="ru-RU" sz="20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10800000">
            <a:off x="5364163" y="44370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 </a:t>
            </a:r>
            <a:endParaRPr lang="ru-RU" sz="20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 rot="10800000">
            <a:off x="5940425" y="4941888"/>
            <a:ext cx="35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800"/>
              <a:t>Э</a:t>
            </a:r>
            <a:endParaRPr lang="el-GR" sz="1800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 rot="-7974938">
            <a:off x="4845050" y="1428750"/>
            <a:ext cx="3671888" cy="2344738"/>
          </a:xfrm>
          <a:prstGeom prst="parallelogram">
            <a:avLst>
              <a:gd name="adj" fmla="val 686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 flipV="1">
            <a:off x="5437188" y="2133600"/>
            <a:ext cx="1727200" cy="404813"/>
          </a:xfrm>
          <a:prstGeom prst="line">
            <a:avLst/>
          </a:prstGeom>
          <a:noFill/>
          <a:ln w="2857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5508625" y="2276475"/>
            <a:ext cx="1223963" cy="935038"/>
          </a:xfrm>
          <a:prstGeom prst="line">
            <a:avLst/>
          </a:prstGeom>
          <a:noFill/>
          <a:ln w="2857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745" name="Rectangle 9"/>
          <p:cNvSpPr>
            <a:spLocks noChangeArrowheads="1"/>
          </p:cNvSpPr>
          <p:nvPr/>
        </p:nvSpPr>
        <p:spPr bwMode="auto">
          <a:xfrm>
            <a:off x="5580063" y="1916113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/>
              <a:t>d</a:t>
            </a:r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7524750" y="2393950"/>
            <a:ext cx="390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/>
              <a:t>α</a:t>
            </a:r>
            <a:endParaRPr lang="ru-RU"/>
          </a:p>
        </p:txBody>
      </p:sp>
      <p:sp>
        <p:nvSpPr>
          <p:cNvPr id="244747" name="Rectangle 11"/>
          <p:cNvSpPr>
            <a:spLocks noChangeArrowheads="1"/>
          </p:cNvSpPr>
          <p:nvPr/>
        </p:nvSpPr>
        <p:spPr bwMode="auto">
          <a:xfrm>
            <a:off x="6372225" y="2636838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i="1"/>
              <a:t>в</a:t>
            </a:r>
          </a:p>
        </p:txBody>
      </p:sp>
      <p:sp>
        <p:nvSpPr>
          <p:cNvPr id="244748" name="Rectangle 12"/>
          <p:cNvSpPr>
            <a:spLocks noChangeArrowheads="1"/>
          </p:cNvSpPr>
          <p:nvPr/>
        </p:nvSpPr>
        <p:spPr bwMode="auto">
          <a:xfrm>
            <a:off x="6588125" y="184467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a</a:t>
            </a:r>
            <a:endParaRPr lang="ru-RU" sz="2000" i="1"/>
          </a:p>
        </p:txBody>
      </p:sp>
      <p:sp>
        <p:nvSpPr>
          <p:cNvPr id="244749" name="Oval 13"/>
          <p:cNvSpPr>
            <a:spLocks noChangeArrowheads="1"/>
          </p:cNvSpPr>
          <p:nvPr/>
        </p:nvSpPr>
        <p:spPr bwMode="auto">
          <a:xfrm>
            <a:off x="5724525" y="242093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3" grpId="0" animBg="1"/>
      <p:bldP spid="244744" grpId="0" animBg="1"/>
      <p:bldP spid="244747" grpId="0"/>
      <p:bldP spid="244748" grpId="0"/>
      <p:bldP spid="24474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Аксиомы планиметрии.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 </a:t>
            </a:r>
            <a:r>
              <a:rPr lang="en-US" smtClean="0">
                <a:solidFill>
                  <a:srgbClr val="86001A"/>
                </a:solidFill>
              </a:rPr>
              <a:t>I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    Какова бы не была прямая, существуют точки, принадлежащие этой прямой, и точки, не принадлежащие ей. Через любые две точки можно провести прямую, и только одну.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508625" y="2565400"/>
            <a:ext cx="2520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i="1"/>
              <a:t>А   </a:t>
            </a:r>
            <a:r>
              <a:rPr lang="el-GR" i="1"/>
              <a:t>α</a:t>
            </a:r>
            <a:r>
              <a:rPr lang="ru-RU" i="1"/>
              <a:t> , В   </a:t>
            </a:r>
            <a:r>
              <a:rPr lang="el-GR" i="1"/>
              <a:t>α</a:t>
            </a:r>
            <a:r>
              <a:rPr lang="ru-RU"/>
              <a:t> </a:t>
            </a:r>
            <a:endParaRPr lang="el-GR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 rot="10800000">
            <a:off x="5795963" y="2709863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/>
              <a:t>Э</a:t>
            </a:r>
            <a:endParaRPr lang="el-GR" sz="1400" b="1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 rot="10800000">
            <a:off x="6804025" y="2709863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/>
              <a:t>Э</a:t>
            </a:r>
            <a:endParaRPr lang="el-GR" sz="1400" b="1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>
            <a:off x="6948488" y="2709863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867400" y="4724400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7667625" y="4724400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rgbClr val="1D8B2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724525" y="43656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7524750" y="43656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В</a:t>
            </a:r>
          </a:p>
        </p:txBody>
      </p:sp>
      <p:sp>
        <p:nvSpPr>
          <p:cNvPr id="246795" name="Line 11"/>
          <p:cNvSpPr>
            <a:spLocks noChangeShapeType="1"/>
          </p:cNvSpPr>
          <p:nvPr/>
        </p:nvSpPr>
        <p:spPr bwMode="auto">
          <a:xfrm flipV="1">
            <a:off x="5364163" y="4797425"/>
            <a:ext cx="2879725" cy="0"/>
          </a:xfrm>
          <a:prstGeom prst="line">
            <a:avLst/>
          </a:prstGeom>
          <a:noFill/>
          <a:ln w="1905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508625" y="5084763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/>
              <a:t>А,В=</a:t>
            </a:r>
            <a:r>
              <a:rPr lang="el-GR" sz="2400"/>
              <a:t>α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7740650" y="1125538"/>
            <a:ext cx="31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 i="1"/>
              <a:t>α</a:t>
            </a:r>
            <a:endParaRPr lang="ru-RU" sz="1800" i="1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7885113" y="4365625"/>
            <a:ext cx="31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 i="1"/>
              <a:t>α</a:t>
            </a:r>
            <a:endParaRPr lang="ru-RU" sz="1800" i="1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5508625" y="1484313"/>
            <a:ext cx="2520950" cy="0"/>
          </a:xfrm>
          <a:prstGeom prst="line">
            <a:avLst/>
          </a:prstGeom>
          <a:noFill/>
          <a:ln w="3175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800" name="Line 16"/>
          <p:cNvSpPr>
            <a:spLocks noChangeShapeType="1"/>
          </p:cNvSpPr>
          <p:nvPr/>
        </p:nvSpPr>
        <p:spPr bwMode="auto">
          <a:xfrm flipV="1">
            <a:off x="6659563" y="1484313"/>
            <a:ext cx="73025" cy="0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801" name="Rectangle 17"/>
          <p:cNvSpPr>
            <a:spLocks noChangeArrowheads="1"/>
          </p:cNvSpPr>
          <p:nvPr/>
        </p:nvSpPr>
        <p:spPr bwMode="auto">
          <a:xfrm>
            <a:off x="6516688" y="1052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  <p:sp>
        <p:nvSpPr>
          <p:cNvPr id="246802" name="Rectangle 18"/>
          <p:cNvSpPr>
            <a:spLocks noChangeArrowheads="1"/>
          </p:cNvSpPr>
          <p:nvPr/>
        </p:nvSpPr>
        <p:spPr bwMode="auto">
          <a:xfrm>
            <a:off x="7235825" y="1557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В</a:t>
            </a:r>
          </a:p>
        </p:txBody>
      </p:sp>
      <p:sp>
        <p:nvSpPr>
          <p:cNvPr id="246803" name="Oval 19"/>
          <p:cNvSpPr>
            <a:spLocks noChangeArrowheads="1"/>
          </p:cNvSpPr>
          <p:nvPr/>
        </p:nvSpPr>
        <p:spPr bwMode="auto">
          <a:xfrm>
            <a:off x="7235825" y="1773238"/>
            <a:ext cx="73025" cy="71437"/>
          </a:xfrm>
          <a:prstGeom prst="ellipse">
            <a:avLst/>
          </a:prstGeom>
          <a:solidFill>
            <a:srgbClr val="1D8B22"/>
          </a:solidFill>
          <a:ln w="9525">
            <a:solidFill>
              <a:srgbClr val="1D8B2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6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4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1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4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4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95" grpId="0" animBg="1"/>
      <p:bldP spid="246800" grpId="0" animBg="1"/>
      <p:bldP spid="246800" grpId="1" animBg="1"/>
      <p:bldP spid="246802" grpId="0"/>
      <p:bldP spid="2468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2808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ru-RU" sz="1800" b="1" dirty="0" smtClean="0">
                <a:solidFill>
                  <a:srgbClr val="008000"/>
                </a:solidFill>
                <a:latin typeface="Comic Sans MS" pitchFamily="66" charset="0"/>
              </a:rPr>
              <a:t>Приведём примеры фигур, обладающие центральной симметрией:</a:t>
            </a: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800000"/>
                </a:solidFill>
              </a:rPr>
              <a:t>     </a:t>
            </a:r>
            <a:r>
              <a:rPr lang="ru-RU" sz="1800" b="1" dirty="0" smtClean="0">
                <a:solidFill>
                  <a:srgbClr val="800000"/>
                </a:solidFill>
                <a:latin typeface="Comic Sans MS" pitchFamily="66" charset="0"/>
              </a:rPr>
              <a:t>Простейшими фигурами, обладающими центральной симметрией, является </a:t>
            </a:r>
            <a:r>
              <a:rPr lang="ru-RU" sz="1800" b="1" i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окружность</a:t>
            </a:r>
            <a:r>
              <a:rPr lang="ru-RU" sz="1800" b="1" dirty="0" smtClean="0">
                <a:solidFill>
                  <a:srgbClr val="800000"/>
                </a:solidFill>
                <a:latin typeface="Comic Sans MS" pitchFamily="66" charset="0"/>
              </a:rPr>
              <a:t> и </a:t>
            </a:r>
            <a:r>
              <a:rPr lang="ru-RU" sz="1800" b="1" i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параллелограмм.</a:t>
            </a:r>
            <a:r>
              <a:rPr lang="ru-RU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fr-FR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Comic Sans MS" pitchFamily="66" charset="0"/>
              </a:rPr>
              <a:t>Центром симметрии окружности является центр </a:t>
            </a:r>
            <a:r>
              <a:rPr lang="ru-RU" sz="2000" b="1" dirty="0" err="1" smtClean="0">
                <a:solidFill>
                  <a:srgbClr val="800000"/>
                </a:solidFill>
                <a:latin typeface="Comic Sans MS" pitchFamily="66" charset="0"/>
              </a:rPr>
              <a:t>окружности,а</a:t>
            </a:r>
            <a:r>
              <a:rPr lang="ru-RU" sz="2000" b="1" dirty="0" smtClean="0">
                <a:solidFill>
                  <a:srgbClr val="800000"/>
                </a:solidFill>
                <a:latin typeface="Comic Sans MS" pitchFamily="66" charset="0"/>
              </a:rPr>
              <a:t> центром симметрии параллелограмма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800000"/>
                </a:solidFill>
                <a:latin typeface="Comic Sans MS" pitchFamily="66" charset="0"/>
              </a:rPr>
              <a:t>- точка пересечения его диагоналей. </a:t>
            </a:r>
            <a:br>
              <a:rPr lang="ru-RU" sz="2000" b="1" dirty="0" smtClean="0">
                <a:solidFill>
                  <a:srgbClr val="800000"/>
                </a:solidFill>
                <a:latin typeface="Comic Sans MS" pitchFamily="66" charset="0"/>
              </a:rPr>
            </a:br>
            <a:endParaRPr lang="ru-RU" sz="2000" b="1" dirty="0" smtClean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32453" name="Oval 5"/>
          <p:cNvSpPr>
            <a:spLocks noChangeArrowheads="1"/>
          </p:cNvSpPr>
          <p:nvPr/>
        </p:nvSpPr>
        <p:spPr bwMode="auto">
          <a:xfrm>
            <a:off x="1403350" y="3644900"/>
            <a:ext cx="2374900" cy="2303463"/>
          </a:xfrm>
          <a:prstGeom prst="ellipse">
            <a:avLst/>
          </a:prstGeom>
          <a:noFill/>
          <a:ln w="38100">
            <a:solidFill>
              <a:srgbClr val="1A78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2454" name="Oval 6"/>
          <p:cNvSpPr>
            <a:spLocks noChangeArrowheads="1"/>
          </p:cNvSpPr>
          <p:nvPr/>
        </p:nvSpPr>
        <p:spPr bwMode="auto">
          <a:xfrm>
            <a:off x="2555875" y="4724400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2484438" y="414972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800000"/>
                </a:solidFill>
              </a:rPr>
              <a:t>O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232456" name="AutoShape 8"/>
          <p:cNvSpPr>
            <a:spLocks noChangeArrowheads="1"/>
          </p:cNvSpPr>
          <p:nvPr/>
        </p:nvSpPr>
        <p:spPr bwMode="auto">
          <a:xfrm>
            <a:off x="4716463" y="3933825"/>
            <a:ext cx="3959225" cy="1439863"/>
          </a:xfrm>
          <a:prstGeom prst="parallelogram">
            <a:avLst>
              <a:gd name="adj" fmla="val 68718"/>
            </a:avLst>
          </a:prstGeom>
          <a:noFill/>
          <a:ln w="28575">
            <a:solidFill>
              <a:srgbClr val="1A783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 flipV="1">
            <a:off x="4716463" y="3933825"/>
            <a:ext cx="3959225" cy="1439863"/>
          </a:xfrm>
          <a:prstGeom prst="line">
            <a:avLst/>
          </a:prstGeom>
          <a:noFill/>
          <a:ln w="28575">
            <a:solidFill>
              <a:srgbClr val="862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458" name="Line 10"/>
          <p:cNvSpPr>
            <a:spLocks noChangeShapeType="1"/>
          </p:cNvSpPr>
          <p:nvPr/>
        </p:nvSpPr>
        <p:spPr bwMode="auto">
          <a:xfrm>
            <a:off x="5724525" y="3933825"/>
            <a:ext cx="1943100" cy="1439863"/>
          </a:xfrm>
          <a:prstGeom prst="line">
            <a:avLst/>
          </a:prstGeom>
          <a:noFill/>
          <a:ln w="28575">
            <a:solidFill>
              <a:srgbClr val="862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6516688" y="414972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800000"/>
                </a:solidFill>
              </a:rPr>
              <a:t>O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232460" name="Oval 12"/>
          <p:cNvSpPr>
            <a:spLocks noChangeArrowheads="1"/>
          </p:cNvSpPr>
          <p:nvPr/>
        </p:nvSpPr>
        <p:spPr bwMode="auto">
          <a:xfrm>
            <a:off x="6659563" y="4652963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3" grpId="0" animBg="1"/>
      <p:bldP spid="232454" grpId="0" animBg="1"/>
      <p:bldP spid="232455" grpId="0"/>
      <p:bldP spid="232456" grpId="0" animBg="1"/>
      <p:bldP spid="232457" grpId="0" animBg="1"/>
      <p:bldP spid="232458" grpId="0" animBg="1"/>
      <p:bldP spid="232459" grpId="0"/>
      <p:bldP spid="23246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4038600" cy="5832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 </a:t>
            </a:r>
            <a:r>
              <a:rPr lang="en-US" smtClean="0">
                <a:solidFill>
                  <a:srgbClr val="86001A"/>
                </a:solidFill>
              </a:rPr>
              <a:t>II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Из трёх точек на прямой одна и только одна лежит между двумя другими.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86001A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86001A"/>
              </a:solidFill>
            </a:endParaRP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4932363" y="3789363"/>
            <a:ext cx="2879725" cy="0"/>
          </a:xfrm>
          <a:prstGeom prst="line">
            <a:avLst/>
          </a:prstGeom>
          <a:noFill/>
          <a:ln w="3810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5435600" y="37163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9861" name="Oval 5"/>
          <p:cNvSpPr>
            <a:spLocks noChangeArrowheads="1"/>
          </p:cNvSpPr>
          <p:nvPr/>
        </p:nvSpPr>
        <p:spPr bwMode="auto">
          <a:xfrm>
            <a:off x="6300788" y="37163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164388" y="37163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292725" y="33575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6156325" y="33575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В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7019925" y="33575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49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8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autoRev="1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autoRev="1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hold"/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hold"/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animBg="1"/>
      <p:bldP spid="24986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 </a:t>
            </a:r>
            <a:r>
              <a:rPr lang="en-US" smtClean="0">
                <a:solidFill>
                  <a:srgbClr val="86001A"/>
                </a:solidFill>
              </a:rPr>
              <a:t>III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    Каждый отрезок имеет определённую длину, большую нуля. Длина отрезка равна сумме длин частей, на которые он разбивается любой его точкой.</a:t>
            </a:r>
            <a:r>
              <a:rPr lang="ru-RU" smtClean="0"/>
              <a:t> 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5364163" y="2492375"/>
            <a:ext cx="2663825" cy="0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219700" y="19891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3200"/>
              <a:t>А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7812088" y="19891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3200"/>
              <a:t>В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292725" y="3573463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/>
              <a:t>АВ</a:t>
            </a:r>
            <a:r>
              <a:rPr lang="en-US" sz="1800"/>
              <a:t>  </a:t>
            </a:r>
            <a:r>
              <a:rPr lang="en-US" sz="2400"/>
              <a:t>&gt; 0</a:t>
            </a:r>
            <a:endParaRPr lang="ru-RU" sz="2400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5364163" y="35004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795963" y="35004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50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 </a:t>
            </a:r>
            <a:r>
              <a:rPr lang="en-US" smtClean="0">
                <a:solidFill>
                  <a:srgbClr val="86001A"/>
                </a:solidFill>
              </a:rPr>
              <a:t>III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    Каждый отрезок имеет определённую длину, большую нуля. Длина отрезка равна сумме длин частей, на которые он разбивается любой его точкой.</a:t>
            </a:r>
            <a:r>
              <a:rPr lang="ru-RU" smtClean="0"/>
              <a:t> 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5364163" y="2492375"/>
            <a:ext cx="720725" cy="0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219700" y="19891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3200"/>
              <a:t>А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812088" y="19891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3200"/>
              <a:t>В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292725" y="3573463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en-US" sz="2400"/>
              <a:t>C + C</a:t>
            </a:r>
            <a:r>
              <a:rPr lang="ru-RU" sz="2400"/>
              <a:t>В</a:t>
            </a:r>
            <a:r>
              <a:rPr lang="en-US" sz="1800"/>
              <a:t>  </a:t>
            </a:r>
            <a:r>
              <a:rPr lang="en-US" sz="2400"/>
              <a:t>&gt; 0</a:t>
            </a:r>
            <a:endParaRPr lang="ru-RU" sz="2400"/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5867400" y="19891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C</a:t>
            </a:r>
            <a:endParaRPr lang="ru-RU" sz="3200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6084888" y="2492375"/>
            <a:ext cx="1943100" cy="0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13" name="Line 9"/>
          <p:cNvSpPr>
            <a:spLocks noChangeShapeType="1"/>
          </p:cNvSpPr>
          <p:nvPr/>
        </p:nvSpPr>
        <p:spPr bwMode="auto">
          <a:xfrm flipV="1">
            <a:off x="6084888" y="2492375"/>
            <a:ext cx="73025" cy="0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1" grpId="0"/>
      <p:bldP spid="2519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 </a:t>
            </a:r>
            <a:r>
              <a:rPr lang="en-US" smtClean="0">
                <a:solidFill>
                  <a:srgbClr val="86001A"/>
                </a:solidFill>
              </a:rPr>
              <a:t>III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    Каждый отрезок имеет определённую длину, большую нуля. Длина отрезка равна сумме длин частей, на которые он разбивается любой его точкой.</a:t>
            </a:r>
            <a:r>
              <a:rPr lang="ru-RU" smtClean="0"/>
              <a:t> 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5364163" y="2492375"/>
            <a:ext cx="1728787" cy="0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219700" y="19891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3200"/>
              <a:t>А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812088" y="19891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3200"/>
              <a:t>В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292725" y="3573463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en-US" sz="2400"/>
              <a:t>C+C</a:t>
            </a:r>
            <a:r>
              <a:rPr lang="ru-RU" sz="2400"/>
              <a:t>В</a:t>
            </a:r>
            <a:r>
              <a:rPr lang="en-US" sz="1800"/>
              <a:t>  </a:t>
            </a:r>
            <a:r>
              <a:rPr lang="en-US" sz="2400"/>
              <a:t>&gt; 0</a:t>
            </a:r>
            <a:endParaRPr lang="ru-RU" sz="2400"/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877050" y="19891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C</a:t>
            </a:r>
            <a:endParaRPr lang="ru-RU" sz="3200"/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 flipV="1">
            <a:off x="7092950" y="2492375"/>
            <a:ext cx="73025" cy="0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7164388" y="2492375"/>
            <a:ext cx="936625" cy="0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5" grpId="0"/>
      <p:bldP spid="25293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76250"/>
            <a:ext cx="4038600" cy="5545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</a:t>
            </a:r>
            <a:r>
              <a:rPr lang="en-US" smtClean="0">
                <a:solidFill>
                  <a:srgbClr val="86001A"/>
                </a:solidFill>
              </a:rPr>
              <a:t> </a:t>
            </a:r>
            <a:r>
              <a:rPr lang="fr-FR" smtClean="0">
                <a:solidFill>
                  <a:srgbClr val="86001A"/>
                </a:solidFill>
              </a:rPr>
              <a:t>IV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Прямая, принадлежащая плоскости, разбивает эту плоскость на две полуплоскости: </a:t>
            </a:r>
            <a:r>
              <a:rPr lang="el-GR" smtClean="0">
                <a:solidFill>
                  <a:srgbClr val="1D8B22"/>
                </a:solidFill>
                <a:cs typeface="Arial" pitchFamily="34" charset="0"/>
              </a:rPr>
              <a:t>β</a:t>
            </a:r>
            <a:r>
              <a:rPr lang="ru-RU" smtClean="0">
                <a:solidFill>
                  <a:srgbClr val="1D8B22"/>
                </a:solidFill>
                <a:cs typeface="Arial" pitchFamily="34" charset="0"/>
              </a:rPr>
              <a:t> и </a:t>
            </a:r>
            <a:r>
              <a:rPr lang="el-GR" smtClean="0">
                <a:solidFill>
                  <a:srgbClr val="1D8B22"/>
                </a:solidFill>
                <a:cs typeface="Arial" pitchFamily="34" charset="0"/>
              </a:rPr>
              <a:t>φ</a:t>
            </a:r>
          </a:p>
          <a:p>
            <a:pPr algn="ctr" eaLnBrk="1" hangingPunct="1">
              <a:buFont typeface="Wingdings" pitchFamily="2" charset="2"/>
              <a:buNone/>
            </a:pPr>
            <a:endParaRPr lang="el-GR" smtClean="0">
              <a:solidFill>
                <a:srgbClr val="1D8B22"/>
              </a:solidFill>
              <a:cs typeface="Arial" pitchFamily="34" charset="0"/>
            </a:endParaRP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 rot="-9752271">
            <a:off x="4140200" y="1916113"/>
            <a:ext cx="4860925" cy="1871662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0" hangingPunct="0"/>
            <a:endParaRPr lang="ru-RU" sz="1800"/>
          </a:p>
        </p:txBody>
      </p:sp>
      <p:sp>
        <p:nvSpPr>
          <p:cNvPr id="253956" name="Line 4"/>
          <p:cNvSpPr>
            <a:spLocks noChangeShapeType="1"/>
          </p:cNvSpPr>
          <p:nvPr/>
        </p:nvSpPr>
        <p:spPr bwMode="auto">
          <a:xfrm flipV="1">
            <a:off x="5580063" y="2420938"/>
            <a:ext cx="1871662" cy="792162"/>
          </a:xfrm>
          <a:prstGeom prst="line">
            <a:avLst/>
          </a:prstGeom>
          <a:noFill/>
          <a:ln w="3810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219700" y="2205038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2400"/>
              <a:t>β</a:t>
            </a:r>
            <a:endParaRPr lang="ru-RU" sz="240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7596188" y="1844675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2400"/>
              <a:t>α</a:t>
            </a:r>
            <a:endParaRPr lang="ru-RU" sz="2400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7092950" y="2997200"/>
            <a:ext cx="38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2400"/>
              <a:t>φ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53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 </a:t>
            </a:r>
            <a:r>
              <a:rPr lang="en-US" smtClean="0">
                <a:solidFill>
                  <a:srgbClr val="86001A"/>
                </a:solidFill>
              </a:rPr>
              <a:t>V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Каждый угол имеет определённую градусную меру, большую нуля. Развёрнутый угол равен 1</a:t>
            </a:r>
            <a:r>
              <a:rPr lang="en-US" smtClean="0">
                <a:solidFill>
                  <a:srgbClr val="1D8B22"/>
                </a:solidFill>
              </a:rPr>
              <a:t>80  </a:t>
            </a:r>
            <a:r>
              <a:rPr lang="ru-RU" smtClean="0">
                <a:solidFill>
                  <a:srgbClr val="1D8B22"/>
                </a:solidFill>
              </a:rPr>
              <a:t>. Градусная мера угла равна сумме, градусных мер углов,на которые он разбивается любым лучом, проходящим между его сторонами. 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3348038" y="2924175"/>
            <a:ext cx="71437" cy="71438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5003800" y="2781300"/>
            <a:ext cx="3168650" cy="0"/>
          </a:xfrm>
          <a:prstGeom prst="line">
            <a:avLst/>
          </a:prstGeom>
          <a:noFill/>
          <a:ln w="3810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3" name="Freeform 5"/>
          <p:cNvSpPr>
            <a:spLocks/>
          </p:cNvSpPr>
          <p:nvPr/>
        </p:nvSpPr>
        <p:spPr bwMode="auto">
          <a:xfrm>
            <a:off x="6227763" y="2708275"/>
            <a:ext cx="431800" cy="73025"/>
          </a:xfrm>
          <a:custGeom>
            <a:avLst/>
            <a:gdLst>
              <a:gd name="T0" fmla="*/ 0 w 272"/>
              <a:gd name="T1" fmla="*/ 46 h 46"/>
              <a:gd name="T2" fmla="*/ 136 w 272"/>
              <a:gd name="T3" fmla="*/ 0 h 46"/>
              <a:gd name="T4" fmla="*/ 272 w 272"/>
              <a:gd name="T5" fmla="*/ 46 h 46"/>
              <a:gd name="T6" fmla="*/ 0 60000 65536"/>
              <a:gd name="T7" fmla="*/ 0 60000 65536"/>
              <a:gd name="T8" fmla="*/ 0 60000 65536"/>
              <a:gd name="T9" fmla="*/ 0 w 272"/>
              <a:gd name="T10" fmla="*/ 0 h 46"/>
              <a:gd name="T11" fmla="*/ 272 w 27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6">
                <a:moveTo>
                  <a:pt x="0" y="46"/>
                </a:moveTo>
                <a:cubicBezTo>
                  <a:pt x="45" y="23"/>
                  <a:pt x="91" y="0"/>
                  <a:pt x="136" y="0"/>
                </a:cubicBezTo>
                <a:cubicBezTo>
                  <a:pt x="181" y="0"/>
                  <a:pt x="249" y="38"/>
                  <a:pt x="272" y="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6156325" y="2420938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>
                <a:solidFill>
                  <a:srgbClr val="1D8B22"/>
                </a:solidFill>
              </a:rPr>
              <a:t>1</a:t>
            </a:r>
            <a:r>
              <a:rPr lang="en-US" sz="1800">
                <a:solidFill>
                  <a:srgbClr val="1D8B22"/>
                </a:solidFill>
              </a:rPr>
              <a:t>80</a:t>
            </a:r>
            <a:endParaRPr lang="ru-RU" sz="1800">
              <a:solidFill>
                <a:srgbClr val="1D8B22"/>
              </a:solidFill>
            </a:endParaRPr>
          </a:p>
        </p:txBody>
      </p:sp>
      <p:sp>
        <p:nvSpPr>
          <p:cNvPr id="254983" name="Oval 7"/>
          <p:cNvSpPr>
            <a:spLocks noChangeArrowheads="1"/>
          </p:cNvSpPr>
          <p:nvPr/>
        </p:nvSpPr>
        <p:spPr bwMode="auto">
          <a:xfrm>
            <a:off x="6659563" y="2492375"/>
            <a:ext cx="71437" cy="71438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7885113" y="24209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В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932363" y="24209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54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6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2" grpId="0"/>
      <p:bldP spid="25498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 </a:t>
            </a:r>
            <a:r>
              <a:rPr lang="en-US" smtClean="0">
                <a:solidFill>
                  <a:srgbClr val="86001A"/>
                </a:solidFill>
              </a:rPr>
              <a:t>VI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На любой полупрямой от её начальной точки можно отложить отрезок заданной длины, и только один.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1D8B22"/>
              </a:solidFill>
            </a:endParaRPr>
          </a:p>
        </p:txBody>
      </p:sp>
      <p:sp>
        <p:nvSpPr>
          <p:cNvPr id="256003" name="Line 3"/>
          <p:cNvSpPr>
            <a:spLocks noChangeShapeType="1"/>
          </p:cNvSpPr>
          <p:nvPr/>
        </p:nvSpPr>
        <p:spPr bwMode="auto">
          <a:xfrm>
            <a:off x="5364163" y="4508500"/>
            <a:ext cx="2232025" cy="0"/>
          </a:xfrm>
          <a:prstGeom prst="line">
            <a:avLst/>
          </a:prstGeom>
          <a:noFill/>
          <a:ln w="57150">
            <a:solidFill>
              <a:srgbClr val="1D8B2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7524750" y="4508500"/>
            <a:ext cx="863600" cy="0"/>
          </a:xfrm>
          <a:prstGeom prst="line">
            <a:avLst/>
          </a:prstGeom>
          <a:noFill/>
          <a:ln w="3810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148263" y="40767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7380288" y="40767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В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787900" y="4868863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/>
              <a:t>АВ   </a:t>
            </a:r>
            <a:r>
              <a:rPr lang="el-GR" sz="2400"/>
              <a:t>α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 rot="10800000">
            <a:off x="5292725" y="4941888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/>
              <a:t>Э</a:t>
            </a:r>
            <a:endParaRPr lang="el-GR" sz="1400" b="1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4500563" y="4508500"/>
            <a:ext cx="3024187" cy="0"/>
          </a:xfrm>
          <a:prstGeom prst="line">
            <a:avLst/>
          </a:prstGeom>
          <a:noFill/>
          <a:ln w="3810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 </a:t>
            </a:r>
            <a:r>
              <a:rPr lang="en-US" smtClean="0">
                <a:solidFill>
                  <a:srgbClr val="86001A"/>
                </a:solidFill>
              </a:rPr>
              <a:t>VII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От полупрямой на содержащей её плоскости в заданную полуплоскость можно отложить угол с заданной градусной мерой, меньшей 180, и только один.</a:t>
            </a:r>
            <a:r>
              <a:rPr lang="en-US" smtClean="0">
                <a:solidFill>
                  <a:srgbClr val="1D8B22"/>
                </a:solidFill>
              </a:rPr>
              <a:t>           </a:t>
            </a:r>
            <a:r>
              <a:rPr lang="fr-FR" smtClean="0">
                <a:solidFill>
                  <a:srgbClr val="1D8B22"/>
                </a:solidFill>
              </a:rPr>
              <a:t> </a:t>
            </a:r>
            <a:r>
              <a:rPr lang="el-GR" smtClean="0">
                <a:solidFill>
                  <a:srgbClr val="1D8B22"/>
                </a:solidFill>
                <a:cs typeface="Arial" pitchFamily="34" charset="0"/>
              </a:rPr>
              <a:t>φ</a:t>
            </a:r>
            <a:r>
              <a:rPr lang="fr-FR" smtClean="0">
                <a:solidFill>
                  <a:srgbClr val="1D8B22"/>
                </a:solidFill>
                <a:cs typeface="Arial" pitchFamily="34" charset="0"/>
              </a:rPr>
              <a:t> = 45°</a:t>
            </a:r>
            <a:r>
              <a:rPr lang="en-US" smtClean="0">
                <a:solidFill>
                  <a:srgbClr val="1D8B22"/>
                </a:solidFill>
                <a:cs typeface="Arial" pitchFamily="34" charset="0"/>
              </a:rPr>
              <a:t>&lt;</a:t>
            </a:r>
            <a:r>
              <a:rPr lang="fr-FR" smtClean="0">
                <a:solidFill>
                  <a:srgbClr val="1D8B22"/>
                </a:solidFill>
                <a:cs typeface="Arial" pitchFamily="34" charset="0"/>
              </a:rPr>
              <a:t> 180°</a:t>
            </a:r>
            <a:endParaRPr lang="ru-RU" smtClean="0">
              <a:solidFill>
                <a:srgbClr val="1D8B2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mtClean="0">
              <a:solidFill>
                <a:srgbClr val="1D8B2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l-GR" smtClean="0">
              <a:solidFill>
                <a:srgbClr val="1D8B22"/>
              </a:solidFill>
              <a:cs typeface="Arial" pitchFamily="34" charset="0"/>
            </a:endParaRPr>
          </a:p>
        </p:txBody>
      </p:sp>
      <p:sp>
        <p:nvSpPr>
          <p:cNvPr id="39939" name="Freeform 3"/>
          <p:cNvSpPr>
            <a:spLocks/>
          </p:cNvSpPr>
          <p:nvPr/>
        </p:nvSpPr>
        <p:spPr bwMode="auto">
          <a:xfrm>
            <a:off x="4859338" y="1341438"/>
            <a:ext cx="3429000" cy="2168525"/>
          </a:xfrm>
          <a:custGeom>
            <a:avLst/>
            <a:gdLst>
              <a:gd name="T0" fmla="*/ 0 w 2160"/>
              <a:gd name="T1" fmla="*/ 417 h 1321"/>
              <a:gd name="T2" fmla="*/ 427 w 2160"/>
              <a:gd name="T3" fmla="*/ 105 h 1321"/>
              <a:gd name="T4" fmla="*/ 901 w 2160"/>
              <a:gd name="T5" fmla="*/ 146 h 1321"/>
              <a:gd name="T6" fmla="*/ 1262 w 2160"/>
              <a:gd name="T7" fmla="*/ 3 h 1321"/>
              <a:gd name="T8" fmla="*/ 1633 w 2160"/>
              <a:gd name="T9" fmla="*/ 166 h 1321"/>
              <a:gd name="T10" fmla="*/ 1987 w 2160"/>
              <a:gd name="T11" fmla="*/ 321 h 1321"/>
              <a:gd name="T12" fmla="*/ 2121 w 2160"/>
              <a:gd name="T13" fmla="*/ 912 h 1321"/>
              <a:gd name="T14" fmla="*/ 1755 w 2160"/>
              <a:gd name="T15" fmla="*/ 1169 h 1321"/>
              <a:gd name="T16" fmla="*/ 1294 w 2160"/>
              <a:gd name="T17" fmla="*/ 1142 h 1321"/>
              <a:gd name="T18" fmla="*/ 677 w 2160"/>
              <a:gd name="T19" fmla="*/ 1305 h 1321"/>
              <a:gd name="T20" fmla="*/ 128 w 2160"/>
              <a:gd name="T21" fmla="*/ 1047 h 1321"/>
              <a:gd name="T22" fmla="*/ 0 w 2160"/>
              <a:gd name="T23" fmla="*/ 417 h 13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60"/>
              <a:gd name="T37" fmla="*/ 0 h 1321"/>
              <a:gd name="T38" fmla="*/ 2160 w 2160"/>
              <a:gd name="T39" fmla="*/ 1321 h 13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" h="1321">
                <a:moveTo>
                  <a:pt x="0" y="417"/>
                </a:moveTo>
                <a:cubicBezTo>
                  <a:pt x="27" y="260"/>
                  <a:pt x="277" y="150"/>
                  <a:pt x="427" y="105"/>
                </a:cubicBezTo>
                <a:cubicBezTo>
                  <a:pt x="577" y="60"/>
                  <a:pt x="762" y="163"/>
                  <a:pt x="901" y="146"/>
                </a:cubicBezTo>
                <a:cubicBezTo>
                  <a:pt x="1040" y="129"/>
                  <a:pt x="1140" y="0"/>
                  <a:pt x="1262" y="3"/>
                </a:cubicBezTo>
                <a:cubicBezTo>
                  <a:pt x="1384" y="6"/>
                  <a:pt x="1512" y="113"/>
                  <a:pt x="1633" y="166"/>
                </a:cubicBezTo>
                <a:cubicBezTo>
                  <a:pt x="1754" y="219"/>
                  <a:pt x="1906" y="197"/>
                  <a:pt x="1987" y="321"/>
                </a:cubicBezTo>
                <a:cubicBezTo>
                  <a:pt x="2068" y="445"/>
                  <a:pt x="2160" y="771"/>
                  <a:pt x="2121" y="912"/>
                </a:cubicBezTo>
                <a:cubicBezTo>
                  <a:pt x="2082" y="1053"/>
                  <a:pt x="1893" y="1131"/>
                  <a:pt x="1755" y="1169"/>
                </a:cubicBezTo>
                <a:cubicBezTo>
                  <a:pt x="1617" y="1207"/>
                  <a:pt x="1474" y="1119"/>
                  <a:pt x="1294" y="1142"/>
                </a:cubicBezTo>
                <a:cubicBezTo>
                  <a:pt x="1114" y="1165"/>
                  <a:pt x="871" y="1321"/>
                  <a:pt x="677" y="1305"/>
                </a:cubicBezTo>
                <a:cubicBezTo>
                  <a:pt x="483" y="1289"/>
                  <a:pt x="241" y="1195"/>
                  <a:pt x="128" y="1047"/>
                </a:cubicBezTo>
                <a:cubicBezTo>
                  <a:pt x="15" y="899"/>
                  <a:pt x="27" y="548"/>
                  <a:pt x="0" y="417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rgbClr val="1D8B2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4932363" y="2420938"/>
            <a:ext cx="1295400" cy="71437"/>
          </a:xfrm>
          <a:prstGeom prst="line">
            <a:avLst/>
          </a:prstGeom>
          <a:noFill/>
          <a:ln w="2540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5364163" y="2924175"/>
            <a:ext cx="315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/>
              <a:t>α</a:t>
            </a:r>
            <a:endParaRPr lang="ru-RU" sz="180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7164388" y="2205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b</a:t>
            </a:r>
            <a:endParaRPr lang="ru-RU" sz="1800"/>
          </a:p>
        </p:txBody>
      </p:sp>
      <p:sp>
        <p:nvSpPr>
          <p:cNvPr id="257031" name="Line 7"/>
          <p:cNvSpPr>
            <a:spLocks noChangeShapeType="1"/>
          </p:cNvSpPr>
          <p:nvPr/>
        </p:nvSpPr>
        <p:spPr bwMode="auto">
          <a:xfrm>
            <a:off x="5508625" y="1557338"/>
            <a:ext cx="719138" cy="935037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6227763" y="2492375"/>
            <a:ext cx="2016125" cy="144463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7033" name="Line 9"/>
          <p:cNvSpPr>
            <a:spLocks noChangeShapeType="1"/>
          </p:cNvSpPr>
          <p:nvPr/>
        </p:nvSpPr>
        <p:spPr bwMode="auto">
          <a:xfrm>
            <a:off x="4932363" y="2420938"/>
            <a:ext cx="1295400" cy="71437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7034" name="Freeform 10"/>
          <p:cNvSpPr>
            <a:spLocks/>
          </p:cNvSpPr>
          <p:nvPr/>
        </p:nvSpPr>
        <p:spPr bwMode="auto">
          <a:xfrm rot="-2883303">
            <a:off x="5795962" y="2276476"/>
            <a:ext cx="252413" cy="80962"/>
          </a:xfrm>
          <a:custGeom>
            <a:avLst/>
            <a:gdLst>
              <a:gd name="T0" fmla="*/ 0 w 272"/>
              <a:gd name="T1" fmla="*/ 46 h 46"/>
              <a:gd name="T2" fmla="*/ 136 w 272"/>
              <a:gd name="T3" fmla="*/ 0 h 46"/>
              <a:gd name="T4" fmla="*/ 272 w 272"/>
              <a:gd name="T5" fmla="*/ 46 h 46"/>
              <a:gd name="T6" fmla="*/ 0 60000 65536"/>
              <a:gd name="T7" fmla="*/ 0 60000 65536"/>
              <a:gd name="T8" fmla="*/ 0 60000 65536"/>
              <a:gd name="T9" fmla="*/ 0 w 272"/>
              <a:gd name="T10" fmla="*/ 0 h 46"/>
              <a:gd name="T11" fmla="*/ 272 w 27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6">
                <a:moveTo>
                  <a:pt x="0" y="46"/>
                </a:moveTo>
                <a:cubicBezTo>
                  <a:pt x="45" y="23"/>
                  <a:pt x="91" y="0"/>
                  <a:pt x="136" y="0"/>
                </a:cubicBezTo>
                <a:cubicBezTo>
                  <a:pt x="181" y="0"/>
                  <a:pt x="249" y="38"/>
                  <a:pt x="272" y="46"/>
                </a:cubicBezTo>
              </a:path>
            </a:pathLst>
          </a:custGeom>
          <a:noFill/>
          <a:ln w="9525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5219700" y="2060575"/>
            <a:ext cx="811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>
                <a:cs typeface="Arial" pitchFamily="34" charset="0"/>
              </a:rPr>
              <a:t>φ</a:t>
            </a:r>
            <a:r>
              <a:rPr lang="ru-RU" sz="1800"/>
              <a:t>=</a:t>
            </a:r>
            <a:r>
              <a:rPr lang="en-US" sz="1800"/>
              <a:t>4</a:t>
            </a:r>
            <a:r>
              <a:rPr lang="ru-RU" sz="1800"/>
              <a:t>5</a:t>
            </a:r>
            <a:r>
              <a:rPr lang="fr-FR" sz="1800"/>
              <a:t>°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Аксиома </a:t>
            </a:r>
            <a:r>
              <a:rPr lang="en-US" smtClean="0">
                <a:solidFill>
                  <a:srgbClr val="86001A"/>
                </a:solidFill>
              </a:rPr>
              <a:t>VIII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Каков бы ни был треугольник, существует равный ему треугольник в данной плоскости в заданном расположении относительно данной полупрямой в этой плоскости.</a:t>
            </a:r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 rot="2254501">
            <a:off x="4110038" y="2060575"/>
            <a:ext cx="5033962" cy="261461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800"/>
          </a:p>
        </p:txBody>
      </p:sp>
      <p:sp>
        <p:nvSpPr>
          <p:cNvPr id="258052" name="AutoShape 4"/>
          <p:cNvSpPr>
            <a:spLocks noChangeArrowheads="1"/>
          </p:cNvSpPr>
          <p:nvPr/>
        </p:nvSpPr>
        <p:spPr bwMode="auto">
          <a:xfrm>
            <a:off x="5580063" y="2420938"/>
            <a:ext cx="574675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6443663" y="2205038"/>
            <a:ext cx="360362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8054" name="AutoShape 6"/>
          <p:cNvSpPr>
            <a:spLocks noChangeArrowheads="1"/>
          </p:cNvSpPr>
          <p:nvPr/>
        </p:nvSpPr>
        <p:spPr bwMode="auto">
          <a:xfrm>
            <a:off x="7092950" y="3500438"/>
            <a:ext cx="574675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932363" y="1916113"/>
            <a:ext cx="315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/>
              <a:t>α</a:t>
            </a:r>
            <a:endParaRPr lang="ru-RU" sz="1800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6877050" y="1557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  <p:sp>
        <p:nvSpPr>
          <p:cNvPr id="258057" name="Rectangle 9"/>
          <p:cNvSpPr>
            <a:spLocks noChangeArrowheads="1"/>
          </p:cNvSpPr>
          <p:nvPr/>
        </p:nvSpPr>
        <p:spPr bwMode="auto">
          <a:xfrm>
            <a:off x="5580063" y="22050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6156325" y="28527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1800"/>
              <a:t>В</a:t>
            </a:r>
          </a:p>
        </p:txBody>
      </p:sp>
      <p:sp>
        <p:nvSpPr>
          <p:cNvPr id="258059" name="Rectangle 11"/>
          <p:cNvSpPr>
            <a:spLocks noChangeArrowheads="1"/>
          </p:cNvSpPr>
          <p:nvPr/>
        </p:nvSpPr>
        <p:spPr bwMode="auto">
          <a:xfrm>
            <a:off x="5292725" y="28527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  <p:sp>
        <p:nvSpPr>
          <p:cNvPr id="258060" name="Rectangle 12"/>
          <p:cNvSpPr>
            <a:spLocks noChangeArrowheads="1"/>
          </p:cNvSpPr>
          <p:nvPr/>
        </p:nvSpPr>
        <p:spPr bwMode="auto">
          <a:xfrm>
            <a:off x="7164388" y="3213100"/>
            <a:ext cx="40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  <a:r>
              <a:rPr lang="ru-RU" sz="1000"/>
              <a:t>1</a:t>
            </a:r>
          </a:p>
        </p:txBody>
      </p:sp>
      <p:sp>
        <p:nvSpPr>
          <p:cNvPr id="258061" name="Rectangle 13"/>
          <p:cNvSpPr>
            <a:spLocks noChangeArrowheads="1"/>
          </p:cNvSpPr>
          <p:nvPr/>
        </p:nvSpPr>
        <p:spPr bwMode="auto">
          <a:xfrm>
            <a:off x="7596188" y="3933825"/>
            <a:ext cx="40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В</a:t>
            </a:r>
            <a:r>
              <a:rPr lang="ru-RU" sz="1000"/>
              <a:t>1</a:t>
            </a:r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6732588" y="3933825"/>
            <a:ext cx="41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С</a:t>
            </a:r>
            <a:r>
              <a:rPr lang="ru-RU" sz="1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5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5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/>
      <p:bldP spid="258054" grpId="0" animBg="1"/>
      <p:bldP spid="258057" grpId="0"/>
      <p:bldP spid="258058" grpId="0"/>
      <p:bldP spid="258059" grpId="0"/>
      <p:bldP spid="258060" grpId="0"/>
      <p:bldP spid="258061" grpId="0"/>
      <p:bldP spid="25806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mtClean="0">
                <a:solidFill>
                  <a:srgbClr val="86001A"/>
                </a:solidFill>
              </a:rPr>
              <a:t> </a:t>
            </a:r>
            <a:r>
              <a:rPr lang="ru-RU" smtClean="0">
                <a:solidFill>
                  <a:srgbClr val="86001A"/>
                </a:solidFill>
              </a:rPr>
              <a:t>Аксиома </a:t>
            </a:r>
            <a:r>
              <a:rPr lang="en-US" smtClean="0">
                <a:solidFill>
                  <a:srgbClr val="86001A"/>
                </a:solidFill>
              </a:rPr>
              <a:t>IX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На плоскости через данную точку, не лежащую на данной прямой, можно провести не более одной прямой, параллельной данной.</a:t>
            </a:r>
            <a:endParaRPr lang="el-GR" smtClean="0">
              <a:solidFill>
                <a:srgbClr val="1D8B22"/>
              </a:solidFill>
              <a:cs typeface="Arial" pitchFamily="34" charset="0"/>
            </a:endParaRPr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 rot="1262079">
            <a:off x="3878263" y="2060575"/>
            <a:ext cx="5265737" cy="2905125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800"/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 flipV="1">
            <a:off x="5364163" y="1844675"/>
            <a:ext cx="936625" cy="129698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 flipV="1">
            <a:off x="7092950" y="2636838"/>
            <a:ext cx="936625" cy="129698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5364163" y="3068638"/>
            <a:ext cx="71437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148263" y="27082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795963" y="1844675"/>
            <a:ext cx="315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/>
              <a:t>α</a:t>
            </a:r>
            <a:endParaRPr lang="ru-RU" sz="1800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667625" y="2492375"/>
            <a:ext cx="315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/>
              <a:t>β</a:t>
            </a:r>
            <a:endParaRPr lang="ru-RU" sz="180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8172450" y="4005263"/>
            <a:ext cx="331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/>
              <a:t>φ</a:t>
            </a:r>
            <a:endParaRPr lang="ru-RU" sz="1800"/>
          </a:p>
        </p:txBody>
      </p:sp>
      <p:sp>
        <p:nvSpPr>
          <p:cNvPr id="259083" name="Line 11"/>
          <p:cNvSpPr>
            <a:spLocks noChangeShapeType="1"/>
          </p:cNvSpPr>
          <p:nvPr/>
        </p:nvSpPr>
        <p:spPr bwMode="auto">
          <a:xfrm flipH="1">
            <a:off x="5003800" y="3141663"/>
            <a:ext cx="360363" cy="503237"/>
          </a:xfrm>
          <a:prstGeom prst="line">
            <a:avLst/>
          </a:prstGeom>
          <a:noFill/>
          <a:ln w="28575">
            <a:solidFill>
              <a:srgbClr val="1D8B2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7092950" y="3860800"/>
            <a:ext cx="71438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 flipV="1">
            <a:off x="4572000" y="3644900"/>
            <a:ext cx="431800" cy="57626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9086" name="Line 14"/>
          <p:cNvSpPr>
            <a:spLocks noChangeShapeType="1"/>
          </p:cNvSpPr>
          <p:nvPr/>
        </p:nvSpPr>
        <p:spPr bwMode="auto">
          <a:xfrm flipH="1">
            <a:off x="6516688" y="3933825"/>
            <a:ext cx="576262" cy="863600"/>
          </a:xfrm>
          <a:prstGeom prst="line">
            <a:avLst/>
          </a:prstGeom>
          <a:noFill/>
          <a:ln w="28575">
            <a:solidFill>
              <a:srgbClr val="1D8B2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9087" name="Line 15"/>
          <p:cNvSpPr>
            <a:spLocks noChangeShapeType="1"/>
          </p:cNvSpPr>
          <p:nvPr/>
        </p:nvSpPr>
        <p:spPr bwMode="auto">
          <a:xfrm flipV="1">
            <a:off x="6156325" y="4797425"/>
            <a:ext cx="360363" cy="5032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6804025" y="35734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sz="1800"/>
              <a:t>B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59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22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72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22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22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/>
      <p:bldP spid="259077" grpId="0" animBg="1"/>
      <p:bldP spid="259083" grpId="0" animBg="1"/>
      <p:bldP spid="259085" grpId="0" animBg="1"/>
      <p:bldP spid="259086" grpId="0" animBg="1"/>
      <p:bldP spid="2590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>
            <a:off x="1403350" y="4941888"/>
            <a:ext cx="3095625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 type="oval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4427538" y="4941888"/>
            <a:ext cx="3240087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 type="none" w="lg" len="lg"/>
            <a:tailEnd type="oval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187450" y="43656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451725" y="43656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203785" name="Rectangle 9"/>
          <p:cNvSpPr>
            <a:spLocks noChangeArrowheads="1"/>
          </p:cNvSpPr>
          <p:nvPr/>
        </p:nvSpPr>
        <p:spPr bwMode="auto">
          <a:xfrm>
            <a:off x="4356100" y="4292600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2843213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12"/>
          <p:cNvSpPr>
            <a:spLocks noChangeShapeType="1"/>
          </p:cNvSpPr>
          <p:nvPr/>
        </p:nvSpPr>
        <p:spPr bwMode="auto">
          <a:xfrm>
            <a:off x="6011863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b="1" smtClean="0">
                <a:solidFill>
                  <a:srgbClr val="862000"/>
                </a:solidFill>
                <a:latin typeface="Comic Sans MS" pitchFamily="66" charset="0"/>
              </a:rPr>
              <a:t>Две точки А и В называются</a:t>
            </a:r>
            <a:r>
              <a:rPr lang="fr-FR" b="1" smtClean="0">
                <a:solidFill>
                  <a:srgbClr val="862000"/>
                </a:solidFill>
                <a:latin typeface="Comic Sans MS" pitchFamily="66" charset="0"/>
              </a:rPr>
              <a:t> </a:t>
            </a:r>
            <a:r>
              <a:rPr lang="ru-RU" b="1" smtClean="0">
                <a:solidFill>
                  <a:srgbClr val="862000"/>
                </a:solidFill>
                <a:latin typeface="Comic Sans MS" pitchFamily="66" charset="0"/>
              </a:rPr>
              <a:t>симметричными относительно точки О, если О - середина отрезка АВ. Точка О считается симметричной самой себе.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Comic Sans MS" pitchFamily="66" charset="0"/>
            </a:endParaRPr>
          </a:p>
        </p:txBody>
      </p:sp>
      <p:sp>
        <p:nvSpPr>
          <p:cNvPr id="203792" name="Oval 16"/>
          <p:cNvSpPr>
            <a:spLocks noChangeArrowheads="1"/>
          </p:cNvSpPr>
          <p:nvPr/>
        </p:nvSpPr>
        <p:spPr bwMode="auto">
          <a:xfrm>
            <a:off x="4427538" y="4797425"/>
            <a:ext cx="287337" cy="287338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5" grpId="0"/>
      <p:bldP spid="20379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49275"/>
            <a:ext cx="4608513" cy="58324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86001A"/>
                </a:solidFill>
              </a:rPr>
              <a:t> </a:t>
            </a:r>
            <a:r>
              <a:rPr lang="ru-RU" sz="3600" smtClean="0">
                <a:solidFill>
                  <a:srgbClr val="86001A"/>
                </a:solidFill>
              </a:rPr>
              <a:t>Аксиома 1(С</a:t>
            </a:r>
            <a:r>
              <a:rPr lang="ru-RU" sz="2000" smtClean="0">
                <a:solidFill>
                  <a:srgbClr val="86001A"/>
                </a:solidFill>
              </a:rPr>
              <a:t>1</a:t>
            </a:r>
            <a:r>
              <a:rPr lang="ru-RU" sz="3600" smtClean="0">
                <a:solidFill>
                  <a:srgbClr val="86001A"/>
                </a:solidFill>
              </a:rPr>
              <a:t>):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200" smtClean="0"/>
              <a:t>   </a:t>
            </a:r>
            <a:r>
              <a:rPr lang="ru-RU" sz="3200" smtClean="0">
                <a:solidFill>
                  <a:srgbClr val="1D8B22"/>
                </a:solidFill>
              </a:rPr>
              <a:t>Какова бы ни была плоскость, существуют точки, принадлежащие этой плоскости, и точки, не принадлежащие ей.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549275"/>
            <a:ext cx="4027487" cy="5616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i="1" smtClean="0">
                <a:cs typeface="Arial" pitchFamily="34" charset="0"/>
              </a:rPr>
              <a:t>  А   </a:t>
            </a:r>
            <a:r>
              <a:rPr lang="el-GR" sz="3200" i="1" smtClean="0">
                <a:cs typeface="Arial" pitchFamily="34" charset="0"/>
              </a:rPr>
              <a:t>α</a:t>
            </a:r>
            <a:r>
              <a:rPr lang="ru-RU" sz="3200" i="1" smtClean="0">
                <a:cs typeface="Arial" pitchFamily="34" charset="0"/>
              </a:rPr>
              <a:t> , В   </a:t>
            </a:r>
            <a:r>
              <a:rPr lang="el-GR" sz="3200" i="1" smtClean="0">
                <a:cs typeface="Arial" pitchFamily="34" charset="0"/>
              </a:rPr>
              <a:t>α</a:t>
            </a:r>
            <a:r>
              <a:rPr lang="ru-RU" sz="3200" i="1" smtClean="0">
                <a:cs typeface="Arial" pitchFamily="34" charset="0"/>
              </a:rPr>
              <a:t> </a:t>
            </a:r>
            <a:endParaRPr lang="el-GR" sz="3200" i="1" smtClean="0">
              <a:cs typeface="Arial" pitchFamily="34" charset="0"/>
            </a:endParaRPr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4873625" y="1263650"/>
            <a:ext cx="3429000" cy="2097088"/>
          </a:xfrm>
          <a:custGeom>
            <a:avLst/>
            <a:gdLst>
              <a:gd name="T0" fmla="*/ 0 w 2160"/>
              <a:gd name="T1" fmla="*/ 417 h 1321"/>
              <a:gd name="T2" fmla="*/ 427 w 2160"/>
              <a:gd name="T3" fmla="*/ 105 h 1321"/>
              <a:gd name="T4" fmla="*/ 901 w 2160"/>
              <a:gd name="T5" fmla="*/ 146 h 1321"/>
              <a:gd name="T6" fmla="*/ 1262 w 2160"/>
              <a:gd name="T7" fmla="*/ 3 h 1321"/>
              <a:gd name="T8" fmla="*/ 1633 w 2160"/>
              <a:gd name="T9" fmla="*/ 166 h 1321"/>
              <a:gd name="T10" fmla="*/ 1987 w 2160"/>
              <a:gd name="T11" fmla="*/ 321 h 1321"/>
              <a:gd name="T12" fmla="*/ 2121 w 2160"/>
              <a:gd name="T13" fmla="*/ 912 h 1321"/>
              <a:gd name="T14" fmla="*/ 1755 w 2160"/>
              <a:gd name="T15" fmla="*/ 1169 h 1321"/>
              <a:gd name="T16" fmla="*/ 1294 w 2160"/>
              <a:gd name="T17" fmla="*/ 1142 h 1321"/>
              <a:gd name="T18" fmla="*/ 677 w 2160"/>
              <a:gd name="T19" fmla="*/ 1305 h 1321"/>
              <a:gd name="T20" fmla="*/ 128 w 2160"/>
              <a:gd name="T21" fmla="*/ 1047 h 1321"/>
              <a:gd name="T22" fmla="*/ 0 w 2160"/>
              <a:gd name="T23" fmla="*/ 417 h 13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60"/>
              <a:gd name="T37" fmla="*/ 0 h 1321"/>
              <a:gd name="T38" fmla="*/ 2160 w 2160"/>
              <a:gd name="T39" fmla="*/ 1321 h 13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" h="1321">
                <a:moveTo>
                  <a:pt x="0" y="417"/>
                </a:moveTo>
                <a:cubicBezTo>
                  <a:pt x="27" y="260"/>
                  <a:pt x="277" y="150"/>
                  <a:pt x="427" y="105"/>
                </a:cubicBezTo>
                <a:cubicBezTo>
                  <a:pt x="577" y="60"/>
                  <a:pt x="762" y="163"/>
                  <a:pt x="901" y="146"/>
                </a:cubicBezTo>
                <a:cubicBezTo>
                  <a:pt x="1040" y="129"/>
                  <a:pt x="1140" y="0"/>
                  <a:pt x="1262" y="3"/>
                </a:cubicBezTo>
                <a:cubicBezTo>
                  <a:pt x="1384" y="6"/>
                  <a:pt x="1512" y="113"/>
                  <a:pt x="1633" y="166"/>
                </a:cubicBezTo>
                <a:cubicBezTo>
                  <a:pt x="1754" y="219"/>
                  <a:pt x="1906" y="197"/>
                  <a:pt x="1987" y="321"/>
                </a:cubicBezTo>
                <a:cubicBezTo>
                  <a:pt x="2068" y="445"/>
                  <a:pt x="2160" y="771"/>
                  <a:pt x="2121" y="912"/>
                </a:cubicBezTo>
                <a:cubicBezTo>
                  <a:pt x="2082" y="1053"/>
                  <a:pt x="1893" y="1131"/>
                  <a:pt x="1755" y="1169"/>
                </a:cubicBezTo>
                <a:cubicBezTo>
                  <a:pt x="1617" y="1207"/>
                  <a:pt x="1474" y="1119"/>
                  <a:pt x="1294" y="1142"/>
                </a:cubicBezTo>
                <a:cubicBezTo>
                  <a:pt x="1114" y="1165"/>
                  <a:pt x="871" y="1321"/>
                  <a:pt x="677" y="1305"/>
                </a:cubicBezTo>
                <a:cubicBezTo>
                  <a:pt x="483" y="1289"/>
                  <a:pt x="241" y="1195"/>
                  <a:pt x="128" y="1047"/>
                </a:cubicBezTo>
                <a:cubicBezTo>
                  <a:pt x="15" y="899"/>
                  <a:pt x="27" y="548"/>
                  <a:pt x="0" y="417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rgbClr val="1D8B2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292725" y="2513013"/>
            <a:ext cx="404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 i="1"/>
              <a:t>α</a:t>
            </a:r>
            <a:endParaRPr lang="ru-RU" b="1" i="1"/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6877050" y="16970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3200" b="1"/>
              <a:t>Α</a:t>
            </a:r>
          </a:p>
        </p:txBody>
      </p:sp>
      <p:sp>
        <p:nvSpPr>
          <p:cNvPr id="260103" name="Oval 7"/>
          <p:cNvSpPr>
            <a:spLocks noChangeArrowheads="1"/>
          </p:cNvSpPr>
          <p:nvPr/>
        </p:nvSpPr>
        <p:spPr bwMode="auto">
          <a:xfrm>
            <a:off x="6877050" y="21336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0104" name="Oval 8"/>
          <p:cNvSpPr>
            <a:spLocks noChangeArrowheads="1"/>
          </p:cNvSpPr>
          <p:nvPr/>
        </p:nvSpPr>
        <p:spPr bwMode="auto">
          <a:xfrm>
            <a:off x="6877050" y="34290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0105" name="Rectangle 9"/>
          <p:cNvSpPr>
            <a:spLocks noChangeArrowheads="1"/>
          </p:cNvSpPr>
          <p:nvPr/>
        </p:nvSpPr>
        <p:spPr bwMode="auto">
          <a:xfrm>
            <a:off x="6948488" y="3040063"/>
            <a:ext cx="400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/>
              <a:t>в</a:t>
            </a:r>
            <a:endParaRPr lang="el-GR" sz="3200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 rot="10800000">
            <a:off x="6372225" y="4365625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/>
              <a:t>Э</a:t>
            </a:r>
            <a:endParaRPr lang="el-GR" sz="1400" b="1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 rot="10800000">
            <a:off x="5292725" y="4365625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/>
              <a:t>Э</a:t>
            </a:r>
            <a:endParaRPr lang="el-GR" sz="1400" b="1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H="1">
            <a:off x="6516688" y="4365625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960"/>
                            </p:stCondLst>
                            <p:childTnLst>
                              <p:par>
                                <p:cTn id="1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2" grpId="0"/>
      <p:bldP spid="260103" grpId="0" animBg="1"/>
      <p:bldP spid="26010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86001A"/>
                </a:solidFill>
              </a:rPr>
              <a:t> Аксиома </a:t>
            </a:r>
            <a:r>
              <a:rPr lang="en-US" smtClean="0">
                <a:solidFill>
                  <a:srgbClr val="86001A"/>
                </a:solidFill>
              </a:rPr>
              <a:t>I</a:t>
            </a:r>
            <a:r>
              <a:rPr lang="ru-RU" smtClean="0">
                <a:solidFill>
                  <a:srgbClr val="86001A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1D8B22"/>
                </a:solidFill>
              </a:rPr>
              <a:t>    Какова бы не была прямая, существуют точки, принадлежащие этой прямой, и точки, не принадлежащие ей. Через любые две точки можно провести прямую, и только одну. 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508625" y="2565400"/>
            <a:ext cx="2520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i="1"/>
              <a:t>А   </a:t>
            </a:r>
            <a:r>
              <a:rPr lang="el-GR" i="1"/>
              <a:t>α</a:t>
            </a:r>
            <a:r>
              <a:rPr lang="ru-RU" i="1"/>
              <a:t> , В   </a:t>
            </a:r>
            <a:r>
              <a:rPr lang="el-GR" i="1"/>
              <a:t>α</a:t>
            </a:r>
            <a:r>
              <a:rPr lang="ru-RU"/>
              <a:t> </a:t>
            </a:r>
            <a:endParaRPr lang="el-G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 rot="10800000">
            <a:off x="5795963" y="2709863"/>
            <a:ext cx="31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/>
              <a:t>Э</a:t>
            </a:r>
            <a:endParaRPr lang="el-GR" sz="1400" b="1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 rot="10800000">
            <a:off x="6804025" y="2709863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/>
              <a:t>Э</a:t>
            </a:r>
            <a:endParaRPr lang="el-GR" sz="1400" b="1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H="1">
            <a:off x="6948488" y="2709863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5867400" y="4724400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7667625" y="4724400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rgbClr val="1D8B2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724525" y="43656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7524750" y="43656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В</a:t>
            </a:r>
          </a:p>
        </p:txBody>
      </p:sp>
      <p:sp>
        <p:nvSpPr>
          <p:cNvPr id="261131" name="Line 11"/>
          <p:cNvSpPr>
            <a:spLocks noChangeShapeType="1"/>
          </p:cNvSpPr>
          <p:nvPr/>
        </p:nvSpPr>
        <p:spPr bwMode="auto">
          <a:xfrm flipV="1">
            <a:off x="5364163" y="4797425"/>
            <a:ext cx="2879725" cy="0"/>
          </a:xfrm>
          <a:prstGeom prst="line">
            <a:avLst/>
          </a:prstGeom>
          <a:noFill/>
          <a:ln w="1905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5508625" y="5084763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/>
              <a:t>А,В=</a:t>
            </a:r>
            <a:r>
              <a:rPr lang="el-GR" sz="2400"/>
              <a:t>α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7740650" y="1125538"/>
            <a:ext cx="31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 i="1"/>
              <a:t>α</a:t>
            </a:r>
            <a:endParaRPr lang="ru-RU" sz="1800" i="1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7885113" y="4365625"/>
            <a:ext cx="31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1800" i="1"/>
              <a:t>α</a:t>
            </a:r>
            <a:endParaRPr lang="ru-RU" sz="1800" i="1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5508625" y="1484313"/>
            <a:ext cx="2520950" cy="0"/>
          </a:xfrm>
          <a:prstGeom prst="line">
            <a:avLst/>
          </a:prstGeom>
          <a:noFill/>
          <a:ln w="31750">
            <a:solidFill>
              <a:srgbClr val="1D8B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1136" name="Line 16"/>
          <p:cNvSpPr>
            <a:spLocks noChangeShapeType="1"/>
          </p:cNvSpPr>
          <p:nvPr/>
        </p:nvSpPr>
        <p:spPr bwMode="auto">
          <a:xfrm flipV="1">
            <a:off x="6659563" y="1484313"/>
            <a:ext cx="73025" cy="0"/>
          </a:xfrm>
          <a:prstGeom prst="line">
            <a:avLst/>
          </a:prstGeom>
          <a:noFill/>
          <a:ln w="28575">
            <a:solidFill>
              <a:srgbClr val="1D8B22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1137" name="Rectangle 17"/>
          <p:cNvSpPr>
            <a:spLocks noChangeArrowheads="1"/>
          </p:cNvSpPr>
          <p:nvPr/>
        </p:nvSpPr>
        <p:spPr bwMode="auto">
          <a:xfrm>
            <a:off x="6516688" y="1052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А</a:t>
            </a:r>
          </a:p>
        </p:txBody>
      </p:sp>
      <p:sp>
        <p:nvSpPr>
          <p:cNvPr id="261138" name="Rectangle 18"/>
          <p:cNvSpPr>
            <a:spLocks noChangeArrowheads="1"/>
          </p:cNvSpPr>
          <p:nvPr/>
        </p:nvSpPr>
        <p:spPr bwMode="auto">
          <a:xfrm>
            <a:off x="7235825" y="1557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800"/>
              <a:t>В</a:t>
            </a:r>
          </a:p>
        </p:txBody>
      </p:sp>
      <p:sp>
        <p:nvSpPr>
          <p:cNvPr id="261139" name="Oval 19"/>
          <p:cNvSpPr>
            <a:spLocks noChangeArrowheads="1"/>
          </p:cNvSpPr>
          <p:nvPr/>
        </p:nvSpPr>
        <p:spPr bwMode="auto">
          <a:xfrm>
            <a:off x="7235825" y="1773238"/>
            <a:ext cx="73025" cy="71437"/>
          </a:xfrm>
          <a:prstGeom prst="ellipse">
            <a:avLst/>
          </a:prstGeom>
          <a:solidFill>
            <a:srgbClr val="1D8B22"/>
          </a:solidFill>
          <a:ln w="9525">
            <a:solidFill>
              <a:srgbClr val="1D8B2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57158" y="6143644"/>
            <a:ext cx="183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>
                <a:hlinkClick r:id="rId3"/>
              </a:rPr>
              <a:t>Prezented.Ru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6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6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6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1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6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31" grpId="0" animBg="1"/>
      <p:bldP spid="261136" grpId="0" animBg="1"/>
      <p:bldP spid="261136" grpId="1" animBg="1"/>
      <p:bldP spid="261138" grpId="0"/>
      <p:bldP spid="2611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latin typeface="Comic Sans MS" pitchFamily="66" charset="0"/>
              </a:rPr>
              <a:t>  </a:t>
            </a:r>
            <a:r>
              <a:rPr lang="ru-RU" sz="2400" b="1" smtClean="0">
                <a:solidFill>
                  <a:srgbClr val="3C8329"/>
                </a:solidFill>
                <a:latin typeface="Comic Sans MS" pitchFamily="66" charset="0"/>
              </a:rPr>
              <a:t>Например:</a:t>
            </a:r>
            <a:endParaRPr lang="ru-RU" sz="2400" smtClean="0">
              <a:solidFill>
                <a:srgbClr val="3C8329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800000"/>
                </a:solidFill>
                <a:latin typeface="Comic Sans MS" pitchFamily="66" charset="0"/>
              </a:rPr>
              <a:t>  На рисунке точки М и М</a:t>
            </a:r>
            <a:r>
              <a:rPr lang="ru-RU" sz="1000" b="1" smtClean="0">
                <a:solidFill>
                  <a:srgbClr val="800000"/>
                </a:solidFill>
                <a:latin typeface="Comic Sans MS" pitchFamily="66" charset="0"/>
              </a:rPr>
              <a:t>1</a:t>
            </a:r>
            <a:r>
              <a:rPr lang="ru-RU" sz="2400" b="1" smtClean="0">
                <a:solidFill>
                  <a:srgbClr val="800000"/>
                </a:solidFill>
                <a:latin typeface="Comic Sans MS" pitchFamily="66" charset="0"/>
              </a:rPr>
              <a:t>, N и N</a:t>
            </a:r>
            <a:r>
              <a:rPr lang="ru-RU" sz="1000" b="1" smtClean="0">
                <a:solidFill>
                  <a:srgbClr val="800000"/>
                </a:solidFill>
                <a:latin typeface="Comic Sans MS" pitchFamily="66" charset="0"/>
              </a:rPr>
              <a:t>1</a:t>
            </a:r>
            <a:r>
              <a:rPr lang="ru-RU" sz="2400" b="1" smtClean="0">
                <a:solidFill>
                  <a:srgbClr val="800000"/>
                </a:solidFill>
                <a:latin typeface="Comic Sans MS" pitchFamily="66" charset="0"/>
              </a:rPr>
              <a:t> симметричны относительно точки О, а точки Р и Q не симметричны относительно этой точки.</a:t>
            </a:r>
          </a:p>
          <a:p>
            <a:pPr eaLnBrk="1" hangingPunct="1"/>
            <a:endParaRPr lang="ru-RU" sz="2400" b="1" smtClean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>
            <a:off x="2339975" y="2708275"/>
            <a:ext cx="2447925" cy="14414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1403350" y="4149725"/>
            <a:ext cx="338455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 flipV="1">
            <a:off x="3563938" y="3068638"/>
            <a:ext cx="3240087" cy="172878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4716463" y="4076700"/>
            <a:ext cx="144462" cy="144463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2627313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2771775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6516688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6659563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V="1">
            <a:off x="3492500" y="32845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 flipV="1">
            <a:off x="5364163" y="44370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1187450" y="3644900"/>
            <a:ext cx="481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800000"/>
                </a:solidFill>
              </a:rPr>
              <a:t>М</a:t>
            </a:r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7740650" y="3644900"/>
            <a:ext cx="565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800000"/>
                </a:solidFill>
              </a:rPr>
              <a:t>М</a:t>
            </a:r>
            <a:r>
              <a:rPr lang="ru-RU" sz="12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2339975" y="22764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800000"/>
                </a:solidFill>
              </a:rPr>
              <a:t>N</a:t>
            </a:r>
          </a:p>
        </p:txBody>
      </p:sp>
      <p:sp>
        <p:nvSpPr>
          <p:cNvPr id="7184" name="Rectangle 18"/>
          <p:cNvSpPr>
            <a:spLocks noChangeArrowheads="1"/>
          </p:cNvSpPr>
          <p:nvPr/>
        </p:nvSpPr>
        <p:spPr bwMode="auto">
          <a:xfrm>
            <a:off x="7092950" y="5084763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800000"/>
                </a:solidFill>
              </a:rPr>
              <a:t>N</a:t>
            </a:r>
            <a:r>
              <a:rPr lang="ru-RU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7185" name="Rectangle 19"/>
          <p:cNvSpPr>
            <a:spLocks noChangeArrowheads="1"/>
          </p:cNvSpPr>
          <p:nvPr/>
        </p:nvSpPr>
        <p:spPr bwMode="auto">
          <a:xfrm>
            <a:off x="4572000" y="3573463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800000"/>
                </a:solidFill>
              </a:rPr>
              <a:t>О</a:t>
            </a:r>
          </a:p>
        </p:txBody>
      </p:sp>
      <p:sp>
        <p:nvSpPr>
          <p:cNvPr id="7186" name="Rectangle 20"/>
          <p:cNvSpPr>
            <a:spLocks noChangeArrowheads="1"/>
          </p:cNvSpPr>
          <p:nvPr/>
        </p:nvSpPr>
        <p:spPr bwMode="auto">
          <a:xfrm>
            <a:off x="6443663" y="263683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800000"/>
                </a:solidFill>
              </a:rPr>
              <a:t>Р</a:t>
            </a:r>
          </a:p>
        </p:txBody>
      </p:sp>
      <p:sp>
        <p:nvSpPr>
          <p:cNvPr id="7187" name="Rectangle 21"/>
          <p:cNvSpPr>
            <a:spLocks noChangeArrowheads="1"/>
          </p:cNvSpPr>
          <p:nvPr/>
        </p:nvSpPr>
        <p:spPr bwMode="auto">
          <a:xfrm>
            <a:off x="3203575" y="4292600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800000"/>
                </a:solidFill>
              </a:rPr>
              <a:t>Q</a:t>
            </a:r>
          </a:p>
        </p:txBody>
      </p:sp>
      <p:sp>
        <p:nvSpPr>
          <p:cNvPr id="205846" name="Line 22"/>
          <p:cNvSpPr>
            <a:spLocks noChangeShapeType="1"/>
          </p:cNvSpPr>
          <p:nvPr/>
        </p:nvSpPr>
        <p:spPr bwMode="auto">
          <a:xfrm>
            <a:off x="4716463" y="4149725"/>
            <a:ext cx="338455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47" name="Line 23"/>
          <p:cNvSpPr>
            <a:spLocks noChangeShapeType="1"/>
          </p:cNvSpPr>
          <p:nvPr/>
        </p:nvSpPr>
        <p:spPr bwMode="auto">
          <a:xfrm>
            <a:off x="4787900" y="4149725"/>
            <a:ext cx="2447925" cy="14414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 animBg="1"/>
      <p:bldP spid="205830" grpId="0" animBg="1"/>
      <p:bldP spid="205846" grpId="0" animBg="1"/>
      <p:bldP spid="2058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636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1A783E"/>
                </a:solidFill>
                <a:latin typeface="Comic Sans MS" pitchFamily="66" charset="0"/>
              </a:rPr>
              <a:t>        Центральная симметрия в прямоугольной системе координат: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13788" cy="4454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smtClean="0">
                <a:solidFill>
                  <a:srgbClr val="862000"/>
                </a:solidFill>
                <a:latin typeface="Comic Sans MS" pitchFamily="66" charset="0"/>
              </a:rPr>
              <a:t>     </a:t>
            </a:r>
            <a:r>
              <a:rPr lang="ru-RU" sz="2000" smtClean="0">
                <a:solidFill>
                  <a:srgbClr val="862000"/>
                </a:solidFill>
                <a:latin typeface="Comic Sans MS" pitchFamily="66" charset="0"/>
              </a:rPr>
              <a:t>Если в прямоугольной системе координат точка А имеет координаты (</a:t>
            </a:r>
            <a:r>
              <a:rPr lang="en-US" sz="2000" smtClean="0">
                <a:solidFill>
                  <a:srgbClr val="862000"/>
                </a:solidFill>
                <a:latin typeface="Comic Sans MS" pitchFamily="66" charset="0"/>
              </a:rPr>
              <a:t>x</a:t>
            </a:r>
            <a:r>
              <a:rPr lang="ru-RU" sz="900" smtClean="0">
                <a:solidFill>
                  <a:srgbClr val="862000"/>
                </a:solidFill>
                <a:latin typeface="Comic Sans MS" pitchFamily="66" charset="0"/>
              </a:rPr>
              <a:t>0</a:t>
            </a:r>
            <a:r>
              <a:rPr lang="ru-RU" sz="2000" smtClean="0">
                <a:solidFill>
                  <a:srgbClr val="862000"/>
                </a:solidFill>
                <a:latin typeface="Comic Sans MS" pitchFamily="66" charset="0"/>
              </a:rPr>
              <a:t>;</a:t>
            </a:r>
            <a:r>
              <a:rPr lang="en-US" sz="2000" smtClean="0">
                <a:solidFill>
                  <a:srgbClr val="862000"/>
                </a:solidFill>
                <a:latin typeface="Comic Sans MS" pitchFamily="66" charset="0"/>
              </a:rPr>
              <a:t>y</a:t>
            </a:r>
            <a:r>
              <a:rPr lang="ru-RU" sz="800" smtClean="0">
                <a:solidFill>
                  <a:srgbClr val="862000"/>
                </a:solidFill>
                <a:latin typeface="Comic Sans MS" pitchFamily="66" charset="0"/>
              </a:rPr>
              <a:t>0</a:t>
            </a:r>
            <a:r>
              <a:rPr lang="ru-RU" sz="2000" smtClean="0">
                <a:solidFill>
                  <a:srgbClr val="862000"/>
                </a:solidFill>
                <a:latin typeface="Comic Sans MS" pitchFamily="66" charset="0"/>
              </a:rPr>
              <a:t>), то координаты (-</a:t>
            </a:r>
            <a:r>
              <a:rPr lang="en-US" sz="2000" smtClean="0">
                <a:solidFill>
                  <a:srgbClr val="862000"/>
                </a:solidFill>
                <a:latin typeface="Comic Sans MS" pitchFamily="66" charset="0"/>
              </a:rPr>
              <a:t>x</a:t>
            </a:r>
            <a:r>
              <a:rPr lang="ru-RU" sz="800" smtClean="0">
                <a:solidFill>
                  <a:srgbClr val="862000"/>
                </a:solidFill>
                <a:latin typeface="Comic Sans MS" pitchFamily="66" charset="0"/>
              </a:rPr>
              <a:t>0</a:t>
            </a:r>
            <a:r>
              <a:rPr lang="ru-RU" sz="2000" smtClean="0">
                <a:solidFill>
                  <a:srgbClr val="862000"/>
                </a:solidFill>
                <a:latin typeface="Comic Sans MS" pitchFamily="66" charset="0"/>
              </a:rPr>
              <a:t>;-</a:t>
            </a:r>
            <a:r>
              <a:rPr lang="en-US" sz="2000" smtClean="0">
                <a:solidFill>
                  <a:srgbClr val="862000"/>
                </a:solidFill>
                <a:latin typeface="Comic Sans MS" pitchFamily="66" charset="0"/>
              </a:rPr>
              <a:t>y</a:t>
            </a:r>
            <a:r>
              <a:rPr lang="ru-RU" sz="800" smtClean="0">
                <a:solidFill>
                  <a:srgbClr val="862000"/>
                </a:solidFill>
                <a:latin typeface="Comic Sans MS" pitchFamily="66" charset="0"/>
              </a:rPr>
              <a:t>0</a:t>
            </a:r>
            <a:r>
              <a:rPr lang="ru-RU" sz="2000" smtClean="0">
                <a:solidFill>
                  <a:srgbClr val="862000"/>
                </a:solidFill>
                <a:latin typeface="Comic Sans MS" pitchFamily="66" charset="0"/>
              </a:rPr>
              <a:t>) точки А</a:t>
            </a:r>
            <a:r>
              <a:rPr lang="ru-RU" sz="800" smtClean="0">
                <a:solidFill>
                  <a:srgbClr val="862000"/>
                </a:solidFill>
                <a:latin typeface="Comic Sans MS" pitchFamily="66" charset="0"/>
              </a:rPr>
              <a:t>1</a:t>
            </a:r>
            <a:r>
              <a:rPr lang="ru-RU" sz="2000" smtClean="0">
                <a:solidFill>
                  <a:srgbClr val="862000"/>
                </a:solidFill>
                <a:latin typeface="Comic Sans MS" pitchFamily="66" charset="0"/>
              </a:rPr>
              <a:t>, симметричной точке А относительно начала координат, выражаются формулами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>
                <a:solidFill>
                  <a:srgbClr val="862000"/>
                </a:solidFill>
                <a:latin typeface="Comic Sans MS" pitchFamily="66" charset="0"/>
              </a:rPr>
              <a:t>                                    </a:t>
            </a:r>
            <a:r>
              <a:rPr lang="en-US" smtClean="0">
                <a:solidFill>
                  <a:srgbClr val="1A783E"/>
                </a:solidFill>
                <a:latin typeface="Comic Sans MS" pitchFamily="66" charset="0"/>
              </a:rPr>
              <a:t>x</a:t>
            </a:r>
            <a:r>
              <a:rPr lang="ru-RU" sz="1400" smtClean="0">
                <a:solidFill>
                  <a:srgbClr val="1A783E"/>
                </a:solidFill>
                <a:latin typeface="Comic Sans MS" pitchFamily="66" charset="0"/>
              </a:rPr>
              <a:t>0 </a:t>
            </a:r>
            <a:r>
              <a:rPr lang="en-US" smtClean="0">
                <a:solidFill>
                  <a:srgbClr val="1A783E"/>
                </a:solidFill>
                <a:latin typeface="Comic Sans MS" pitchFamily="66" charset="0"/>
              </a:rPr>
              <a:t>= -x</a:t>
            </a:r>
            <a:r>
              <a:rPr lang="en-US" sz="1400" smtClean="0">
                <a:solidFill>
                  <a:srgbClr val="1A783E"/>
                </a:solidFill>
                <a:latin typeface="Comic Sans MS" pitchFamily="66" charset="0"/>
              </a:rPr>
              <a:t>0</a:t>
            </a:r>
            <a:r>
              <a:rPr lang="ru-RU" smtClean="0">
                <a:solidFill>
                  <a:srgbClr val="1A783E"/>
                </a:solidFill>
                <a:latin typeface="Comic Sans MS" pitchFamily="66" charset="0"/>
              </a:rPr>
              <a:t>    </a:t>
            </a:r>
            <a:r>
              <a:rPr lang="en-US" smtClean="0">
                <a:solidFill>
                  <a:srgbClr val="1A783E"/>
                </a:solidFill>
                <a:latin typeface="Comic Sans MS" pitchFamily="66" charset="0"/>
              </a:rPr>
              <a:t> </a:t>
            </a:r>
            <a:r>
              <a:rPr lang="ru-RU" smtClean="0">
                <a:solidFill>
                  <a:srgbClr val="1A783E"/>
                </a:solidFill>
                <a:latin typeface="Comic Sans MS" pitchFamily="66" charset="0"/>
              </a:rPr>
              <a:t> </a:t>
            </a:r>
            <a:r>
              <a:rPr lang="en-US" smtClean="0">
                <a:solidFill>
                  <a:srgbClr val="1A783E"/>
                </a:solidFill>
                <a:latin typeface="Comic Sans MS" pitchFamily="66" charset="0"/>
              </a:rPr>
              <a:t>y</a:t>
            </a:r>
            <a:r>
              <a:rPr lang="ru-RU" sz="1400" smtClean="0">
                <a:solidFill>
                  <a:srgbClr val="1A783E"/>
                </a:solidFill>
                <a:latin typeface="Comic Sans MS" pitchFamily="66" charset="0"/>
              </a:rPr>
              <a:t>0</a:t>
            </a:r>
            <a:r>
              <a:rPr lang="en-US" smtClean="0">
                <a:solidFill>
                  <a:srgbClr val="1A783E"/>
                </a:solidFill>
                <a:latin typeface="Comic Sans MS" pitchFamily="66" charset="0"/>
              </a:rPr>
              <a:t> = -y</a:t>
            </a:r>
            <a:r>
              <a:rPr lang="en-US" sz="1400" smtClean="0">
                <a:solidFill>
                  <a:srgbClr val="1A783E"/>
                </a:solidFill>
                <a:latin typeface="Comic Sans MS" pitchFamily="66" charset="0"/>
              </a:rPr>
              <a:t>0</a:t>
            </a:r>
            <a:endParaRPr lang="ru-RU" smtClean="0">
              <a:solidFill>
                <a:srgbClr val="1A783E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                                                             </a:t>
            </a:r>
            <a:endParaRPr lang="ru-RU" sz="1800" smtClean="0">
              <a:solidFill>
                <a:srgbClr val="1A783E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1800" smtClean="0">
              <a:solidFill>
                <a:srgbClr val="1A783E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1800" smtClean="0">
              <a:solidFill>
                <a:srgbClr val="1A783E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>
                <a:solidFill>
                  <a:srgbClr val="1A783E"/>
                </a:solidFill>
              </a:rPr>
              <a:t>                                                                                                  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2700338" y="2492375"/>
            <a:ext cx="1368425" cy="5762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4643438" y="2492375"/>
            <a:ext cx="1441450" cy="5762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 flipH="1" flipV="1">
            <a:off x="4427538" y="3500438"/>
            <a:ext cx="0" cy="2665412"/>
          </a:xfrm>
          <a:prstGeom prst="line">
            <a:avLst/>
          </a:prstGeom>
          <a:noFill/>
          <a:ln w="28575">
            <a:solidFill>
              <a:srgbClr val="1A783E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2484438" y="4797425"/>
            <a:ext cx="4248150" cy="0"/>
          </a:xfrm>
          <a:prstGeom prst="line">
            <a:avLst/>
          </a:prstGeom>
          <a:noFill/>
          <a:ln w="28575">
            <a:solidFill>
              <a:srgbClr val="1A783E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4067175" y="3284538"/>
            <a:ext cx="287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у</a:t>
            </a:r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6443663" y="42926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1A783E"/>
                </a:solidFill>
              </a:rPr>
              <a:t>х</a:t>
            </a:r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4356100" y="4724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1A783E"/>
                </a:solidFill>
              </a:rPr>
              <a:t>0</a:t>
            </a:r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 flipV="1">
            <a:off x="2916238" y="3860800"/>
            <a:ext cx="3024187" cy="1873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 flipV="1">
            <a:off x="2916238" y="47974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>
            <a:off x="2916238" y="573405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8"/>
          <p:cNvSpPr>
            <a:spLocks noChangeShapeType="1"/>
          </p:cNvSpPr>
          <p:nvPr/>
        </p:nvSpPr>
        <p:spPr bwMode="auto">
          <a:xfrm>
            <a:off x="4427538" y="38608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9"/>
          <p:cNvSpPr>
            <a:spLocks noChangeShapeType="1"/>
          </p:cNvSpPr>
          <p:nvPr/>
        </p:nvSpPr>
        <p:spPr bwMode="auto">
          <a:xfrm flipV="1">
            <a:off x="5940425" y="38608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396" name="Rectangle 20"/>
          <p:cNvSpPr>
            <a:spLocks noChangeArrowheads="1"/>
          </p:cNvSpPr>
          <p:nvPr/>
        </p:nvSpPr>
        <p:spPr bwMode="auto">
          <a:xfrm>
            <a:off x="5867400" y="3500438"/>
            <a:ext cx="1009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>
                <a:solidFill>
                  <a:srgbClr val="1A783E"/>
                </a:solidFill>
              </a:rPr>
              <a:t>А(</a:t>
            </a:r>
            <a:r>
              <a:rPr lang="en-US" sz="1600">
                <a:solidFill>
                  <a:srgbClr val="1A783E"/>
                </a:solidFill>
              </a:rPr>
              <a:t>x</a:t>
            </a:r>
            <a:r>
              <a:rPr lang="en-US" sz="800">
                <a:solidFill>
                  <a:srgbClr val="1A783E"/>
                </a:solidFill>
              </a:rPr>
              <a:t>0</a:t>
            </a:r>
            <a:r>
              <a:rPr lang="ru-RU" sz="1600">
                <a:solidFill>
                  <a:srgbClr val="1A783E"/>
                </a:solidFill>
              </a:rPr>
              <a:t>;</a:t>
            </a:r>
            <a:r>
              <a:rPr lang="en-US" sz="1600">
                <a:solidFill>
                  <a:srgbClr val="1A783E"/>
                </a:solidFill>
              </a:rPr>
              <a:t>y</a:t>
            </a:r>
            <a:r>
              <a:rPr lang="en-US" sz="800">
                <a:solidFill>
                  <a:srgbClr val="1A783E"/>
                </a:solidFill>
              </a:rPr>
              <a:t>0</a:t>
            </a:r>
            <a:r>
              <a:rPr lang="en-US" sz="1600">
                <a:solidFill>
                  <a:srgbClr val="1A783E"/>
                </a:solidFill>
              </a:rPr>
              <a:t>)</a:t>
            </a:r>
            <a:endParaRPr lang="ru-RU" sz="1600">
              <a:solidFill>
                <a:srgbClr val="1A783E"/>
              </a:solidFill>
            </a:endParaRPr>
          </a:p>
        </p:txBody>
      </p:sp>
      <p:sp>
        <p:nvSpPr>
          <p:cNvPr id="229397" name="Rectangle 21"/>
          <p:cNvSpPr>
            <a:spLocks noChangeArrowheads="1"/>
          </p:cNvSpPr>
          <p:nvPr/>
        </p:nvSpPr>
        <p:spPr bwMode="auto">
          <a:xfrm>
            <a:off x="1908175" y="5516563"/>
            <a:ext cx="1082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>
                <a:solidFill>
                  <a:srgbClr val="1A783E"/>
                </a:solidFill>
              </a:rPr>
              <a:t>А</a:t>
            </a:r>
            <a:r>
              <a:rPr lang="en-US" sz="800">
                <a:solidFill>
                  <a:srgbClr val="1A783E"/>
                </a:solidFill>
              </a:rPr>
              <a:t>1</a:t>
            </a:r>
            <a:r>
              <a:rPr lang="ru-RU" sz="1600">
                <a:solidFill>
                  <a:srgbClr val="1A783E"/>
                </a:solidFill>
              </a:rPr>
              <a:t>(</a:t>
            </a:r>
            <a:r>
              <a:rPr lang="en-US" sz="1600">
                <a:solidFill>
                  <a:srgbClr val="1A783E"/>
                </a:solidFill>
              </a:rPr>
              <a:t>-x</a:t>
            </a:r>
            <a:r>
              <a:rPr lang="en-US" sz="800">
                <a:solidFill>
                  <a:srgbClr val="1A783E"/>
                </a:solidFill>
              </a:rPr>
              <a:t>0</a:t>
            </a:r>
            <a:r>
              <a:rPr lang="ru-RU" sz="1600">
                <a:solidFill>
                  <a:srgbClr val="1A783E"/>
                </a:solidFill>
              </a:rPr>
              <a:t>;</a:t>
            </a:r>
            <a:r>
              <a:rPr lang="en-US" sz="1600">
                <a:solidFill>
                  <a:srgbClr val="1A783E"/>
                </a:solidFill>
              </a:rPr>
              <a:t>-y</a:t>
            </a:r>
            <a:r>
              <a:rPr lang="en-US" sz="800">
                <a:solidFill>
                  <a:srgbClr val="1A783E"/>
                </a:solidFill>
              </a:rPr>
              <a:t>0</a:t>
            </a:r>
            <a:r>
              <a:rPr lang="en-US" sz="1600">
                <a:solidFill>
                  <a:srgbClr val="1A783E"/>
                </a:solidFill>
              </a:rPr>
              <a:t>)</a:t>
            </a:r>
            <a:endParaRPr lang="ru-RU" sz="1600">
              <a:solidFill>
                <a:srgbClr val="1A783E"/>
              </a:solidFill>
            </a:endParaRPr>
          </a:p>
        </p:txBody>
      </p:sp>
      <p:sp>
        <p:nvSpPr>
          <p:cNvPr id="8210" name="Rectangle 24"/>
          <p:cNvSpPr>
            <a:spLocks noChangeArrowheads="1"/>
          </p:cNvSpPr>
          <p:nvPr/>
        </p:nvSpPr>
        <p:spPr bwMode="auto">
          <a:xfrm>
            <a:off x="5795963" y="4724400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1A783E"/>
                </a:solidFill>
              </a:rPr>
              <a:t>x</a:t>
            </a:r>
            <a:r>
              <a:rPr lang="en-US" sz="800">
                <a:solidFill>
                  <a:srgbClr val="1A783E"/>
                </a:solidFill>
              </a:rPr>
              <a:t>0</a:t>
            </a:r>
            <a:endParaRPr lang="ru-RU" sz="800">
              <a:solidFill>
                <a:srgbClr val="1A783E"/>
              </a:solidFill>
            </a:endParaRPr>
          </a:p>
        </p:txBody>
      </p:sp>
      <p:sp>
        <p:nvSpPr>
          <p:cNvPr id="8211" name="Rectangle 25"/>
          <p:cNvSpPr>
            <a:spLocks noChangeArrowheads="1"/>
          </p:cNvSpPr>
          <p:nvPr/>
        </p:nvSpPr>
        <p:spPr bwMode="auto">
          <a:xfrm>
            <a:off x="2771775" y="4508500"/>
            <a:ext cx="411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1A783E"/>
                </a:solidFill>
              </a:rPr>
              <a:t>-x</a:t>
            </a:r>
            <a:r>
              <a:rPr lang="en-US" sz="800">
                <a:solidFill>
                  <a:srgbClr val="1A783E"/>
                </a:solidFill>
              </a:rPr>
              <a:t>0</a:t>
            </a:r>
            <a:endParaRPr lang="ru-RU" sz="800">
              <a:solidFill>
                <a:srgbClr val="1A783E"/>
              </a:solidFill>
            </a:endParaRPr>
          </a:p>
        </p:txBody>
      </p:sp>
      <p:sp>
        <p:nvSpPr>
          <p:cNvPr id="8212" name="Rectangle 26"/>
          <p:cNvSpPr>
            <a:spLocks noChangeArrowheads="1"/>
          </p:cNvSpPr>
          <p:nvPr/>
        </p:nvSpPr>
        <p:spPr bwMode="auto">
          <a:xfrm>
            <a:off x="4140200" y="3644900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1A783E"/>
                </a:solidFill>
              </a:rPr>
              <a:t>y</a:t>
            </a:r>
            <a:r>
              <a:rPr lang="en-US" sz="800">
                <a:solidFill>
                  <a:srgbClr val="1A783E"/>
                </a:solidFill>
              </a:rPr>
              <a:t>0</a:t>
            </a:r>
            <a:endParaRPr lang="ru-RU" sz="800">
              <a:solidFill>
                <a:srgbClr val="1A783E"/>
              </a:solidFill>
            </a:endParaRPr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4427538" y="5516563"/>
            <a:ext cx="411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1A783E"/>
                </a:solidFill>
              </a:rPr>
              <a:t>-y</a:t>
            </a:r>
            <a:r>
              <a:rPr lang="en-US" sz="800">
                <a:solidFill>
                  <a:srgbClr val="1A783E"/>
                </a:solidFill>
              </a:rPr>
              <a:t>0</a:t>
            </a:r>
            <a:endParaRPr lang="ru-RU" sz="800">
              <a:solidFill>
                <a:srgbClr val="1A783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2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2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2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2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22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2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2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2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 animBg="1"/>
      <p:bldP spid="2293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862000"/>
                </a:solidFill>
                <a:latin typeface="Comic Sans MS" pitchFamily="66" charset="0"/>
              </a:rPr>
              <a:t>Центральная симметрии в прямоугольных трапециях:</a:t>
            </a:r>
          </a:p>
        </p:txBody>
      </p:sp>
      <p:sp>
        <p:nvSpPr>
          <p:cNvPr id="207879" name="Line 7"/>
          <p:cNvSpPr>
            <a:spLocks noChangeShapeType="1"/>
          </p:cNvSpPr>
          <p:nvPr/>
        </p:nvSpPr>
        <p:spPr bwMode="auto">
          <a:xfrm flipV="1">
            <a:off x="3419475" y="1125538"/>
            <a:ext cx="45370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80" name="Line 8"/>
          <p:cNvSpPr>
            <a:spLocks noChangeShapeType="1"/>
          </p:cNvSpPr>
          <p:nvPr/>
        </p:nvSpPr>
        <p:spPr bwMode="auto">
          <a:xfrm flipV="1">
            <a:off x="1908175" y="6308725"/>
            <a:ext cx="45370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auto">
          <a:xfrm>
            <a:off x="1908175" y="3716338"/>
            <a:ext cx="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82" name="Line 10"/>
          <p:cNvSpPr>
            <a:spLocks noChangeShapeType="1"/>
          </p:cNvSpPr>
          <p:nvPr/>
        </p:nvSpPr>
        <p:spPr bwMode="auto">
          <a:xfrm flipH="1">
            <a:off x="7956550" y="1125538"/>
            <a:ext cx="0" cy="2590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84" name="Line 12"/>
          <p:cNvSpPr>
            <a:spLocks noChangeShapeType="1"/>
          </p:cNvSpPr>
          <p:nvPr/>
        </p:nvSpPr>
        <p:spPr bwMode="auto">
          <a:xfrm flipH="1">
            <a:off x="4932363" y="3716338"/>
            <a:ext cx="3024187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 flipH="1">
            <a:off x="1908175" y="3716338"/>
            <a:ext cx="30241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88" name="Line 16"/>
          <p:cNvSpPr>
            <a:spLocks noChangeShapeType="1"/>
          </p:cNvSpPr>
          <p:nvPr/>
        </p:nvSpPr>
        <p:spPr bwMode="auto">
          <a:xfrm>
            <a:off x="3419475" y="1125538"/>
            <a:ext cx="1512888" cy="2590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207889" name="AutoShape 17"/>
          <p:cNvCxnSpPr>
            <a:cxnSpLocks noChangeShapeType="1"/>
            <a:stCxn id="207881" idx="1"/>
            <a:endCxn id="207882" idx="0"/>
          </p:cNvCxnSpPr>
          <p:nvPr/>
        </p:nvCxnSpPr>
        <p:spPr bwMode="auto">
          <a:xfrm flipV="1">
            <a:off x="1908175" y="1106488"/>
            <a:ext cx="6048375" cy="5219700"/>
          </a:xfrm>
          <a:prstGeom prst="straightConnector1">
            <a:avLst/>
          </a:prstGeom>
          <a:noFill/>
          <a:ln w="22225">
            <a:solidFill>
              <a:srgbClr val="1A78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7890" name="Rectangle 18"/>
          <p:cNvSpPr>
            <a:spLocks noChangeArrowheads="1"/>
          </p:cNvSpPr>
          <p:nvPr/>
        </p:nvSpPr>
        <p:spPr bwMode="auto">
          <a:xfrm>
            <a:off x="4356100" y="328453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207893" name="Line 21"/>
          <p:cNvSpPr>
            <a:spLocks noChangeShapeType="1"/>
          </p:cNvSpPr>
          <p:nvPr/>
        </p:nvSpPr>
        <p:spPr bwMode="auto">
          <a:xfrm>
            <a:off x="7812088" y="3573463"/>
            <a:ext cx="0" cy="142875"/>
          </a:xfrm>
          <a:prstGeom prst="line">
            <a:avLst/>
          </a:prstGeom>
          <a:noFill/>
          <a:ln w="22225">
            <a:solidFill>
              <a:srgbClr val="1A78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94" name="Line 22"/>
          <p:cNvSpPr>
            <a:spLocks noChangeShapeType="1"/>
          </p:cNvSpPr>
          <p:nvPr/>
        </p:nvSpPr>
        <p:spPr bwMode="auto">
          <a:xfrm>
            <a:off x="7812088" y="3573463"/>
            <a:ext cx="144462" cy="0"/>
          </a:xfrm>
          <a:prstGeom prst="line">
            <a:avLst/>
          </a:prstGeom>
          <a:noFill/>
          <a:ln w="22225">
            <a:solidFill>
              <a:srgbClr val="1A78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95" name="Line 23"/>
          <p:cNvSpPr>
            <a:spLocks noChangeShapeType="1"/>
          </p:cNvSpPr>
          <p:nvPr/>
        </p:nvSpPr>
        <p:spPr bwMode="auto">
          <a:xfrm>
            <a:off x="1908175" y="3860800"/>
            <a:ext cx="144463" cy="0"/>
          </a:xfrm>
          <a:prstGeom prst="line">
            <a:avLst/>
          </a:prstGeom>
          <a:noFill/>
          <a:ln w="22225">
            <a:solidFill>
              <a:srgbClr val="1A78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96" name="Line 24"/>
          <p:cNvSpPr>
            <a:spLocks noChangeShapeType="1"/>
          </p:cNvSpPr>
          <p:nvPr/>
        </p:nvSpPr>
        <p:spPr bwMode="auto">
          <a:xfrm>
            <a:off x="2051050" y="3716338"/>
            <a:ext cx="0" cy="142875"/>
          </a:xfrm>
          <a:prstGeom prst="line">
            <a:avLst/>
          </a:prstGeom>
          <a:noFill/>
          <a:ln w="22225">
            <a:solidFill>
              <a:srgbClr val="1A78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97" name="Line 25"/>
          <p:cNvSpPr>
            <a:spLocks noChangeShapeType="1"/>
          </p:cNvSpPr>
          <p:nvPr/>
        </p:nvSpPr>
        <p:spPr bwMode="auto">
          <a:xfrm>
            <a:off x="4932363" y="3716338"/>
            <a:ext cx="1512887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98" name="Oval 26"/>
          <p:cNvSpPr>
            <a:spLocks noChangeArrowheads="1"/>
          </p:cNvSpPr>
          <p:nvPr/>
        </p:nvSpPr>
        <p:spPr bwMode="auto">
          <a:xfrm>
            <a:off x="4859338" y="3644900"/>
            <a:ext cx="142875" cy="142875"/>
          </a:xfrm>
          <a:prstGeom prst="ellipse">
            <a:avLst/>
          </a:prstGeom>
          <a:solidFill>
            <a:srgbClr val="862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0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0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9" grpId="0" animBg="1"/>
      <p:bldP spid="207880" grpId="0" animBg="1"/>
      <p:bldP spid="207881" grpId="0" animBg="1"/>
      <p:bldP spid="207882" grpId="0" animBg="1"/>
      <p:bldP spid="207884" grpId="0" animBg="1"/>
      <p:bldP spid="207887" grpId="0" animBg="1"/>
      <p:bldP spid="207888" grpId="0" animBg="1"/>
      <p:bldP spid="207890" grpId="0"/>
      <p:bldP spid="207893" grpId="0" animBg="1"/>
      <p:bldP spid="207894" grpId="0" animBg="1"/>
      <p:bldP spid="207895" grpId="0" animBg="1"/>
      <p:bldP spid="207896" grpId="0" animBg="1"/>
      <p:bldP spid="207897" grpId="0" animBg="1"/>
      <p:bldP spid="2078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</a:t>
            </a:r>
            <a:r>
              <a:rPr lang="ru-RU" sz="2800" smtClean="0">
                <a:solidFill>
                  <a:srgbClr val="862000"/>
                </a:solidFill>
                <a:latin typeface="Comic Sans MS" pitchFamily="66" charset="0"/>
              </a:rPr>
              <a:t>Центральная симметрия в квадратах: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3419475" y="1196975"/>
            <a:ext cx="2089150" cy="1871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3419475" y="4149725"/>
            <a:ext cx="2089150" cy="187166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0245" name="AutoShape 6"/>
          <p:cNvCxnSpPr>
            <a:cxnSpLocks noChangeShapeType="1"/>
            <a:stCxn id="208900" idx="3"/>
            <a:endCxn id="208900" idx="3"/>
          </p:cNvCxnSpPr>
          <p:nvPr/>
        </p:nvCxnSpPr>
        <p:spPr bwMode="auto">
          <a:xfrm>
            <a:off x="5527675" y="2133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8904" name="Line 8"/>
          <p:cNvSpPr>
            <a:spLocks noChangeShapeType="1"/>
          </p:cNvSpPr>
          <p:nvPr/>
        </p:nvSpPr>
        <p:spPr bwMode="auto">
          <a:xfrm>
            <a:off x="3419475" y="1196975"/>
            <a:ext cx="2089150" cy="48244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 flipH="1">
            <a:off x="3419475" y="1196975"/>
            <a:ext cx="2089150" cy="48244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906" name="Line 10"/>
          <p:cNvSpPr>
            <a:spLocks noChangeShapeType="1"/>
          </p:cNvSpPr>
          <p:nvPr/>
        </p:nvSpPr>
        <p:spPr bwMode="auto">
          <a:xfrm>
            <a:off x="3419475" y="3068638"/>
            <a:ext cx="2089150" cy="1081087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 flipH="1">
            <a:off x="3419475" y="3068638"/>
            <a:ext cx="2089150" cy="1081087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909" name="Rectangle 13"/>
          <p:cNvSpPr>
            <a:spLocks noChangeArrowheads="1"/>
          </p:cNvSpPr>
          <p:nvPr/>
        </p:nvSpPr>
        <p:spPr bwMode="auto">
          <a:xfrm>
            <a:off x="4716463" y="335756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208911" name="Oval 15"/>
          <p:cNvSpPr>
            <a:spLocks noChangeArrowheads="1"/>
          </p:cNvSpPr>
          <p:nvPr/>
        </p:nvSpPr>
        <p:spPr bwMode="auto">
          <a:xfrm>
            <a:off x="4427538" y="3573463"/>
            <a:ext cx="73025" cy="69850"/>
          </a:xfrm>
          <a:prstGeom prst="ellipse">
            <a:avLst/>
          </a:prstGeom>
          <a:solidFill>
            <a:srgbClr val="862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nimBg="1"/>
      <p:bldP spid="208901" grpId="0" animBg="1"/>
      <p:bldP spid="208904" grpId="0" animBg="1"/>
      <p:bldP spid="208905" grpId="0" animBg="1"/>
      <p:bldP spid="208906" grpId="0" animBg="1"/>
      <p:bldP spid="208907" grpId="0" animBg="1"/>
      <p:bldP spid="208909" grpId="0"/>
      <p:bldP spid="2089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5472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862000"/>
                </a:solidFill>
                <a:latin typeface="Comic Sans MS" pitchFamily="66" charset="0"/>
              </a:rPr>
              <a:t>Центральная симметрия в параллелограммах:</a:t>
            </a:r>
          </a:p>
        </p:txBody>
      </p:sp>
      <p:sp>
        <p:nvSpPr>
          <p:cNvPr id="209924" name="AutoShape 4"/>
          <p:cNvSpPr>
            <a:spLocks noChangeArrowheads="1"/>
          </p:cNvSpPr>
          <p:nvPr/>
        </p:nvSpPr>
        <p:spPr bwMode="auto">
          <a:xfrm>
            <a:off x="2339975" y="1196975"/>
            <a:ext cx="4968875" cy="1943100"/>
          </a:xfrm>
          <a:prstGeom prst="parallelogram">
            <a:avLst>
              <a:gd name="adj" fmla="val 63930"/>
            </a:avLst>
          </a:prstGeom>
          <a:solidFill>
            <a:schemeClr val="bg1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26" name="AutoShape 6"/>
          <p:cNvSpPr>
            <a:spLocks noChangeArrowheads="1"/>
          </p:cNvSpPr>
          <p:nvPr/>
        </p:nvSpPr>
        <p:spPr bwMode="auto">
          <a:xfrm>
            <a:off x="2339975" y="3860800"/>
            <a:ext cx="4968875" cy="1943100"/>
          </a:xfrm>
          <a:prstGeom prst="parallelogram">
            <a:avLst>
              <a:gd name="adj" fmla="val 63930"/>
            </a:avLst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>
            <a:off x="3563938" y="1196975"/>
            <a:ext cx="2520950" cy="46085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>
            <a:off x="2339975" y="3141663"/>
            <a:ext cx="4968875" cy="719137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 flipH="1">
            <a:off x="2339975" y="1196975"/>
            <a:ext cx="4967288" cy="46085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 flipV="1">
            <a:off x="3563938" y="3141663"/>
            <a:ext cx="2520950" cy="719137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932" name="Rectangle 12"/>
          <p:cNvSpPr>
            <a:spLocks noChangeArrowheads="1"/>
          </p:cNvSpPr>
          <p:nvPr/>
        </p:nvSpPr>
        <p:spPr bwMode="auto">
          <a:xfrm flipH="1">
            <a:off x="5292725" y="31416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 flipH="1">
            <a:off x="4787900" y="3429000"/>
            <a:ext cx="73025" cy="141288"/>
          </a:xfrm>
          <a:prstGeom prst="ellipse">
            <a:avLst/>
          </a:prstGeom>
          <a:solidFill>
            <a:srgbClr val="862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animBg="1"/>
      <p:bldP spid="209926" grpId="0" animBg="1"/>
      <p:bldP spid="209928" grpId="0" animBg="1"/>
      <p:bldP spid="209929" grpId="0" animBg="1"/>
      <p:bldP spid="209930" grpId="0" animBg="1"/>
      <p:bldP spid="209931" grpId="0" animBg="1"/>
      <p:bldP spid="209932" grpId="0"/>
      <p:bldP spid="209933" grpId="0" animBg="1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570</TotalTime>
  <Words>1780</Words>
  <Application>Microsoft Office PowerPoint</Application>
  <PresentationFormat>Экран (4:3)</PresentationFormat>
  <Paragraphs>245</Paragraphs>
  <Slides>41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Пиксел</vt:lpstr>
      <vt:lpstr>Подготовили ученики X «А» класса:  Зацепина Екатерина, Павлова Юлия.</vt:lpstr>
      <vt:lpstr>     Центральная симметрия. </vt:lpstr>
      <vt:lpstr>Слайд 3</vt:lpstr>
      <vt:lpstr>Слайд 4</vt:lpstr>
      <vt:lpstr>Слайд 5</vt:lpstr>
      <vt:lpstr>        Центральная симметрия в прямоугольной системе координат:</vt:lpstr>
      <vt:lpstr>Слайд 7</vt:lpstr>
      <vt:lpstr>Слайд 8</vt:lpstr>
      <vt:lpstr>Слайд 9</vt:lpstr>
      <vt:lpstr>Слайд 10</vt:lpstr>
      <vt:lpstr>Слайд 11</vt:lpstr>
      <vt:lpstr>Слайд 12</vt:lpstr>
      <vt:lpstr>       Применение на практике:            Примеры симметрии в растениях:</vt:lpstr>
      <vt:lpstr>Слайд 14</vt:lpstr>
      <vt:lpstr>Центральная симметрия в архитектуре: </vt:lpstr>
      <vt:lpstr>Слайд 16</vt:lpstr>
      <vt:lpstr>Центральная симметрия в зоологии: </vt:lpstr>
      <vt:lpstr>Слайд 18</vt:lpstr>
      <vt:lpstr>Слайд 19</vt:lpstr>
      <vt:lpstr>Центральная симметрия в транспорте: </vt:lpstr>
      <vt:lpstr>Слайд 21</vt:lpstr>
      <vt:lpstr>Слайд 22</vt:lpstr>
      <vt:lpstr>Аксиомы стереометрии и планиметрии </vt:lpstr>
      <vt:lpstr>Аксиомы стереометрии.</vt:lpstr>
      <vt:lpstr>Слайд 25</vt:lpstr>
      <vt:lpstr>Слайд 26</vt:lpstr>
      <vt:lpstr>Слайд 27</vt:lpstr>
      <vt:lpstr>Аксиомы планиметрии.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Inkognito</cp:lastModifiedBy>
  <cp:revision>20</cp:revision>
  <dcterms:created xsi:type="dcterms:W3CDTF">2007-02-11T10:26:21Z</dcterms:created>
  <dcterms:modified xsi:type="dcterms:W3CDTF">2012-11-01T11:36:14Z</dcterms:modified>
</cp:coreProperties>
</file>