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5" r:id="rId7"/>
    <p:sldId id="266" r:id="rId8"/>
    <p:sldId id="261" r:id="rId9"/>
    <p:sldId id="262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9C7"/>
    <a:srgbClr val="D9E7FF"/>
    <a:srgbClr val="FFEBFF"/>
    <a:srgbClr val="0000FF"/>
    <a:srgbClr val="0099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6B9EDC1E-993C-4201-A683-544C4266E5B0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D6E3C-F087-4669-ABA0-4551936D2D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5E72-4636-49FD-B8B6-82E30FE0A7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328805-2AED-40C0-8AE6-0BB7EC1D74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E5D8A-64AE-4588-B389-E979D93FE9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EF45C-478C-43A7-A835-B78451C549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6C374-1138-4477-B63D-1FF852C30F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DC4EE-6F65-4D7A-924A-DC1ED16108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99281-2A4D-418C-8237-FE7D0EEFAF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FD47F-30CF-4600-BFE8-5CA15A9B5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4A68A-DC62-449C-9989-80969146E6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F532-25E0-4F18-923C-28A5B91D19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1BFB4995-847D-4987-9755-53C589D829A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ed.r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/>
              <a:t>Параллельные  плоскости.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z="3600">
              <a:latin typeface="Times New Roman" pitchFamily="18" charset="0"/>
            </a:endParaRPr>
          </a:p>
          <a:p>
            <a:r>
              <a:rPr lang="ru-RU" sz="3600" b="1">
                <a:latin typeface="Times New Roman" pitchFamily="18" charset="0"/>
              </a:rPr>
              <a:t>МОУ СОШ № 256</a:t>
            </a:r>
          </a:p>
          <a:p>
            <a:r>
              <a:rPr lang="ru-RU" sz="3600" b="1">
                <a:latin typeface="Times New Roman" pitchFamily="18" charset="0"/>
              </a:rPr>
              <a:t>       г.Фокино</a:t>
            </a:r>
          </a:p>
          <a:p>
            <a:endParaRPr lang="ru-RU" sz="3600" b="1">
              <a:latin typeface="Times New Roman" pitchFamily="18" charset="0"/>
            </a:endParaRPr>
          </a:p>
        </p:txBody>
      </p:sp>
      <p:pic>
        <p:nvPicPr>
          <p:cNvPr id="2052" name="Picture 4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052513"/>
            <a:ext cx="1436687" cy="1622425"/>
          </a:xfrm>
          <a:prstGeom prst="rect">
            <a:avLst/>
          </a:prstGeom>
          <a:noFill/>
        </p:spPr>
      </p:pic>
      <p:pic>
        <p:nvPicPr>
          <p:cNvPr id="2053" name="Picture 5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149725"/>
            <a:ext cx="1466850" cy="1655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5720" y="6215082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3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Задача № 54.</a:t>
            </a:r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378200" y="3390900"/>
            <a:ext cx="1955800" cy="1219200"/>
          </a:xfrm>
          <a:custGeom>
            <a:avLst/>
            <a:gdLst/>
            <a:ahLst/>
            <a:cxnLst>
              <a:cxn ang="0">
                <a:pos x="0" y="456"/>
              </a:cxn>
              <a:cxn ang="0">
                <a:pos x="504" y="768"/>
              </a:cxn>
              <a:cxn ang="0">
                <a:pos x="1232" y="0"/>
              </a:cxn>
            </a:cxnLst>
            <a:rect l="0" t="0" r="r" b="b"/>
            <a:pathLst>
              <a:path w="1232" h="768">
                <a:moveTo>
                  <a:pt x="0" y="456"/>
                </a:moveTo>
                <a:lnTo>
                  <a:pt x="504" y="768"/>
                </a:lnTo>
                <a:lnTo>
                  <a:pt x="1232" y="0"/>
                </a:lnTo>
              </a:path>
            </a:pathLst>
          </a:custGeom>
          <a:solidFill>
            <a:srgbClr val="FF00FF"/>
          </a:solidFill>
          <a:ln w="9525">
            <a:solidFill>
              <a:srgbClr val="FF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6" name="Freeform 28"/>
          <p:cNvSpPr>
            <a:spLocks/>
          </p:cNvSpPr>
          <p:nvPr/>
        </p:nvSpPr>
        <p:spPr bwMode="auto">
          <a:xfrm>
            <a:off x="2628900" y="4419600"/>
            <a:ext cx="3619500" cy="1981200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944" y="1248"/>
              </a:cxn>
              <a:cxn ang="0">
                <a:pos x="2280" y="0"/>
              </a:cxn>
            </a:cxnLst>
            <a:rect l="0" t="0" r="r" b="b"/>
            <a:pathLst>
              <a:path w="2280" h="1248">
                <a:moveTo>
                  <a:pt x="0" y="776"/>
                </a:moveTo>
                <a:lnTo>
                  <a:pt x="944" y="1248"/>
                </a:lnTo>
                <a:lnTo>
                  <a:pt x="2280" y="0"/>
                </a:lnTo>
              </a:path>
            </a:pathLst>
          </a:custGeom>
          <a:solidFill>
            <a:srgbClr val="FFCC99"/>
          </a:solidFill>
          <a:ln w="9525">
            <a:solidFill>
              <a:srgbClr val="FF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4284663" y="2205038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>
            <a:off x="3348038" y="4076700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9" name="Oval 31"/>
          <p:cNvSpPr>
            <a:spLocks noChangeArrowheads="1"/>
          </p:cNvSpPr>
          <p:nvPr/>
        </p:nvSpPr>
        <p:spPr bwMode="auto">
          <a:xfrm>
            <a:off x="5292725" y="3357563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20" name="Oval 32"/>
          <p:cNvSpPr>
            <a:spLocks noChangeArrowheads="1"/>
          </p:cNvSpPr>
          <p:nvPr/>
        </p:nvSpPr>
        <p:spPr bwMode="auto">
          <a:xfrm>
            <a:off x="4140200" y="4581525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21" name="Freeform 33"/>
          <p:cNvSpPr>
            <a:spLocks/>
          </p:cNvSpPr>
          <p:nvPr/>
        </p:nvSpPr>
        <p:spPr bwMode="auto">
          <a:xfrm>
            <a:off x="2603500" y="4419600"/>
            <a:ext cx="36703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2312" y="0"/>
              </a:cxn>
            </a:cxnLst>
            <a:rect l="0" t="0" r="r" b="b"/>
            <a:pathLst>
              <a:path w="2312" h="768">
                <a:moveTo>
                  <a:pt x="0" y="768"/>
                </a:moveTo>
                <a:lnTo>
                  <a:pt x="2312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2" name="Freeform 34"/>
          <p:cNvSpPr>
            <a:spLocks/>
          </p:cNvSpPr>
          <p:nvPr/>
        </p:nvSpPr>
        <p:spPr bwMode="auto">
          <a:xfrm>
            <a:off x="4114800" y="4406900"/>
            <a:ext cx="2171700" cy="2019300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368" y="0"/>
              </a:cxn>
            </a:cxnLst>
            <a:rect l="0" t="0" r="r" b="b"/>
            <a:pathLst>
              <a:path w="1368" h="1272">
                <a:moveTo>
                  <a:pt x="0" y="1272"/>
                </a:moveTo>
                <a:lnTo>
                  <a:pt x="136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3" name="Freeform 35"/>
          <p:cNvSpPr>
            <a:spLocks/>
          </p:cNvSpPr>
          <p:nvPr/>
        </p:nvSpPr>
        <p:spPr bwMode="auto">
          <a:xfrm>
            <a:off x="4284663" y="2276475"/>
            <a:ext cx="2006600" cy="2133600"/>
          </a:xfrm>
          <a:custGeom>
            <a:avLst/>
            <a:gdLst/>
            <a:ahLst/>
            <a:cxnLst>
              <a:cxn ang="0">
                <a:pos x="1264" y="1344"/>
              </a:cxn>
              <a:cxn ang="0">
                <a:pos x="0" y="0"/>
              </a:cxn>
            </a:cxnLst>
            <a:rect l="0" t="0" r="r" b="b"/>
            <a:pathLst>
              <a:path w="1264" h="1344">
                <a:moveTo>
                  <a:pt x="1264" y="1344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4" name="Freeform 36"/>
          <p:cNvSpPr>
            <a:spLocks/>
          </p:cNvSpPr>
          <p:nvPr/>
        </p:nvSpPr>
        <p:spPr bwMode="auto">
          <a:xfrm>
            <a:off x="4114800" y="2298700"/>
            <a:ext cx="190500" cy="4089400"/>
          </a:xfrm>
          <a:custGeom>
            <a:avLst/>
            <a:gdLst/>
            <a:ahLst/>
            <a:cxnLst>
              <a:cxn ang="0">
                <a:pos x="0" y="2576"/>
              </a:cxn>
              <a:cxn ang="0">
                <a:pos x="120" y="0"/>
              </a:cxn>
            </a:cxnLst>
            <a:rect l="0" t="0" r="r" b="b"/>
            <a:pathLst>
              <a:path w="120" h="2576">
                <a:moveTo>
                  <a:pt x="0" y="2576"/>
                </a:moveTo>
                <a:lnTo>
                  <a:pt x="12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5" name="Freeform 37"/>
          <p:cNvSpPr>
            <a:spLocks/>
          </p:cNvSpPr>
          <p:nvPr/>
        </p:nvSpPr>
        <p:spPr bwMode="auto">
          <a:xfrm>
            <a:off x="2555875" y="2276475"/>
            <a:ext cx="1739900" cy="3365500"/>
          </a:xfrm>
          <a:custGeom>
            <a:avLst/>
            <a:gdLst/>
            <a:ahLst/>
            <a:cxnLst>
              <a:cxn ang="0">
                <a:pos x="0" y="2120"/>
              </a:cxn>
              <a:cxn ang="0">
                <a:pos x="1096" y="0"/>
              </a:cxn>
            </a:cxnLst>
            <a:rect l="0" t="0" r="r" b="b"/>
            <a:pathLst>
              <a:path w="1096" h="2120">
                <a:moveTo>
                  <a:pt x="0" y="2120"/>
                </a:moveTo>
                <a:lnTo>
                  <a:pt x="109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6" name="Freeform 38"/>
          <p:cNvSpPr>
            <a:spLocks/>
          </p:cNvSpPr>
          <p:nvPr/>
        </p:nvSpPr>
        <p:spPr bwMode="auto">
          <a:xfrm>
            <a:off x="2627313" y="5661025"/>
            <a:ext cx="1524000" cy="774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488"/>
              </a:cxn>
            </a:cxnLst>
            <a:rect l="0" t="0" r="r" b="b"/>
            <a:pathLst>
              <a:path w="960" h="488">
                <a:moveTo>
                  <a:pt x="0" y="0"/>
                </a:moveTo>
                <a:lnTo>
                  <a:pt x="960" y="4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2916238" y="37163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4140200" y="4581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Р</a:t>
            </a: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5292725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2195513" y="55165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3708400" y="6400800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 </a:t>
            </a:r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6300788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63533" name="Freeform 45"/>
          <p:cNvSpPr>
            <a:spLocks/>
          </p:cNvSpPr>
          <p:nvPr/>
        </p:nvSpPr>
        <p:spPr bwMode="auto">
          <a:xfrm>
            <a:off x="3378200" y="4089400"/>
            <a:ext cx="800100" cy="54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" y="344"/>
              </a:cxn>
            </a:cxnLst>
            <a:rect l="0" t="0" r="r" b="b"/>
            <a:pathLst>
              <a:path w="504" h="344">
                <a:moveTo>
                  <a:pt x="0" y="0"/>
                </a:moveTo>
                <a:lnTo>
                  <a:pt x="504" y="3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34" name="Freeform 46"/>
          <p:cNvSpPr>
            <a:spLocks/>
          </p:cNvSpPr>
          <p:nvPr/>
        </p:nvSpPr>
        <p:spPr bwMode="auto">
          <a:xfrm>
            <a:off x="3352800" y="3390900"/>
            <a:ext cx="1981200" cy="723900"/>
          </a:xfrm>
          <a:custGeom>
            <a:avLst/>
            <a:gdLst/>
            <a:ahLst/>
            <a:cxnLst>
              <a:cxn ang="0">
                <a:pos x="0" y="456"/>
              </a:cxn>
              <a:cxn ang="0">
                <a:pos x="1248" y="0"/>
              </a:cxn>
            </a:cxnLst>
            <a:rect l="0" t="0" r="r" b="b"/>
            <a:pathLst>
              <a:path w="1248" h="456">
                <a:moveTo>
                  <a:pt x="0" y="456"/>
                </a:moveTo>
                <a:lnTo>
                  <a:pt x="1248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35" name="Freeform 47"/>
          <p:cNvSpPr>
            <a:spLocks/>
          </p:cNvSpPr>
          <p:nvPr/>
        </p:nvSpPr>
        <p:spPr bwMode="auto">
          <a:xfrm>
            <a:off x="4165600" y="3390900"/>
            <a:ext cx="1181100" cy="1231900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744" y="0"/>
              </a:cxn>
            </a:cxnLst>
            <a:rect l="0" t="0" r="r" b="b"/>
            <a:pathLst>
              <a:path w="744" h="776">
                <a:moveTo>
                  <a:pt x="0" y="776"/>
                </a:moveTo>
                <a:lnTo>
                  <a:pt x="74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4211638" y="1844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516" grpId="0" animBg="1"/>
      <p:bldP spid="635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19113"/>
          </a:xfrm>
        </p:spPr>
        <p:txBody>
          <a:bodyPr/>
          <a:lstStyle/>
          <a:p>
            <a:pPr algn="ctr"/>
            <a:r>
              <a:rPr lang="ru-RU" sz="2800" b="1" i="1"/>
              <a:t>Ответьте  на  вопросы: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ru-RU" sz="2400" b="1" i="1" dirty="0"/>
              <a:t>Могут  ли  прямая  и  плоскость  не  иметь  общих  точек?</a:t>
            </a:r>
          </a:p>
          <a:p>
            <a:r>
              <a:rPr lang="ru-RU" sz="2400" b="1" i="1" dirty="0"/>
              <a:t>Верно  ли,  что  если  две  прямые  не  пересекаются,  то  они  параллельны?</a:t>
            </a:r>
          </a:p>
          <a:p>
            <a:r>
              <a:rPr lang="ru-RU" sz="2400" b="1" i="1" dirty="0"/>
              <a:t>Плоскости 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ru-RU" sz="2400" b="1" i="1" dirty="0">
                <a:cs typeface="Times New Roman" pitchFamily="18" charset="0"/>
              </a:rPr>
              <a:t>  и  </a:t>
            </a:r>
            <a:r>
              <a:rPr lang="el-GR" sz="2400" b="1" i="1" dirty="0">
                <a:cs typeface="Times New Roman" pitchFamily="18" charset="0"/>
              </a:rPr>
              <a:t>β</a:t>
            </a:r>
            <a:r>
              <a:rPr lang="ru-RU" sz="2400" b="1" i="1" dirty="0">
                <a:cs typeface="Times New Roman" pitchFamily="18" charset="0"/>
              </a:rPr>
              <a:t>  параллельны,  прямая  т  лежит  в  плоскости  </a:t>
            </a:r>
            <a:r>
              <a:rPr lang="el-GR" sz="2400" b="1" i="1" dirty="0">
                <a:cs typeface="Times New Roman" pitchFamily="18" charset="0"/>
              </a:rPr>
              <a:t>α</a:t>
            </a:r>
            <a:r>
              <a:rPr lang="ru-RU" sz="2400" b="1" i="1" dirty="0">
                <a:cs typeface="Times New Roman" pitchFamily="18" charset="0"/>
              </a:rPr>
              <a:t>.  Верно  ли,  что  прямая  т  параллельна  плоскости  </a:t>
            </a:r>
            <a:r>
              <a:rPr lang="el-GR" sz="2400" b="1" i="1" dirty="0">
                <a:cs typeface="Times New Roman" pitchFamily="18" charset="0"/>
              </a:rPr>
              <a:t>β</a:t>
            </a:r>
            <a:r>
              <a:rPr lang="ru-RU" sz="2400" b="1" i="1" dirty="0">
                <a:cs typeface="Times New Roman" pitchFamily="18" charset="0"/>
              </a:rPr>
              <a:t>?</a:t>
            </a:r>
          </a:p>
          <a:p>
            <a:r>
              <a:rPr lang="ru-RU" sz="2400" b="1" i="1" dirty="0">
                <a:cs typeface="Times New Roman" pitchFamily="18" charset="0"/>
              </a:rPr>
              <a:t>Верно  ли,  что  если  прямая  а  параллельна  одной  из  двух  параллельных  плоскостей,  с  другой  плоскостью  прямая  а  имеет  одну  общую  точку?</a:t>
            </a:r>
          </a:p>
          <a:p>
            <a:r>
              <a:rPr lang="ru-RU" sz="2400" b="1" i="1">
                <a:cs typeface="Times New Roman" pitchFamily="18" charset="0"/>
              </a:rPr>
              <a:t>Верно  ли,  что  плоскости  параллельны,  если  прямая,  лежащая  в  одной  плоскости,  параллельна  другой  плоскости?</a:t>
            </a:r>
            <a:endParaRPr lang="el-GR" sz="2400" b="1" i="1">
              <a:cs typeface="Times New Roman" pitchFamily="18" charset="0"/>
            </a:endParaRPr>
          </a:p>
          <a:p>
            <a:endParaRPr lang="ru-RU" sz="2400" b="1" i="1" dirty="0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7451725" y="1052513"/>
            <a:ext cx="1223963" cy="9144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Да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516688" y="1844675"/>
            <a:ext cx="1223962" cy="914400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Нет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7596188" y="2852738"/>
            <a:ext cx="1223962" cy="9144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Да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877050" y="4005263"/>
            <a:ext cx="1223963" cy="914400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Нет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6948488" y="5229225"/>
            <a:ext cx="1223962" cy="914400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Нет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000892" y="6143644"/>
            <a:ext cx="1831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>
                <a:hlinkClick r:id="rId2"/>
              </a:rPr>
              <a:t>Prezented.Ru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6" grpId="0" animBg="1"/>
      <p:bldP spid="59397" grpId="0" animBg="1"/>
      <p:bldP spid="59398" grpId="0" animBg="1"/>
      <p:bldP spid="59399" grpId="0" animBg="1"/>
      <p:bldP spid="594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/>
              <a:t>Две  плоскости  называются  параллельными,  если  они  не  пересекаются.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627313" y="1916113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CC0000"/>
                </a:solidFill>
              </a:rPr>
              <a:t>Плоскости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1129482">
            <a:off x="5435600" y="2492375"/>
            <a:ext cx="1511300" cy="144463"/>
          </a:xfrm>
          <a:prstGeom prst="notchedRightArrow">
            <a:avLst>
              <a:gd name="adj1" fmla="val 50000"/>
              <a:gd name="adj2" fmla="val 26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 rot="9866811">
            <a:off x="2124075" y="2492375"/>
            <a:ext cx="1511300" cy="144463"/>
          </a:xfrm>
          <a:prstGeom prst="notchedRightArrow">
            <a:avLst>
              <a:gd name="adj1" fmla="val 50000"/>
              <a:gd name="adj2" fmla="val 2615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2852738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9900"/>
                </a:solidFill>
              </a:rPr>
              <a:t>Пересекаются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5327650" y="2852738"/>
            <a:ext cx="3816350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00FF"/>
                </a:solidFill>
              </a:rPr>
              <a:t>Параллельны</a:t>
            </a:r>
          </a:p>
        </p:txBody>
      </p:sp>
      <p:grpSp>
        <p:nvGrpSpPr>
          <p:cNvPr id="48193" name="Group 65"/>
          <p:cNvGrpSpPr>
            <a:grpSpLocks/>
          </p:cNvGrpSpPr>
          <p:nvPr/>
        </p:nvGrpSpPr>
        <p:grpSpPr bwMode="auto">
          <a:xfrm>
            <a:off x="539750" y="3860800"/>
            <a:ext cx="2274888" cy="2174875"/>
            <a:chOff x="340" y="2432"/>
            <a:chExt cx="1433" cy="1370"/>
          </a:xfrm>
        </p:grpSpPr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385" y="3113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800" b="1">
                  <a:cs typeface="Times New Roman" pitchFamily="18" charset="0"/>
                </a:rPr>
                <a:t>α</a:t>
              </a:r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auto">
            <a:xfrm>
              <a:off x="613" y="3131"/>
              <a:ext cx="90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6" y="2"/>
                </a:cxn>
              </a:cxnLst>
              <a:rect l="0" t="0" r="r" b="b"/>
              <a:pathLst>
                <a:path w="1476" h="2">
                  <a:moveTo>
                    <a:pt x="0" y="0"/>
                  </a:moveTo>
                  <a:lnTo>
                    <a:pt x="1476" y="2"/>
                  </a:ln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auto">
            <a:xfrm>
              <a:off x="600" y="2432"/>
              <a:ext cx="5" cy="689"/>
            </a:xfrm>
            <a:custGeom>
              <a:avLst/>
              <a:gdLst/>
              <a:ahLst/>
              <a:cxnLst>
                <a:cxn ang="0">
                  <a:pos x="0" y="1104"/>
                </a:cxn>
                <a:cxn ang="0">
                  <a:pos x="9" y="0"/>
                </a:cxn>
              </a:cxnLst>
              <a:rect l="0" t="0" r="r" b="b"/>
              <a:pathLst>
                <a:path w="9" h="1104">
                  <a:moveTo>
                    <a:pt x="0" y="1104"/>
                  </a:moveTo>
                  <a:lnTo>
                    <a:pt x="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Freeform 13"/>
            <p:cNvSpPr>
              <a:spLocks/>
            </p:cNvSpPr>
            <p:nvPr/>
          </p:nvSpPr>
          <p:spPr bwMode="auto">
            <a:xfrm>
              <a:off x="1519" y="2444"/>
              <a:ext cx="12" cy="1337"/>
            </a:xfrm>
            <a:custGeom>
              <a:avLst/>
              <a:gdLst/>
              <a:ahLst/>
              <a:cxnLst>
                <a:cxn ang="0">
                  <a:pos x="0" y="2141"/>
                </a:cxn>
                <a:cxn ang="0">
                  <a:pos x="19" y="0"/>
                </a:cxn>
              </a:cxnLst>
              <a:rect l="0" t="0" r="r" b="b"/>
              <a:pathLst>
                <a:path w="19" h="2141">
                  <a:moveTo>
                    <a:pt x="0" y="2141"/>
                  </a:moveTo>
                  <a:lnTo>
                    <a:pt x="1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Freeform 14"/>
            <p:cNvSpPr>
              <a:spLocks/>
            </p:cNvSpPr>
            <p:nvPr/>
          </p:nvSpPr>
          <p:spPr bwMode="auto">
            <a:xfrm>
              <a:off x="605" y="2438"/>
              <a:ext cx="93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7" y="0"/>
                </a:cxn>
              </a:cxnLst>
              <a:rect l="0" t="0" r="r" b="b"/>
              <a:pathLst>
                <a:path w="1517" h="1">
                  <a:moveTo>
                    <a:pt x="0" y="0"/>
                  </a:moveTo>
                  <a:lnTo>
                    <a:pt x="151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3" name="Freeform 15"/>
            <p:cNvSpPr>
              <a:spLocks/>
            </p:cNvSpPr>
            <p:nvPr/>
          </p:nvSpPr>
          <p:spPr bwMode="auto">
            <a:xfrm>
              <a:off x="1531" y="2923"/>
              <a:ext cx="24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4" y="10"/>
                </a:cxn>
              </a:cxnLst>
              <a:rect l="0" t="0" r="r" b="b"/>
              <a:pathLst>
                <a:path w="394" h="10">
                  <a:moveTo>
                    <a:pt x="0" y="0"/>
                  </a:moveTo>
                  <a:lnTo>
                    <a:pt x="394" y="1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4" name="Freeform 16"/>
            <p:cNvSpPr>
              <a:spLocks/>
            </p:cNvSpPr>
            <p:nvPr/>
          </p:nvSpPr>
          <p:spPr bwMode="auto">
            <a:xfrm>
              <a:off x="594" y="3121"/>
              <a:ext cx="6" cy="240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0" y="0"/>
                </a:cxn>
              </a:cxnLst>
              <a:rect l="0" t="0" r="r" b="b"/>
              <a:pathLst>
                <a:path w="10" h="384">
                  <a:moveTo>
                    <a:pt x="0" y="384"/>
                  </a:moveTo>
                  <a:lnTo>
                    <a:pt x="1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Freeform 17"/>
            <p:cNvSpPr>
              <a:spLocks/>
            </p:cNvSpPr>
            <p:nvPr/>
          </p:nvSpPr>
          <p:spPr bwMode="auto">
            <a:xfrm>
              <a:off x="588" y="3367"/>
              <a:ext cx="6" cy="396"/>
            </a:xfrm>
            <a:custGeom>
              <a:avLst/>
              <a:gdLst/>
              <a:ahLst/>
              <a:cxnLst>
                <a:cxn ang="0">
                  <a:pos x="0" y="633"/>
                </a:cxn>
                <a:cxn ang="0">
                  <a:pos x="10" y="0"/>
                </a:cxn>
              </a:cxnLst>
              <a:rect l="0" t="0" r="r" b="b"/>
              <a:pathLst>
                <a:path w="10" h="633">
                  <a:moveTo>
                    <a:pt x="0" y="633"/>
                  </a:moveTo>
                  <a:lnTo>
                    <a:pt x="1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6" name="Freeform 18"/>
            <p:cNvSpPr>
              <a:spLocks/>
            </p:cNvSpPr>
            <p:nvPr/>
          </p:nvSpPr>
          <p:spPr bwMode="auto">
            <a:xfrm>
              <a:off x="588" y="3763"/>
              <a:ext cx="926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8" y="10"/>
                </a:cxn>
              </a:cxnLst>
              <a:rect l="0" t="0" r="r" b="b"/>
              <a:pathLst>
                <a:path w="1508" h="10">
                  <a:moveTo>
                    <a:pt x="0" y="0"/>
                  </a:moveTo>
                  <a:lnTo>
                    <a:pt x="1508" y="1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7" name="Freeform 19"/>
            <p:cNvSpPr>
              <a:spLocks/>
            </p:cNvSpPr>
            <p:nvPr/>
          </p:nvSpPr>
          <p:spPr bwMode="auto">
            <a:xfrm>
              <a:off x="594" y="2912"/>
              <a:ext cx="271" cy="228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442" y="0"/>
                </a:cxn>
              </a:cxnLst>
              <a:rect l="0" t="0" r="r" b="b"/>
              <a:pathLst>
                <a:path w="442" h="365">
                  <a:moveTo>
                    <a:pt x="0" y="365"/>
                  </a:moveTo>
                  <a:lnTo>
                    <a:pt x="442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8" name="Freeform 20"/>
            <p:cNvSpPr>
              <a:spLocks/>
            </p:cNvSpPr>
            <p:nvPr/>
          </p:nvSpPr>
          <p:spPr bwMode="auto">
            <a:xfrm>
              <a:off x="340" y="3121"/>
              <a:ext cx="260" cy="240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423" y="0"/>
                </a:cxn>
              </a:cxnLst>
              <a:rect l="0" t="0" r="r" b="b"/>
              <a:pathLst>
                <a:path w="423" h="384">
                  <a:moveTo>
                    <a:pt x="0" y="384"/>
                  </a:moveTo>
                  <a:lnTo>
                    <a:pt x="42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49" name="Freeform 21"/>
            <p:cNvSpPr>
              <a:spLocks/>
            </p:cNvSpPr>
            <p:nvPr/>
          </p:nvSpPr>
          <p:spPr bwMode="auto">
            <a:xfrm>
              <a:off x="871" y="2912"/>
              <a:ext cx="666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5" y="19"/>
                </a:cxn>
              </a:cxnLst>
              <a:rect l="0" t="0" r="r" b="b"/>
              <a:pathLst>
                <a:path w="1085" h="19">
                  <a:moveTo>
                    <a:pt x="0" y="0"/>
                  </a:moveTo>
                  <a:lnTo>
                    <a:pt x="1085" y="1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Freeform 22"/>
            <p:cNvSpPr>
              <a:spLocks/>
            </p:cNvSpPr>
            <p:nvPr/>
          </p:nvSpPr>
          <p:spPr bwMode="auto">
            <a:xfrm>
              <a:off x="1231" y="2930"/>
              <a:ext cx="542" cy="443"/>
            </a:xfrm>
            <a:custGeom>
              <a:avLst/>
              <a:gdLst/>
              <a:ahLst/>
              <a:cxnLst>
                <a:cxn ang="0">
                  <a:pos x="0" y="710"/>
                </a:cxn>
                <a:cxn ang="0">
                  <a:pos x="883" y="0"/>
                </a:cxn>
              </a:cxnLst>
              <a:rect l="0" t="0" r="r" b="b"/>
              <a:pathLst>
                <a:path w="883" h="710">
                  <a:moveTo>
                    <a:pt x="0" y="710"/>
                  </a:moveTo>
                  <a:lnTo>
                    <a:pt x="88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51" name="Freeform 23"/>
            <p:cNvSpPr>
              <a:spLocks/>
            </p:cNvSpPr>
            <p:nvPr/>
          </p:nvSpPr>
          <p:spPr bwMode="auto">
            <a:xfrm>
              <a:off x="340" y="3373"/>
              <a:ext cx="90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9" y="0"/>
                </a:cxn>
              </a:cxnLst>
              <a:rect l="0" t="0" r="r" b="b"/>
              <a:pathLst>
                <a:path w="1469" h="1">
                  <a:moveTo>
                    <a:pt x="0" y="0"/>
                  </a:moveTo>
                  <a:lnTo>
                    <a:pt x="146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1247" y="3475"/>
              <a:ext cx="2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800" b="1" i="1">
                  <a:cs typeface="Times New Roman" pitchFamily="18" charset="0"/>
                </a:rPr>
                <a:t>β</a:t>
              </a:r>
            </a:p>
          </p:txBody>
        </p:sp>
      </p:grpSp>
      <p:sp>
        <p:nvSpPr>
          <p:cNvPr id="48157" name="AutoShape 29"/>
          <p:cNvSpPr>
            <a:spLocks noChangeArrowheads="1"/>
          </p:cNvSpPr>
          <p:nvPr/>
        </p:nvSpPr>
        <p:spPr bwMode="auto">
          <a:xfrm>
            <a:off x="5724525" y="4508500"/>
            <a:ext cx="3168650" cy="863600"/>
          </a:xfrm>
          <a:prstGeom prst="parallelogram">
            <a:avLst>
              <a:gd name="adj" fmla="val 91728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5364163" y="3933825"/>
            <a:ext cx="3382962" cy="865188"/>
          </a:xfrm>
          <a:prstGeom prst="parallelogram">
            <a:avLst>
              <a:gd name="adj" fmla="val 97752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7812088" y="4868863"/>
            <a:ext cx="36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 i="1">
                <a:cs typeface="Times New Roman" pitchFamily="18" charset="0"/>
              </a:rPr>
              <a:t>β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7596188" y="42926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b="1">
                <a:cs typeface="Times New Roman" pitchFamily="18" charset="0"/>
              </a:rPr>
              <a:t>α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6948488" y="5734050"/>
            <a:ext cx="1943100" cy="577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4000" b="1" i="1">
                <a:cs typeface="Times New Roman" pitchFamily="18" charset="0"/>
              </a:rPr>
              <a:t>α</a:t>
            </a:r>
            <a:r>
              <a:rPr lang="ru-RU" sz="4000" b="1" i="1">
                <a:cs typeface="Times New Roman" pitchFamily="18" charset="0"/>
              </a:rPr>
              <a:t> </a:t>
            </a:r>
            <a:r>
              <a:rPr lang="en-US" sz="4000" b="1" i="1">
                <a:cs typeface="Times New Roman" pitchFamily="18" charset="0"/>
              </a:rPr>
              <a:t>||</a:t>
            </a:r>
            <a:r>
              <a:rPr lang="ru-RU" sz="4000" b="1" i="1">
                <a:cs typeface="Times New Roman" pitchFamily="18" charset="0"/>
              </a:rPr>
              <a:t> </a:t>
            </a:r>
            <a:r>
              <a:rPr lang="el-GR" sz="4000" b="1" i="1">
                <a:cs typeface="Times New Roman" pitchFamily="18" charset="0"/>
              </a:rPr>
              <a:t>β</a:t>
            </a:r>
            <a:r>
              <a:rPr lang="ru-RU" sz="4000" b="1" i="1">
                <a:cs typeface="Times New Roman" pitchFamily="18" charset="0"/>
              </a:rPr>
              <a:t> </a:t>
            </a:r>
            <a:endParaRPr lang="en-US" sz="4000" b="1" i="1">
              <a:cs typeface="Times New Roman" pitchFamily="18" charset="0"/>
            </a:endParaRPr>
          </a:p>
        </p:txBody>
      </p:sp>
      <p:sp>
        <p:nvSpPr>
          <p:cNvPr id="48198" name="Rectangle 70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202" name="Rectangle 74"/>
          <p:cNvSpPr>
            <a:spLocks noChangeArrowheads="1"/>
          </p:cNvSpPr>
          <p:nvPr/>
        </p:nvSpPr>
        <p:spPr bwMode="auto">
          <a:xfrm>
            <a:off x="0" y="6092825"/>
            <a:ext cx="1943100" cy="577850"/>
          </a:xfrm>
          <a:prstGeom prst="rect">
            <a:avLst/>
          </a:prstGeom>
          <a:solidFill>
            <a:srgbClr val="FFEB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4000" b="1" i="1">
                <a:cs typeface="Times New Roman" pitchFamily="18" charset="0"/>
              </a:rPr>
              <a:t>α</a:t>
            </a:r>
            <a:r>
              <a:rPr lang="ru-RU" sz="4000" b="1" i="1">
                <a:cs typeface="Times New Roman" pitchFamily="18" charset="0"/>
              </a:rPr>
              <a:t> </a:t>
            </a:r>
            <a:r>
              <a:rPr lang="en-US" sz="4000" b="1" i="1">
                <a:cs typeface="Times New Roman" pitchFamily="18" charset="0"/>
              </a:rPr>
              <a:t>∩</a:t>
            </a:r>
            <a:r>
              <a:rPr lang="ru-RU" sz="4000" b="1" i="1">
                <a:cs typeface="Times New Roman" pitchFamily="18" charset="0"/>
              </a:rPr>
              <a:t> </a:t>
            </a:r>
            <a:r>
              <a:rPr lang="el-GR" sz="4000" b="1" i="1">
                <a:cs typeface="Times New Roman" pitchFamily="18" charset="0"/>
              </a:rPr>
              <a:t>β</a:t>
            </a:r>
            <a:r>
              <a:rPr lang="ru-RU" sz="4000" b="1" i="1">
                <a:cs typeface="Times New Roman" pitchFamily="18" charset="0"/>
              </a:rPr>
              <a:t> </a:t>
            </a:r>
            <a:endParaRPr lang="en-US" sz="4000" b="1" i="1">
              <a:cs typeface="Times New Roman" pitchFamily="18" charset="0"/>
            </a:endParaRPr>
          </a:p>
        </p:txBody>
      </p:sp>
      <p:pic>
        <p:nvPicPr>
          <p:cNvPr id="48203" name="Picture 75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5451475"/>
            <a:ext cx="1246187" cy="1406525"/>
          </a:xfrm>
          <a:prstGeom prst="rect">
            <a:avLst/>
          </a:prstGeom>
          <a:noFill/>
        </p:spPr>
      </p:pic>
      <p:pic>
        <p:nvPicPr>
          <p:cNvPr id="48204" name="Picture 76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5451475"/>
            <a:ext cx="1246187" cy="1406525"/>
          </a:xfrm>
          <a:prstGeom prst="rect">
            <a:avLst/>
          </a:prstGeom>
          <a:noFill/>
        </p:spPr>
      </p:pic>
      <p:sp>
        <p:nvSpPr>
          <p:cNvPr id="48206" name="AutoShape 78"/>
          <p:cNvSpPr>
            <a:spLocks noChangeArrowheads="1"/>
          </p:cNvSpPr>
          <p:nvPr/>
        </p:nvSpPr>
        <p:spPr bwMode="auto">
          <a:xfrm>
            <a:off x="1588" y="2420938"/>
            <a:ext cx="9142412" cy="3468687"/>
          </a:xfrm>
          <a:prstGeom prst="irregularSeal2">
            <a:avLst/>
          </a:prstGeom>
          <a:solidFill>
            <a:srgbClr val="F9D9C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/>
              <a:t>Признак  </a:t>
            </a:r>
          </a:p>
          <a:p>
            <a:pPr algn="ctr"/>
            <a:r>
              <a:rPr lang="ru-RU" sz="3200" b="1" i="1"/>
              <a:t>параллельности</a:t>
            </a:r>
          </a:p>
          <a:p>
            <a:pPr algn="ctr"/>
            <a:r>
              <a:rPr lang="ru-RU" sz="3200" b="1" i="1"/>
              <a:t>плоскостей.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animBg="1"/>
      <p:bldP spid="48133" grpId="0" animBg="1"/>
      <p:bldP spid="48134" grpId="0" animBg="1"/>
      <p:bldP spid="48135" grpId="0" animBg="1"/>
      <p:bldP spid="48136" grpId="0" animBg="1"/>
      <p:bldP spid="48157" grpId="0" animBg="1"/>
      <p:bldP spid="48158" grpId="0" animBg="1"/>
      <p:bldP spid="48191" grpId="0"/>
      <p:bldP spid="48192" grpId="0"/>
      <p:bldP spid="48196" grpId="0" animBg="1"/>
      <p:bldP spid="48202" grpId="0" animBg="1"/>
      <p:bldP spid="482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Если  две  пересекающиеся  прямые  одной  плоскости  соответственно  параллельны  двум  прямым  другой  плоскости,  то  эти  плоскости  параллельны.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643438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  Дано:  а </a:t>
            </a:r>
            <a:r>
              <a:rPr lang="ru-RU" sz="2400" b="1" i="1">
                <a:cs typeface="Times New Roman" pitchFamily="18" charset="0"/>
              </a:rPr>
              <a:t>∩ </a:t>
            </a:r>
            <a:r>
              <a:rPr lang="en-US" sz="2400" b="1" i="1">
                <a:cs typeface="Times New Roman" pitchFamily="18" charset="0"/>
              </a:rPr>
              <a:t>b</a:t>
            </a:r>
            <a:r>
              <a:rPr lang="ru-RU" sz="2400" b="1" i="1">
                <a:cs typeface="Times New Roman" pitchFamily="18" charset="0"/>
              </a:rPr>
              <a:t> = М;  а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;  </a:t>
            </a:r>
            <a:r>
              <a:rPr lang="en-US" sz="2400" b="1" i="1">
                <a:cs typeface="Times New Roman" pitchFamily="18" charset="0"/>
              </a:rPr>
              <a:t>b</a:t>
            </a:r>
            <a:r>
              <a:rPr lang="ru-RU" sz="2400" b="1" i="1">
                <a:cs typeface="Times New Roman" pitchFamily="18" charset="0"/>
              </a:rPr>
              <a:t>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b="1" i="1">
                <a:cs typeface="Times New Roman" pitchFamily="18" charset="0"/>
              </a:rPr>
              <a:t>           </a:t>
            </a:r>
            <a:r>
              <a:rPr lang="ru-RU" sz="2400" b="1" i="1">
                <a:cs typeface="Times New Roman" pitchFamily="18" charset="0"/>
              </a:rPr>
              <a:t>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∩ </a:t>
            </a:r>
            <a:r>
              <a:rPr lang="en-US" sz="2400" b="1" i="1">
                <a:cs typeface="Times New Roman" pitchFamily="18" charset="0"/>
              </a:rPr>
              <a:t>b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 = М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;  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Є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;  </a:t>
            </a:r>
            <a:r>
              <a:rPr lang="en-US" sz="2400" b="1" i="1">
                <a:cs typeface="Times New Roman" pitchFamily="18" charset="0"/>
              </a:rPr>
              <a:t>b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Є</a:t>
            </a:r>
            <a:r>
              <a:rPr lang="en-US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endParaRPr lang="en-US" sz="2400" b="1" i="1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i="1">
                <a:cs typeface="Times New Roman" pitchFamily="18" charset="0"/>
              </a:rPr>
              <a:t>           a || a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r>
              <a:rPr lang="en-US" sz="2400" b="1" i="1">
                <a:cs typeface="Times New Roman" pitchFamily="18" charset="0"/>
              </a:rPr>
              <a:t>;  b || b</a:t>
            </a:r>
            <a:r>
              <a:rPr lang="en-US" sz="2400" b="1" i="1" baseline="-25000">
                <a:cs typeface="Times New Roman" pitchFamily="18" charset="0"/>
              </a:rPr>
              <a:t>1</a:t>
            </a:r>
          </a:p>
          <a:p>
            <a:pPr>
              <a:buFont typeface="Wingdings" pitchFamily="2" charset="2"/>
              <a:buNone/>
            </a:pPr>
            <a:r>
              <a:rPr lang="en-US" sz="2400" b="1" i="1" baseline="-25000">
                <a:cs typeface="Times New Roman" pitchFamily="18" charset="0"/>
              </a:rPr>
              <a:t>   </a:t>
            </a:r>
            <a:r>
              <a:rPr lang="ru-RU" sz="2400" b="1" i="1">
                <a:cs typeface="Times New Roman" pitchFamily="18" charset="0"/>
              </a:rPr>
              <a:t>Доказать: 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4643438" y="4005263"/>
            <a:ext cx="3024187" cy="1079500"/>
          </a:xfrm>
          <a:prstGeom prst="parallelogram">
            <a:avLst>
              <a:gd name="adj" fmla="val 70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4643438" y="2781300"/>
            <a:ext cx="3097212" cy="1152525"/>
          </a:xfrm>
          <a:prstGeom prst="parallelogram">
            <a:avLst>
              <a:gd name="adj" fmla="val 671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5148263" y="3068638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V="1">
            <a:off x="5148263" y="4221163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6" name="Freeform 16"/>
          <p:cNvSpPr>
            <a:spLocks/>
          </p:cNvSpPr>
          <p:nvPr/>
        </p:nvSpPr>
        <p:spPr bwMode="auto">
          <a:xfrm>
            <a:off x="5499100" y="3060700"/>
            <a:ext cx="1333500" cy="596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0" y="376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7" name="Freeform 17"/>
          <p:cNvSpPr>
            <a:spLocks/>
          </p:cNvSpPr>
          <p:nvPr/>
        </p:nvSpPr>
        <p:spPr bwMode="auto">
          <a:xfrm>
            <a:off x="5508625" y="4221163"/>
            <a:ext cx="1333500" cy="596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0" y="376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787900" y="3500438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cs typeface="Times New Roman" pitchFamily="18" charset="0"/>
              </a:rPr>
              <a:t>α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716463" y="47244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cs typeface="Times New Roman" pitchFamily="18" charset="0"/>
              </a:rPr>
              <a:t>β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580063" y="278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а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948488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cs typeface="Times New Roman" pitchFamily="18" charset="0"/>
              </a:rPr>
              <a:t>b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011863" y="292417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М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6877050" y="3860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cs typeface="Times New Roman" pitchFamily="18" charset="0"/>
              </a:rPr>
              <a:t>b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5580063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а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5940425" y="40767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М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5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35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5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35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35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00"/>
                            </p:stCondLst>
                            <p:childTnLst>
                              <p:par>
                                <p:cTn id="1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100"/>
                            </p:stCondLst>
                            <p:childTnLst>
                              <p:par>
                                <p:cTn id="13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8" grpId="0" uiExpand="1" build="p"/>
      <p:bldP spid="51211" grpId="0" animBg="1"/>
      <p:bldP spid="51211" grpId="1" animBg="1"/>
      <p:bldP spid="51211" grpId="2" animBg="1"/>
      <p:bldP spid="51213" grpId="0" animBg="1"/>
      <p:bldP spid="51213" grpId="1" animBg="1"/>
      <p:bldP spid="51213" grpId="2" animBg="1"/>
      <p:bldP spid="51214" grpId="0" animBg="1"/>
      <p:bldP spid="51214" grpId="1" animBg="1"/>
      <p:bldP spid="51214" grpId="2" animBg="1"/>
      <p:bldP spid="51215" grpId="0" animBg="1"/>
      <p:bldP spid="51215" grpId="1" animBg="1"/>
      <p:bldP spid="51215" grpId="2" animBg="1"/>
      <p:bldP spid="51216" grpId="0" animBg="1"/>
      <p:bldP spid="51216" grpId="1" animBg="1"/>
      <p:bldP spid="51216" grpId="2" animBg="1"/>
      <p:bldP spid="51217" grpId="0" animBg="1"/>
      <p:bldP spid="51217" grpId="1" animBg="1"/>
      <p:bldP spid="51217" grpId="2" animBg="1"/>
      <p:bldP spid="51219" grpId="0"/>
      <p:bldP spid="51220" grpId="0"/>
      <p:bldP spid="51221" grpId="0"/>
      <p:bldP spid="51222" grpId="0"/>
      <p:bldP spid="51223" grpId="0"/>
      <p:bldP spid="51224" grpId="0"/>
      <p:bldP spid="51227" grpId="0"/>
      <p:bldP spid="51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Если  две  пересекающиеся  прямые  одной  плоскости  соответственно  параллельны  двум  прямым  другой  плоскости,  то  эти  плоскости  параллельны.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643438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  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76238" y="2154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0" y="2420938"/>
            <a:ext cx="70754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/>
              <a:t>Доказательство:   </a:t>
            </a:r>
            <a:r>
              <a:rPr lang="ru-RU" sz="2400" i="1"/>
              <a:t>(от противного)</a:t>
            </a:r>
          </a:p>
          <a:p>
            <a:pPr marL="342900" indent="-342900"/>
            <a:r>
              <a:rPr lang="ru-RU" sz="2400" i="1"/>
              <a:t>Пусть  </a:t>
            </a:r>
            <a:r>
              <a:rPr lang="el-GR" sz="2400" i="1">
                <a:cs typeface="Times New Roman" pitchFamily="18" charset="0"/>
              </a:rPr>
              <a:t>α</a:t>
            </a:r>
            <a:r>
              <a:rPr lang="ru-RU" sz="2400" i="1">
                <a:cs typeface="Times New Roman" pitchFamily="18" charset="0"/>
              </a:rPr>
              <a:t> </a:t>
            </a:r>
            <a:r>
              <a:rPr lang="el-GR" sz="2400" i="1">
                <a:cs typeface="Times New Roman" pitchFamily="18" charset="0"/>
              </a:rPr>
              <a:t>∩</a:t>
            </a:r>
            <a:r>
              <a:rPr lang="ru-RU" sz="2400" i="1">
                <a:cs typeface="Times New Roman" pitchFamily="18" charset="0"/>
              </a:rPr>
              <a:t> </a:t>
            </a:r>
            <a:r>
              <a:rPr lang="el-GR" sz="2400" i="1">
                <a:cs typeface="Times New Roman" pitchFamily="18" charset="0"/>
              </a:rPr>
              <a:t>β</a:t>
            </a:r>
            <a:r>
              <a:rPr lang="ru-RU" sz="2400" i="1">
                <a:cs typeface="Times New Roman" pitchFamily="18" charset="0"/>
              </a:rPr>
              <a:t> </a:t>
            </a:r>
            <a:r>
              <a:rPr lang="en-US" sz="2400" i="1">
                <a:cs typeface="Times New Roman" pitchFamily="18" charset="0"/>
              </a:rPr>
              <a:t>=</a:t>
            </a:r>
            <a:r>
              <a:rPr lang="ru-RU" sz="2400" i="1">
                <a:cs typeface="Times New Roman" pitchFamily="18" charset="0"/>
              </a:rPr>
              <a:t> с</a:t>
            </a:r>
          </a:p>
          <a:p>
            <a:pPr marL="342900" indent="-342900">
              <a:buFontTx/>
              <a:buAutoNum type="arabicParenR"/>
            </a:pPr>
            <a:r>
              <a:rPr lang="ru-RU" sz="2400" i="1">
                <a:cs typeface="Times New Roman" pitchFamily="18" charset="0"/>
              </a:rPr>
              <a:t>Тогда  а </a:t>
            </a:r>
            <a:r>
              <a:rPr lang="en-US" sz="2400" i="1">
                <a:cs typeface="Times New Roman" pitchFamily="18" charset="0"/>
              </a:rPr>
              <a:t>||</a:t>
            </a:r>
            <a:r>
              <a:rPr lang="ru-RU" sz="2400" i="1">
                <a:cs typeface="Times New Roman" pitchFamily="18" charset="0"/>
              </a:rPr>
              <a:t> </a:t>
            </a:r>
            <a:r>
              <a:rPr lang="el-GR" sz="2400" i="1">
                <a:cs typeface="Times New Roman" pitchFamily="18" charset="0"/>
              </a:rPr>
              <a:t>β</a:t>
            </a:r>
            <a:r>
              <a:rPr lang="ru-RU" sz="2400" i="1">
                <a:cs typeface="Times New Roman" pitchFamily="18" charset="0"/>
              </a:rPr>
              <a:t>, т.к. </a:t>
            </a:r>
            <a:r>
              <a:rPr lang="en-US" sz="2400" b="1" i="1"/>
              <a:t>a || a</a:t>
            </a:r>
            <a:r>
              <a:rPr lang="ru-RU" sz="2400" b="1" i="1" baseline="-25000"/>
              <a:t>1</a:t>
            </a:r>
            <a:r>
              <a:rPr lang="ru-RU" sz="2400" b="1" i="1"/>
              <a:t>, а</a:t>
            </a:r>
            <a:r>
              <a:rPr lang="ru-RU" sz="2400" b="1" i="1" baseline="-25000"/>
              <a:t>1</a:t>
            </a:r>
            <a:r>
              <a:rPr lang="ru-RU" sz="2400" b="1" i="1"/>
              <a:t> Є </a:t>
            </a:r>
            <a:r>
              <a:rPr lang="el-GR" sz="2400" b="1" i="1"/>
              <a:t>β</a:t>
            </a:r>
            <a:endParaRPr lang="ru-RU" sz="2400" b="1" i="1"/>
          </a:p>
          <a:p>
            <a:pPr marL="342900" indent="-342900"/>
            <a:r>
              <a:rPr lang="ru-RU" sz="2400" i="1">
                <a:cs typeface="Times New Roman" pitchFamily="18" charset="0"/>
              </a:rPr>
              <a:t> </a:t>
            </a:r>
            <a:r>
              <a:rPr lang="en-US" sz="2400" i="1">
                <a:cs typeface="Times New Roman" pitchFamily="18" charset="0"/>
              </a:rPr>
              <a:t>   </a:t>
            </a:r>
            <a:r>
              <a:rPr lang="ru-RU" sz="2400" i="1">
                <a:cs typeface="Times New Roman" pitchFamily="18" charset="0"/>
              </a:rPr>
              <a:t>а Є </a:t>
            </a:r>
            <a:r>
              <a:rPr lang="el-GR" sz="2400" i="1">
                <a:cs typeface="Times New Roman" pitchFamily="18" charset="0"/>
              </a:rPr>
              <a:t>α</a:t>
            </a:r>
            <a:r>
              <a:rPr lang="ru-RU" sz="2400" i="1">
                <a:cs typeface="Times New Roman" pitchFamily="18" charset="0"/>
              </a:rPr>
              <a:t>;  </a:t>
            </a:r>
            <a:r>
              <a:rPr lang="el-GR" sz="2400" i="1">
                <a:cs typeface="Times New Roman" pitchFamily="18" charset="0"/>
              </a:rPr>
              <a:t>α</a:t>
            </a:r>
            <a:r>
              <a:rPr lang="ru-RU" sz="2400" i="1">
                <a:cs typeface="Times New Roman" pitchFamily="18" charset="0"/>
              </a:rPr>
              <a:t> ∩ </a:t>
            </a:r>
            <a:r>
              <a:rPr lang="el-GR" sz="2400" i="1">
                <a:cs typeface="Times New Roman" pitchFamily="18" charset="0"/>
              </a:rPr>
              <a:t>β</a:t>
            </a:r>
            <a:r>
              <a:rPr lang="ru-RU" sz="2400" i="1">
                <a:cs typeface="Times New Roman" pitchFamily="18" charset="0"/>
              </a:rPr>
              <a:t> = с,  значит  а </a:t>
            </a:r>
            <a:r>
              <a:rPr lang="en-US" sz="2400" i="1">
                <a:cs typeface="Times New Roman" pitchFamily="18" charset="0"/>
              </a:rPr>
              <a:t>||</a:t>
            </a:r>
            <a:r>
              <a:rPr lang="ru-RU" sz="2400" i="1">
                <a:cs typeface="Times New Roman" pitchFamily="18" charset="0"/>
              </a:rPr>
              <a:t> с.</a:t>
            </a:r>
          </a:p>
          <a:p>
            <a:pPr marL="342900" indent="-342900">
              <a:buFontTx/>
              <a:buAutoNum type="arabicParenR" startAt="2"/>
            </a:pPr>
            <a:r>
              <a:rPr lang="en-US" sz="2400" i="1">
                <a:cs typeface="Times New Roman" pitchFamily="18" charset="0"/>
              </a:rPr>
              <a:t>b || </a:t>
            </a:r>
            <a:r>
              <a:rPr lang="el-GR" sz="2400" i="1">
                <a:cs typeface="Times New Roman" pitchFamily="18" charset="0"/>
              </a:rPr>
              <a:t>β</a:t>
            </a:r>
            <a:r>
              <a:rPr lang="en-US" sz="2400" i="1">
                <a:cs typeface="Times New Roman" pitchFamily="18" charset="0"/>
              </a:rPr>
              <a:t>,</a:t>
            </a:r>
            <a:r>
              <a:rPr lang="ru-RU" sz="2400" i="1">
                <a:cs typeface="Times New Roman" pitchFamily="18" charset="0"/>
              </a:rPr>
              <a:t> т.к. </a:t>
            </a:r>
            <a:r>
              <a:rPr lang="en-US" sz="2400" b="1" i="1"/>
              <a:t>b || b</a:t>
            </a:r>
            <a:r>
              <a:rPr lang="ru-RU" sz="2400" b="1" i="1" baseline="-25000"/>
              <a:t>1</a:t>
            </a:r>
            <a:r>
              <a:rPr lang="ru-RU" sz="2400" b="1" i="1"/>
              <a:t>, </a:t>
            </a:r>
            <a:r>
              <a:rPr lang="en-US" sz="2400" b="1" i="1"/>
              <a:t>b</a:t>
            </a:r>
            <a:r>
              <a:rPr lang="ru-RU" sz="2400" b="1" i="1" baseline="-25000"/>
              <a:t>1</a:t>
            </a:r>
            <a:r>
              <a:rPr lang="ru-RU" sz="2400" b="1" i="1"/>
              <a:t> Є</a:t>
            </a:r>
            <a:r>
              <a:rPr lang="en-US" sz="2400" b="1" i="1"/>
              <a:t> </a:t>
            </a:r>
            <a:r>
              <a:rPr lang="el-GR" sz="2400" b="1" i="1"/>
              <a:t>β</a:t>
            </a:r>
            <a:endParaRPr lang="ru-RU" sz="2400" b="1" i="1"/>
          </a:p>
          <a:p>
            <a:pPr marL="342900" indent="-342900"/>
            <a:r>
              <a:rPr lang="ru-RU" sz="2400" b="1" i="1"/>
              <a:t> </a:t>
            </a:r>
            <a:r>
              <a:rPr lang="en-US" sz="2400" b="1" i="1"/>
              <a:t>   </a:t>
            </a:r>
            <a:r>
              <a:rPr lang="en-US" sz="2400" i="1"/>
              <a:t>b </a:t>
            </a:r>
            <a:r>
              <a:rPr lang="ru-RU" sz="2400" i="1">
                <a:cs typeface="Times New Roman" pitchFamily="18" charset="0"/>
              </a:rPr>
              <a:t>Є</a:t>
            </a:r>
            <a:r>
              <a:rPr lang="en-US" sz="2400" i="1">
                <a:cs typeface="Times New Roman" pitchFamily="18" charset="0"/>
              </a:rPr>
              <a:t> </a:t>
            </a:r>
            <a:r>
              <a:rPr lang="el-GR" sz="2400" i="1">
                <a:cs typeface="Times New Roman" pitchFamily="18" charset="0"/>
              </a:rPr>
              <a:t>α</a:t>
            </a:r>
            <a:r>
              <a:rPr lang="en-US" sz="2400" i="1">
                <a:cs typeface="Times New Roman" pitchFamily="18" charset="0"/>
              </a:rPr>
              <a:t>  </a:t>
            </a:r>
            <a:r>
              <a:rPr lang="el-GR" sz="2400" i="1"/>
              <a:t>α</a:t>
            </a:r>
            <a:r>
              <a:rPr lang="ru-RU" sz="2400" i="1"/>
              <a:t> ∩ </a:t>
            </a:r>
            <a:r>
              <a:rPr lang="el-GR" sz="2400" i="1"/>
              <a:t>β</a:t>
            </a:r>
            <a:r>
              <a:rPr lang="ru-RU" sz="2400" i="1"/>
              <a:t> = с,  значит  </a:t>
            </a:r>
            <a:r>
              <a:rPr lang="en-US" sz="2400" i="1"/>
              <a:t>b</a:t>
            </a:r>
            <a:r>
              <a:rPr lang="ru-RU" sz="2400" i="1"/>
              <a:t> </a:t>
            </a:r>
            <a:r>
              <a:rPr lang="en-US" sz="2400" i="1"/>
              <a:t>||</a:t>
            </a:r>
            <a:r>
              <a:rPr lang="ru-RU" sz="2400" i="1"/>
              <a:t> с.</a:t>
            </a:r>
            <a:endParaRPr lang="en-US" sz="2400" i="1"/>
          </a:p>
          <a:p>
            <a:pPr marL="342900" indent="-342900">
              <a:buFontTx/>
              <a:buAutoNum type="arabicParenR" startAt="3"/>
            </a:pPr>
            <a:r>
              <a:rPr lang="ru-RU" sz="2400" i="1"/>
              <a:t>Имеем  а </a:t>
            </a:r>
            <a:r>
              <a:rPr lang="en-US" sz="2400" i="1">
                <a:cs typeface="Times New Roman" pitchFamily="18" charset="0"/>
              </a:rPr>
              <a:t>||</a:t>
            </a:r>
            <a:r>
              <a:rPr lang="ru-RU" sz="2400" i="1">
                <a:cs typeface="Times New Roman" pitchFamily="18" charset="0"/>
              </a:rPr>
              <a:t> </a:t>
            </a:r>
            <a:r>
              <a:rPr lang="en-US" sz="2400" i="1">
                <a:cs typeface="Times New Roman" pitchFamily="18" charset="0"/>
              </a:rPr>
              <a:t>b</a:t>
            </a:r>
            <a:r>
              <a:rPr lang="ru-RU" sz="2400" i="1">
                <a:cs typeface="Times New Roman" pitchFamily="18" charset="0"/>
              </a:rPr>
              <a:t>,  то  есть  </a:t>
            </a:r>
          </a:p>
          <a:p>
            <a:pPr marL="342900" indent="-342900"/>
            <a:r>
              <a:rPr lang="ru-RU" sz="2400" i="1">
                <a:cs typeface="Times New Roman" pitchFamily="18" charset="0"/>
              </a:rPr>
              <a:t>    через  точку  М  проходят</a:t>
            </a:r>
          </a:p>
          <a:p>
            <a:pPr marL="342900" indent="-342900"/>
            <a:r>
              <a:rPr lang="ru-RU" sz="2400" b="1" i="1"/>
              <a:t>    две  прямые  а  и  </a:t>
            </a:r>
            <a:r>
              <a:rPr lang="en-US" sz="2400" b="1" i="1"/>
              <a:t>b</a:t>
            </a:r>
            <a:r>
              <a:rPr lang="ru-RU" sz="2400" b="1" i="1"/>
              <a:t>,  </a:t>
            </a:r>
          </a:p>
          <a:p>
            <a:pPr marL="342900" indent="-342900"/>
            <a:r>
              <a:rPr lang="ru-RU" sz="2400" b="1" i="1"/>
              <a:t>    параллельные  прямой  с.</a:t>
            </a:r>
          </a:p>
          <a:p>
            <a:pPr marL="342900" indent="-342900"/>
            <a:r>
              <a:rPr lang="ru-RU" sz="2400" i="1"/>
              <a:t>Получили  противоречие.  Значит, 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i="1"/>
              <a:t> .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500563" y="4005263"/>
            <a:ext cx="3024187" cy="1079500"/>
          </a:xfrm>
          <a:prstGeom prst="parallelogram">
            <a:avLst>
              <a:gd name="adj" fmla="val 7003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4643438" y="2781300"/>
            <a:ext cx="3097212" cy="1152525"/>
          </a:xfrm>
          <a:prstGeom prst="parallelogram">
            <a:avLst>
              <a:gd name="adj" fmla="val 671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5148263" y="3068638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 flipV="1">
            <a:off x="5148263" y="4221163"/>
            <a:ext cx="216058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5499100" y="3060700"/>
            <a:ext cx="1333500" cy="596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0" y="376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5508625" y="4221163"/>
            <a:ext cx="1333500" cy="596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0" y="376"/>
              </a:cxn>
            </a:cxnLst>
            <a:rect l="0" t="0" r="r" b="b"/>
            <a:pathLst>
              <a:path w="840" h="376">
                <a:moveTo>
                  <a:pt x="0" y="0"/>
                </a:moveTo>
                <a:lnTo>
                  <a:pt x="840" y="37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787900" y="3500438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cs typeface="Times New Roman" pitchFamily="18" charset="0"/>
              </a:rPr>
              <a:t>α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716463" y="4724400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i="1">
                <a:cs typeface="Times New Roman" pitchFamily="18" charset="0"/>
              </a:rPr>
              <a:t>β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580063" y="278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а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948488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cs typeface="Times New Roman" pitchFamily="18" charset="0"/>
              </a:rPr>
              <a:t>b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11863" y="292417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М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804025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cs typeface="Times New Roman" pitchFamily="18" charset="0"/>
              </a:rPr>
              <a:t>b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5580063" y="3933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а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5940425" y="40767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М</a:t>
            </a:r>
            <a:r>
              <a:rPr lang="en-US" sz="2400" b="1" i="1" baseline="-25000">
                <a:cs typeface="Times New Roman" pitchFamily="18" charset="0"/>
              </a:rPr>
              <a:t>1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55317" name="Arc 21"/>
          <p:cNvSpPr>
            <a:spLocks/>
          </p:cNvSpPr>
          <p:nvPr/>
        </p:nvSpPr>
        <p:spPr bwMode="auto">
          <a:xfrm>
            <a:off x="7667625" y="2781300"/>
            <a:ext cx="85725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248"/>
              <a:gd name="T1" fmla="*/ 0 h 21600"/>
              <a:gd name="T2" fmla="*/ 20248 w 20248"/>
              <a:gd name="T3" fmla="*/ 14079 h 21600"/>
              <a:gd name="T4" fmla="*/ 0 w 2024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48" h="21600" fill="none" extrusionOk="0">
                <a:moveTo>
                  <a:pt x="-1" y="0"/>
                </a:moveTo>
                <a:cubicBezTo>
                  <a:pt x="9028" y="0"/>
                  <a:pt x="17104" y="5615"/>
                  <a:pt x="20248" y="14078"/>
                </a:cubicBezTo>
              </a:path>
              <a:path w="20248" h="21600" stroke="0" extrusionOk="0">
                <a:moveTo>
                  <a:pt x="-1" y="0"/>
                </a:moveTo>
                <a:cubicBezTo>
                  <a:pt x="9028" y="0"/>
                  <a:pt x="17104" y="5615"/>
                  <a:pt x="20248" y="1407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8" name="Arc 22"/>
          <p:cNvSpPr>
            <a:spLocks/>
          </p:cNvSpPr>
          <p:nvPr/>
        </p:nvSpPr>
        <p:spPr bwMode="auto">
          <a:xfrm rot="6062170">
            <a:off x="7538244" y="3196432"/>
            <a:ext cx="877887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768"/>
              <a:gd name="T1" fmla="*/ 0 h 21600"/>
              <a:gd name="T2" fmla="*/ 20768 w 20768"/>
              <a:gd name="T3" fmla="*/ 15664 h 21600"/>
              <a:gd name="T4" fmla="*/ 0 w 207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768" h="21600" fill="none" extrusionOk="0">
                <a:moveTo>
                  <a:pt x="-1" y="0"/>
                </a:moveTo>
                <a:cubicBezTo>
                  <a:pt x="9643" y="0"/>
                  <a:pt x="18118" y="6392"/>
                  <a:pt x="20768" y="15663"/>
                </a:cubicBezTo>
              </a:path>
              <a:path w="20768" h="21600" stroke="0" extrusionOk="0">
                <a:moveTo>
                  <a:pt x="-1" y="0"/>
                </a:moveTo>
                <a:cubicBezTo>
                  <a:pt x="9643" y="0"/>
                  <a:pt x="18118" y="6392"/>
                  <a:pt x="20768" y="1566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9" name="Arc 23"/>
          <p:cNvSpPr>
            <a:spLocks/>
          </p:cNvSpPr>
          <p:nvPr/>
        </p:nvSpPr>
        <p:spPr bwMode="auto">
          <a:xfrm>
            <a:off x="7019925" y="3860800"/>
            <a:ext cx="8667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490"/>
              <a:gd name="T1" fmla="*/ 0 h 21600"/>
              <a:gd name="T2" fmla="*/ 20490 w 20490"/>
              <a:gd name="T3" fmla="*/ 14765 h 21600"/>
              <a:gd name="T4" fmla="*/ 0 w 204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90" h="21600" fill="none" extrusionOk="0">
                <a:moveTo>
                  <a:pt x="-1" y="0"/>
                </a:moveTo>
                <a:cubicBezTo>
                  <a:pt x="9295" y="0"/>
                  <a:pt x="17548" y="5947"/>
                  <a:pt x="20490" y="14764"/>
                </a:cubicBezTo>
              </a:path>
              <a:path w="20490" h="21600" stroke="0" extrusionOk="0">
                <a:moveTo>
                  <a:pt x="-1" y="0"/>
                </a:moveTo>
                <a:cubicBezTo>
                  <a:pt x="9295" y="0"/>
                  <a:pt x="17548" y="5947"/>
                  <a:pt x="20490" y="1476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20" name="Arc 24"/>
          <p:cNvSpPr>
            <a:spLocks/>
          </p:cNvSpPr>
          <p:nvPr/>
        </p:nvSpPr>
        <p:spPr bwMode="auto">
          <a:xfrm rot="6062170">
            <a:off x="6862762" y="4276726"/>
            <a:ext cx="912813" cy="957262"/>
          </a:xfrm>
          <a:custGeom>
            <a:avLst/>
            <a:gdLst>
              <a:gd name="G0" fmla="+- 0 0 0"/>
              <a:gd name="G1" fmla="+- 21563 0 0"/>
              <a:gd name="G2" fmla="+- 21600 0 0"/>
              <a:gd name="T0" fmla="*/ 1268 w 21600"/>
              <a:gd name="T1" fmla="*/ 0 h 22660"/>
              <a:gd name="T2" fmla="*/ 21572 w 21600"/>
              <a:gd name="T3" fmla="*/ 22660 h 22660"/>
              <a:gd name="T4" fmla="*/ 0 w 21600"/>
              <a:gd name="T5" fmla="*/ 21563 h 22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60" fill="none" extrusionOk="0">
                <a:moveTo>
                  <a:pt x="1267" y="0"/>
                </a:moveTo>
                <a:cubicBezTo>
                  <a:pt x="12685" y="671"/>
                  <a:pt x="21600" y="10126"/>
                  <a:pt x="21600" y="21563"/>
                </a:cubicBezTo>
                <a:cubicBezTo>
                  <a:pt x="21600" y="21928"/>
                  <a:pt x="21590" y="22294"/>
                  <a:pt x="21572" y="22660"/>
                </a:cubicBezTo>
              </a:path>
              <a:path w="21600" h="22660" stroke="0" extrusionOk="0">
                <a:moveTo>
                  <a:pt x="1267" y="0"/>
                </a:moveTo>
                <a:cubicBezTo>
                  <a:pt x="12685" y="671"/>
                  <a:pt x="21600" y="10126"/>
                  <a:pt x="21600" y="21563"/>
                </a:cubicBezTo>
                <a:cubicBezTo>
                  <a:pt x="21600" y="21928"/>
                  <a:pt x="21590" y="22294"/>
                  <a:pt x="21572" y="22660"/>
                </a:cubicBezTo>
                <a:lnTo>
                  <a:pt x="0" y="2156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21" name="Freeform 25"/>
          <p:cNvSpPr>
            <a:spLocks/>
          </p:cNvSpPr>
          <p:nvPr/>
        </p:nvSpPr>
        <p:spPr bwMode="auto">
          <a:xfrm>
            <a:off x="7885113" y="3365500"/>
            <a:ext cx="649287" cy="1104900"/>
          </a:xfrm>
          <a:custGeom>
            <a:avLst/>
            <a:gdLst/>
            <a:ahLst/>
            <a:cxnLst>
              <a:cxn ang="0">
                <a:pos x="409" y="0"/>
              </a:cxn>
              <a:cxn ang="0">
                <a:pos x="0" y="696"/>
              </a:cxn>
            </a:cxnLst>
            <a:rect l="0" t="0" r="r" b="b"/>
            <a:pathLst>
              <a:path w="409" h="696">
                <a:moveTo>
                  <a:pt x="409" y="0"/>
                </a:moveTo>
                <a:lnTo>
                  <a:pt x="0" y="69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8316913" y="34290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cs typeface="Times New Roman" pitchFamily="18" charset="0"/>
              </a:rPr>
              <a:t>с</a:t>
            </a:r>
            <a:endParaRPr lang="el-GR" sz="2400" b="1" i="1">
              <a:cs typeface="Times New Roman" pitchFamily="18" charset="0"/>
            </a:endParaRPr>
          </a:p>
        </p:txBody>
      </p:sp>
      <p:pic>
        <p:nvPicPr>
          <p:cNvPr id="55323" name="Picture 27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229225"/>
            <a:ext cx="1246188" cy="1406525"/>
          </a:xfrm>
          <a:prstGeom prst="rect">
            <a:avLst/>
          </a:prstGeom>
          <a:noFill/>
        </p:spPr>
      </p:pic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0" y="1773238"/>
            <a:ext cx="932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CC0000"/>
                </a:solidFill>
              </a:rPr>
              <a:t>По признаку параллельности  прямой  и  плоскости  а </a:t>
            </a:r>
            <a:r>
              <a:rPr lang="en-US" sz="2400" b="1" i="1">
                <a:solidFill>
                  <a:srgbClr val="CC0000"/>
                </a:solidFill>
                <a:cs typeface="Times New Roman" pitchFamily="18" charset="0"/>
              </a:rPr>
              <a:t>||</a:t>
            </a:r>
            <a:r>
              <a:rPr lang="ru-RU" sz="2400" b="1" i="1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l-GR" sz="2400" b="1" i="1">
                <a:solidFill>
                  <a:srgbClr val="CC0000"/>
                </a:solidFill>
                <a:cs typeface="Times New Roman" pitchFamily="18" charset="0"/>
              </a:rPr>
              <a:t>β</a:t>
            </a:r>
            <a:r>
              <a:rPr lang="ru-RU" sz="2400" b="1" i="1">
                <a:solidFill>
                  <a:srgbClr val="CC0000"/>
                </a:solidFill>
                <a:cs typeface="Times New Roman" pitchFamily="18" charset="0"/>
              </a:rPr>
              <a:t>  и  </a:t>
            </a:r>
            <a:r>
              <a:rPr lang="en-US" sz="2400" b="1" i="1">
                <a:solidFill>
                  <a:srgbClr val="CC0000"/>
                </a:solidFill>
                <a:cs typeface="Times New Roman" pitchFamily="18" charset="0"/>
              </a:rPr>
              <a:t>b</a:t>
            </a:r>
            <a:r>
              <a:rPr lang="ru-RU" sz="2400" b="1" i="1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CC0000"/>
                </a:solidFill>
                <a:cs typeface="Times New Roman" pitchFamily="18" charset="0"/>
              </a:rPr>
              <a:t>||</a:t>
            </a:r>
            <a:r>
              <a:rPr lang="ru-RU" sz="2400" b="1" i="1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l-GR" sz="2400" b="1" i="1">
                <a:solidFill>
                  <a:srgbClr val="CC0000"/>
                </a:solidFill>
                <a:cs typeface="Times New Roman" pitchFamily="18" charset="0"/>
              </a:rPr>
              <a:t>β</a:t>
            </a:r>
            <a:r>
              <a:rPr lang="ru-RU" sz="2400" b="1" i="1">
                <a:solidFill>
                  <a:srgbClr val="CC0000"/>
                </a:solidFill>
                <a:cs typeface="Times New Roman" pitchFamily="18" charset="0"/>
              </a:rPr>
              <a:t>.  </a:t>
            </a:r>
            <a:endParaRPr lang="el-GR" sz="2400" b="1" i="1">
              <a:solidFill>
                <a:srgbClr val="CC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55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55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55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55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55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55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55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/>
      <p:bldP spid="553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66813"/>
          </a:xfrm>
        </p:spPr>
        <p:txBody>
          <a:bodyPr/>
          <a:lstStyle/>
          <a:p>
            <a:pPr algn="ctr"/>
            <a:r>
              <a:rPr lang="ru-RU" sz="3200" b="1" i="1"/>
              <a:t>Задача № 51.</a:t>
            </a:r>
            <a:br>
              <a:rPr lang="ru-RU" sz="3200" b="1" i="1"/>
            </a:br>
            <a:r>
              <a:rPr lang="ru-RU" sz="3200" b="1" i="1"/>
              <a:t>(еще  один  признак параллельности)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28800"/>
            <a:ext cx="4608512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Дано:  т </a:t>
            </a:r>
            <a:r>
              <a:rPr lang="en-US" sz="2400" b="1" i="1">
                <a:cs typeface="Times New Roman" pitchFamily="18" charset="0"/>
              </a:rPr>
              <a:t>∩</a:t>
            </a:r>
            <a:r>
              <a:rPr lang="ru-RU" sz="2400" b="1" i="1">
                <a:cs typeface="Times New Roman" pitchFamily="18" charset="0"/>
              </a:rPr>
              <a:t> п = К,  т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,  п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            т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,  п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Доказать: 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.</a:t>
            </a:r>
            <a:endParaRPr lang="el-GR" sz="2400" b="1" i="1">
              <a:cs typeface="Times New Roman" pitchFamily="18" charset="0"/>
            </a:endParaRPr>
          </a:p>
        </p:txBody>
      </p:sp>
      <p:grpSp>
        <p:nvGrpSpPr>
          <p:cNvPr id="50201" name="Group 25"/>
          <p:cNvGrpSpPr>
            <a:grpSpLocks/>
          </p:cNvGrpSpPr>
          <p:nvPr/>
        </p:nvGrpSpPr>
        <p:grpSpPr bwMode="auto">
          <a:xfrm>
            <a:off x="4716463" y="2636838"/>
            <a:ext cx="4135437" cy="2503487"/>
            <a:chOff x="2835" y="1706"/>
            <a:chExt cx="2605" cy="1577"/>
          </a:xfrm>
        </p:grpSpPr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2835" y="2523"/>
              <a:ext cx="1905" cy="680"/>
            </a:xfrm>
            <a:prstGeom prst="parallelogram">
              <a:avLst>
                <a:gd name="adj" fmla="val 7003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2925" y="1752"/>
              <a:ext cx="1951" cy="726"/>
            </a:xfrm>
            <a:prstGeom prst="parallelogram">
              <a:avLst>
                <a:gd name="adj" fmla="val 67183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V="1">
              <a:off x="3243" y="1933"/>
              <a:ext cx="136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auto">
            <a:xfrm>
              <a:off x="3464" y="1928"/>
              <a:ext cx="840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0" y="376"/>
                </a:cxn>
              </a:cxnLst>
              <a:rect l="0" t="0" r="r" b="b"/>
              <a:pathLst>
                <a:path w="840" h="376">
                  <a:moveTo>
                    <a:pt x="0" y="0"/>
                  </a:moveTo>
                  <a:lnTo>
                    <a:pt x="840" y="3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3016" y="2205"/>
              <a:ext cx="2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cs typeface="Times New Roman" pitchFamily="18" charset="0"/>
                </a:rPr>
                <a:t>α</a:t>
              </a:r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2971" y="2976"/>
              <a:ext cx="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cs typeface="Times New Roman" pitchFamily="18" charset="0"/>
                </a:rPr>
                <a:t>β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3515" y="175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т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4377" y="170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п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3787" y="1842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К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50195" name="Arc 19"/>
            <p:cNvSpPr>
              <a:spLocks/>
            </p:cNvSpPr>
            <p:nvPr/>
          </p:nvSpPr>
          <p:spPr bwMode="auto">
            <a:xfrm>
              <a:off x="4830" y="1752"/>
              <a:ext cx="540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248"/>
                <a:gd name="T1" fmla="*/ 0 h 21600"/>
                <a:gd name="T2" fmla="*/ 20248 w 20248"/>
                <a:gd name="T3" fmla="*/ 14079 h 21600"/>
                <a:gd name="T4" fmla="*/ 0 w 202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48" h="21600" fill="none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</a:path>
                <a:path w="20248" h="21600" stroke="0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6" name="Arc 20"/>
            <p:cNvSpPr>
              <a:spLocks/>
            </p:cNvSpPr>
            <p:nvPr/>
          </p:nvSpPr>
          <p:spPr bwMode="auto">
            <a:xfrm rot="6062170">
              <a:off x="4748" y="2014"/>
              <a:ext cx="553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768"/>
                <a:gd name="T1" fmla="*/ 0 h 21600"/>
                <a:gd name="T2" fmla="*/ 20768 w 20768"/>
                <a:gd name="T3" fmla="*/ 15664 h 21600"/>
                <a:gd name="T4" fmla="*/ 0 w 207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8" h="21600" fill="none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</a:path>
                <a:path w="20768" h="21600" stroke="0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7" name="Arc 21"/>
            <p:cNvSpPr>
              <a:spLocks/>
            </p:cNvSpPr>
            <p:nvPr/>
          </p:nvSpPr>
          <p:spPr bwMode="auto">
            <a:xfrm>
              <a:off x="4422" y="2432"/>
              <a:ext cx="54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490"/>
                <a:gd name="T1" fmla="*/ 0 h 21600"/>
                <a:gd name="T2" fmla="*/ 20490 w 20490"/>
                <a:gd name="T3" fmla="*/ 14765 h 21600"/>
                <a:gd name="T4" fmla="*/ 0 w 2049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90" h="21600" fill="none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</a:path>
                <a:path w="20490" h="21600" stroke="0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8" name="Arc 22"/>
            <p:cNvSpPr>
              <a:spLocks/>
            </p:cNvSpPr>
            <p:nvPr/>
          </p:nvSpPr>
          <p:spPr bwMode="auto">
            <a:xfrm rot="6062170">
              <a:off x="4323" y="2694"/>
              <a:ext cx="575" cy="603"/>
            </a:xfrm>
            <a:custGeom>
              <a:avLst/>
              <a:gdLst>
                <a:gd name="G0" fmla="+- 0 0 0"/>
                <a:gd name="G1" fmla="+- 21563 0 0"/>
                <a:gd name="G2" fmla="+- 21600 0 0"/>
                <a:gd name="T0" fmla="*/ 1268 w 21600"/>
                <a:gd name="T1" fmla="*/ 0 h 22660"/>
                <a:gd name="T2" fmla="*/ 21572 w 21600"/>
                <a:gd name="T3" fmla="*/ 22660 h 22660"/>
                <a:gd name="T4" fmla="*/ 0 w 21600"/>
                <a:gd name="T5" fmla="*/ 21563 h 22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660" fill="none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</a:path>
                <a:path w="21600" h="22660" stroke="0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  <a:lnTo>
                    <a:pt x="0" y="2156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auto">
            <a:xfrm>
              <a:off x="4967" y="2120"/>
              <a:ext cx="409" cy="696"/>
            </a:xfrm>
            <a:custGeom>
              <a:avLst/>
              <a:gdLst/>
              <a:ahLst/>
              <a:cxnLst>
                <a:cxn ang="0">
                  <a:pos x="409" y="0"/>
                </a:cxn>
                <a:cxn ang="0">
                  <a:pos x="0" y="696"/>
                </a:cxn>
              </a:cxnLst>
              <a:rect l="0" t="0" r="r" b="b"/>
              <a:pathLst>
                <a:path w="409" h="696">
                  <a:moveTo>
                    <a:pt x="409" y="0"/>
                  </a:moveTo>
                  <a:lnTo>
                    <a:pt x="0" y="69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200" name="Text Box 24"/>
            <p:cNvSpPr txBox="1">
              <a:spLocks noChangeArrowheads="1"/>
            </p:cNvSpPr>
            <p:nvPr/>
          </p:nvSpPr>
          <p:spPr bwMode="auto">
            <a:xfrm>
              <a:off x="5239" y="216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с</a:t>
              </a:r>
              <a:endParaRPr lang="el-GR" sz="2400" b="1" i="1">
                <a:cs typeface="Times New Roman" pitchFamily="18" charset="0"/>
              </a:endParaRPr>
            </a:p>
          </p:txBody>
        </p:sp>
      </p:grpSp>
      <p:pic>
        <p:nvPicPr>
          <p:cNvPr id="50202" name="Picture 26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813" y="549275"/>
            <a:ext cx="1373187" cy="1549400"/>
          </a:xfrm>
          <a:prstGeom prst="rect">
            <a:avLst/>
          </a:prstGeom>
          <a:noFill/>
        </p:spPr>
      </p:pic>
      <p:sp>
        <p:nvSpPr>
          <p:cNvPr id="50203" name="AutoShape 27"/>
          <p:cNvSpPr>
            <a:spLocks noChangeArrowheads="1"/>
          </p:cNvSpPr>
          <p:nvPr/>
        </p:nvSpPr>
        <p:spPr bwMode="auto">
          <a:xfrm>
            <a:off x="179388" y="3141663"/>
            <a:ext cx="4608512" cy="199548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Самостоятельно!!!</a:t>
            </a:r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>
            <a:off x="4140200" y="5300663"/>
            <a:ext cx="4679950" cy="1296987"/>
          </a:xfrm>
          <a:prstGeom prst="wedgeEllipseCallout">
            <a:avLst>
              <a:gd name="adj1" fmla="val -90130"/>
              <a:gd name="adj2" fmla="val 556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/>
              <a:t>Доказательство  </a:t>
            </a:r>
          </a:p>
          <a:p>
            <a:pPr algn="ctr"/>
            <a:r>
              <a:rPr lang="ru-RU" sz="2800" b="1" i="1"/>
              <a:t>от  противного…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5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150"/>
                            </p:stCondLst>
                            <p:childTnLst>
                              <p:par>
                                <p:cTn id="55" presetID="6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587 0.68496 L -0.57951 0.68496 L -0.57951 0.58634 L -0.48299 0.58634 L -0.48299 0.48866 L -0.38646 0.48866 L -0.38646 0.39097 L -0.28976 0.39097 L -0.28976 0.29306 L -0.19323 0.29306 L -0.19323 0.19537 L -0.09687 0.19537 L -0.09687 0.09769 L -8.33333E-7 0.09769 L -8.33333E-7 -2.22222E-6 " pathEditMode="relative" rAng="0" ptsTypes="FFFFFFFFFFFFFFF">
                                      <p:cBhvr>
                                        <p:cTn id="56" dur="3000" spd="-100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" y="-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15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  <p:bldP spid="50203" grpId="0" animBg="1"/>
      <p:bldP spid="50203" grpId="1" animBg="1"/>
      <p:bldP spid="50205" grpId="0" animBg="1"/>
      <p:bldP spid="50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66813"/>
          </a:xfrm>
        </p:spPr>
        <p:txBody>
          <a:bodyPr/>
          <a:lstStyle/>
          <a:p>
            <a:pPr algn="ctr"/>
            <a:r>
              <a:rPr lang="ru-RU" sz="3200" b="1" i="1"/>
              <a:t>Задача № 51.</a:t>
            </a:r>
            <a:br>
              <a:rPr lang="ru-RU" sz="3200" b="1" i="1"/>
            </a:br>
            <a:r>
              <a:rPr lang="ru-RU" sz="3200" b="1" i="1"/>
              <a:t>(еще  один  признак параллельности)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28800"/>
            <a:ext cx="4608512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Дано:  т </a:t>
            </a:r>
            <a:r>
              <a:rPr lang="en-US" sz="2400" b="1" i="1">
                <a:cs typeface="Times New Roman" pitchFamily="18" charset="0"/>
              </a:rPr>
              <a:t>∩</a:t>
            </a:r>
            <a:r>
              <a:rPr lang="ru-RU" sz="2400" b="1" i="1">
                <a:cs typeface="Times New Roman" pitchFamily="18" charset="0"/>
              </a:rPr>
              <a:t> п = К,  т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,  п Є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            т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,  п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Доказать:  </a:t>
            </a:r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.</a:t>
            </a:r>
            <a:endParaRPr lang="el-GR" sz="2400" b="1" i="1">
              <a:cs typeface="Times New Roman" pitchFamily="18" charset="0"/>
            </a:endParaRP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4716463" y="2636838"/>
            <a:ext cx="4135437" cy="2503487"/>
            <a:chOff x="2835" y="1706"/>
            <a:chExt cx="2605" cy="1577"/>
          </a:xfrm>
        </p:grpSpPr>
        <p:sp>
          <p:nvSpPr>
            <p:cNvPr id="61445" name="AutoShape 5"/>
            <p:cNvSpPr>
              <a:spLocks noChangeArrowheads="1"/>
            </p:cNvSpPr>
            <p:nvPr/>
          </p:nvSpPr>
          <p:spPr bwMode="auto">
            <a:xfrm>
              <a:off x="2835" y="2523"/>
              <a:ext cx="1905" cy="680"/>
            </a:xfrm>
            <a:prstGeom prst="parallelogram">
              <a:avLst>
                <a:gd name="adj" fmla="val 7003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46" name="AutoShape 6"/>
            <p:cNvSpPr>
              <a:spLocks noChangeArrowheads="1"/>
            </p:cNvSpPr>
            <p:nvPr/>
          </p:nvSpPr>
          <p:spPr bwMode="auto">
            <a:xfrm>
              <a:off x="2925" y="1752"/>
              <a:ext cx="1951" cy="726"/>
            </a:xfrm>
            <a:prstGeom prst="parallelogram">
              <a:avLst>
                <a:gd name="adj" fmla="val 67183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 flipV="1">
              <a:off x="3243" y="1933"/>
              <a:ext cx="1361" cy="3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3464" y="1928"/>
              <a:ext cx="840" cy="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0" y="376"/>
                </a:cxn>
              </a:cxnLst>
              <a:rect l="0" t="0" r="r" b="b"/>
              <a:pathLst>
                <a:path w="840" h="376">
                  <a:moveTo>
                    <a:pt x="0" y="0"/>
                  </a:moveTo>
                  <a:lnTo>
                    <a:pt x="840" y="3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3016" y="2205"/>
              <a:ext cx="2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cs typeface="Times New Roman" pitchFamily="18" charset="0"/>
                </a:rPr>
                <a:t>α</a:t>
              </a:r>
            </a:p>
          </p:txBody>
        </p:sp>
        <p:sp>
          <p:nvSpPr>
            <p:cNvPr id="61450" name="Text Box 10"/>
            <p:cNvSpPr txBox="1">
              <a:spLocks noChangeArrowheads="1"/>
            </p:cNvSpPr>
            <p:nvPr/>
          </p:nvSpPr>
          <p:spPr bwMode="auto">
            <a:xfrm>
              <a:off x="2971" y="2976"/>
              <a:ext cx="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2400" b="1" i="1">
                  <a:cs typeface="Times New Roman" pitchFamily="18" charset="0"/>
                </a:rPr>
                <a:t>β</a:t>
              </a:r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3515" y="175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т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4377" y="170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п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3787" y="1842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К</a:t>
              </a:r>
              <a:endParaRPr lang="el-GR" sz="2400" b="1" i="1">
                <a:cs typeface="Times New Roman" pitchFamily="18" charset="0"/>
              </a:endParaRPr>
            </a:p>
          </p:txBody>
        </p:sp>
        <p:sp>
          <p:nvSpPr>
            <p:cNvPr id="61454" name="Arc 14"/>
            <p:cNvSpPr>
              <a:spLocks/>
            </p:cNvSpPr>
            <p:nvPr/>
          </p:nvSpPr>
          <p:spPr bwMode="auto">
            <a:xfrm>
              <a:off x="4830" y="1752"/>
              <a:ext cx="540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248"/>
                <a:gd name="T1" fmla="*/ 0 h 21600"/>
                <a:gd name="T2" fmla="*/ 20248 w 20248"/>
                <a:gd name="T3" fmla="*/ 14079 h 21600"/>
                <a:gd name="T4" fmla="*/ 0 w 202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48" h="21600" fill="none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</a:path>
                <a:path w="20248" h="21600" stroke="0" extrusionOk="0">
                  <a:moveTo>
                    <a:pt x="-1" y="0"/>
                  </a:moveTo>
                  <a:cubicBezTo>
                    <a:pt x="9028" y="0"/>
                    <a:pt x="17104" y="5615"/>
                    <a:pt x="20248" y="140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5" name="Arc 15"/>
            <p:cNvSpPr>
              <a:spLocks/>
            </p:cNvSpPr>
            <p:nvPr/>
          </p:nvSpPr>
          <p:spPr bwMode="auto">
            <a:xfrm rot="6062170">
              <a:off x="4748" y="2014"/>
              <a:ext cx="553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768"/>
                <a:gd name="T1" fmla="*/ 0 h 21600"/>
                <a:gd name="T2" fmla="*/ 20768 w 20768"/>
                <a:gd name="T3" fmla="*/ 15664 h 21600"/>
                <a:gd name="T4" fmla="*/ 0 w 207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8" h="21600" fill="none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</a:path>
                <a:path w="20768" h="21600" stroke="0" extrusionOk="0">
                  <a:moveTo>
                    <a:pt x="-1" y="0"/>
                  </a:moveTo>
                  <a:cubicBezTo>
                    <a:pt x="9643" y="0"/>
                    <a:pt x="18118" y="6392"/>
                    <a:pt x="20768" y="1566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6" name="Arc 16"/>
            <p:cNvSpPr>
              <a:spLocks/>
            </p:cNvSpPr>
            <p:nvPr/>
          </p:nvSpPr>
          <p:spPr bwMode="auto">
            <a:xfrm>
              <a:off x="4422" y="2432"/>
              <a:ext cx="54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490"/>
                <a:gd name="T1" fmla="*/ 0 h 21600"/>
                <a:gd name="T2" fmla="*/ 20490 w 20490"/>
                <a:gd name="T3" fmla="*/ 14765 h 21600"/>
                <a:gd name="T4" fmla="*/ 0 w 2049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90" h="21600" fill="none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</a:path>
                <a:path w="20490" h="21600" stroke="0" extrusionOk="0">
                  <a:moveTo>
                    <a:pt x="-1" y="0"/>
                  </a:moveTo>
                  <a:cubicBezTo>
                    <a:pt x="9295" y="0"/>
                    <a:pt x="17548" y="5947"/>
                    <a:pt x="20490" y="147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7" name="Arc 17"/>
            <p:cNvSpPr>
              <a:spLocks/>
            </p:cNvSpPr>
            <p:nvPr/>
          </p:nvSpPr>
          <p:spPr bwMode="auto">
            <a:xfrm rot="6062170">
              <a:off x="4323" y="2694"/>
              <a:ext cx="575" cy="603"/>
            </a:xfrm>
            <a:custGeom>
              <a:avLst/>
              <a:gdLst>
                <a:gd name="G0" fmla="+- 0 0 0"/>
                <a:gd name="G1" fmla="+- 21563 0 0"/>
                <a:gd name="G2" fmla="+- 21600 0 0"/>
                <a:gd name="T0" fmla="*/ 1268 w 21600"/>
                <a:gd name="T1" fmla="*/ 0 h 22660"/>
                <a:gd name="T2" fmla="*/ 21572 w 21600"/>
                <a:gd name="T3" fmla="*/ 22660 h 22660"/>
                <a:gd name="T4" fmla="*/ 0 w 21600"/>
                <a:gd name="T5" fmla="*/ 21563 h 22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660" fill="none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</a:path>
                <a:path w="21600" h="22660" stroke="0" extrusionOk="0">
                  <a:moveTo>
                    <a:pt x="1267" y="0"/>
                  </a:moveTo>
                  <a:cubicBezTo>
                    <a:pt x="12685" y="671"/>
                    <a:pt x="21600" y="10126"/>
                    <a:pt x="21600" y="21563"/>
                  </a:cubicBezTo>
                  <a:cubicBezTo>
                    <a:pt x="21600" y="21928"/>
                    <a:pt x="21590" y="22294"/>
                    <a:pt x="21572" y="22660"/>
                  </a:cubicBezTo>
                  <a:lnTo>
                    <a:pt x="0" y="2156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4967" y="2120"/>
              <a:ext cx="409" cy="696"/>
            </a:xfrm>
            <a:custGeom>
              <a:avLst/>
              <a:gdLst/>
              <a:ahLst/>
              <a:cxnLst>
                <a:cxn ang="0">
                  <a:pos x="409" y="0"/>
                </a:cxn>
                <a:cxn ang="0">
                  <a:pos x="0" y="696"/>
                </a:cxn>
              </a:cxnLst>
              <a:rect l="0" t="0" r="r" b="b"/>
              <a:pathLst>
                <a:path w="409" h="696">
                  <a:moveTo>
                    <a:pt x="409" y="0"/>
                  </a:moveTo>
                  <a:lnTo>
                    <a:pt x="0" y="69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Text Box 19"/>
            <p:cNvSpPr txBox="1">
              <a:spLocks noChangeArrowheads="1"/>
            </p:cNvSpPr>
            <p:nvPr/>
          </p:nvSpPr>
          <p:spPr bwMode="auto">
            <a:xfrm>
              <a:off x="5239" y="216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cs typeface="Times New Roman" pitchFamily="18" charset="0"/>
                </a:rPr>
                <a:t>с</a:t>
              </a:r>
              <a:endParaRPr lang="el-GR" sz="2400" b="1" i="1">
                <a:cs typeface="Times New Roman" pitchFamily="18" charset="0"/>
              </a:endParaRPr>
            </a:p>
          </p:txBody>
        </p:sp>
      </p:grp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31775" y="31607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</a:rPr>
              <a:t>1)  Допустим,  что ___________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250825" y="364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231775" y="3736975"/>
            <a:ext cx="4667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</a:rPr>
              <a:t>2)  Так  как  __________________,</a:t>
            </a:r>
          </a:p>
          <a:p>
            <a:r>
              <a:rPr lang="ru-RU" sz="2400" b="1" i="1">
                <a:solidFill>
                  <a:schemeClr val="folHlink"/>
                </a:solidFill>
              </a:rPr>
              <a:t>      то  ______________________.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179388" y="4724400"/>
            <a:ext cx="8794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arenR" startAt="3"/>
            </a:pPr>
            <a:r>
              <a:rPr lang="ru-RU" sz="2400" b="1" i="1">
                <a:solidFill>
                  <a:schemeClr val="folHlink"/>
                </a:solidFill>
              </a:rPr>
              <a:t>Получаем,  что</a:t>
            </a:r>
          </a:p>
          <a:p>
            <a:pPr marL="342900" indent="-342900"/>
            <a:r>
              <a:rPr lang="ru-RU" sz="2400" b="1" i="1">
                <a:solidFill>
                  <a:schemeClr val="folHlink"/>
                </a:solidFill>
              </a:rPr>
              <a:t>    ______________________________________________________.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231775" y="55372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Вывод:  </a:t>
            </a: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3059113" y="3141663"/>
            <a:ext cx="1582737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∩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 = с </a:t>
            </a:r>
            <a:endParaRPr lang="el-GR" sz="2400" b="1" i="1">
              <a:cs typeface="Times New Roman" pitchFamily="18" charset="0"/>
            </a:endParaRP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2339975" y="3716338"/>
            <a:ext cx="2159000" cy="360362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cs typeface="Times New Roman" pitchFamily="18" charset="0"/>
              </a:rPr>
              <a:t>п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  <a:r>
              <a:rPr lang="ru-RU" sz="2400" b="1" i="1">
                <a:cs typeface="Times New Roman" pitchFamily="18" charset="0"/>
              </a:rPr>
              <a:t>,  т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1476375" y="4149725"/>
            <a:ext cx="3095625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cs typeface="Times New Roman" pitchFamily="18" charset="0"/>
              </a:rPr>
              <a:t>т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с  и  п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с </a:t>
            </a:r>
            <a:endParaRPr lang="en-US" sz="2400" b="1" i="1">
              <a:cs typeface="Times New Roman" pitchFamily="18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5084763"/>
            <a:ext cx="9144000" cy="358775"/>
          </a:xfrm>
          <a:prstGeom prst="rect">
            <a:avLst/>
          </a:prstGeom>
          <a:solidFill>
            <a:srgbClr val="CCFFCC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cs typeface="Times New Roman" pitchFamily="18" charset="0"/>
              </a:rPr>
              <a:t>через  точку  К  проходят  две  прямые  параллельные  прямой  с. </a:t>
            </a:r>
            <a:endParaRPr lang="en-US" sz="2400" b="1" i="1">
              <a:cs typeface="Times New Roman" pitchFamily="18" charset="0"/>
            </a:endParaRP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476375" y="5589588"/>
            <a:ext cx="2016125" cy="358775"/>
          </a:xfrm>
          <a:prstGeom prst="rect">
            <a:avLst/>
          </a:prstGeom>
          <a:solidFill>
            <a:srgbClr val="CCFFCC"/>
          </a:solidFill>
          <a:ln w="222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b="1" i="1">
                <a:cs typeface="Times New Roman" pitchFamily="18" charset="0"/>
              </a:rPr>
              <a:t>α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l-GR" sz="2400" b="1" i="1">
                <a:cs typeface="Times New Roman" pitchFamily="18" charset="0"/>
              </a:rPr>
              <a:t>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4" grpId="0"/>
      <p:bldP spid="61466" grpId="0"/>
      <p:bldP spid="61467" grpId="0"/>
      <p:bldP spid="61468" grpId="0"/>
      <p:bldP spid="61469" grpId="0" animBg="1"/>
      <p:bldP spid="61470" grpId="0" animBg="1"/>
      <p:bldP spid="61471" grpId="0" animBg="1"/>
      <p:bldP spid="61472" grpId="0" animBg="1"/>
      <p:bldP spid="614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Задача № 53.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28800"/>
            <a:ext cx="5040312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Дано: отрезки А</a:t>
            </a:r>
            <a:r>
              <a:rPr lang="ru-RU" sz="2400" b="1" i="1" baseline="-25000"/>
              <a:t>1</a:t>
            </a:r>
            <a:r>
              <a:rPr lang="ru-RU" sz="2400" b="1" i="1"/>
              <a:t>А</a:t>
            </a:r>
            <a:r>
              <a:rPr lang="ru-RU" sz="2400" b="1" i="1" baseline="-25000"/>
              <a:t>2</a:t>
            </a:r>
            <a:r>
              <a:rPr lang="ru-RU" sz="2400" b="1" i="1"/>
              <a:t>; В</a:t>
            </a:r>
            <a:r>
              <a:rPr lang="ru-RU" sz="2400" b="1" i="1" baseline="-25000"/>
              <a:t>1</a:t>
            </a:r>
            <a:r>
              <a:rPr lang="ru-RU" sz="2400" b="1" i="1"/>
              <a:t>В</a:t>
            </a:r>
            <a:r>
              <a:rPr lang="ru-RU" sz="2400" b="1" i="1" baseline="-25000"/>
              <a:t>2</a:t>
            </a:r>
            <a:r>
              <a:rPr lang="ru-RU" sz="2400" b="1" i="1"/>
              <a:t>; С</a:t>
            </a:r>
            <a:r>
              <a:rPr lang="ru-RU" sz="2400" b="1" i="1" baseline="-25000"/>
              <a:t>1</a:t>
            </a:r>
            <a:r>
              <a:rPr lang="ru-RU" sz="2400" b="1" i="1"/>
              <a:t>С</a:t>
            </a:r>
            <a:r>
              <a:rPr lang="ru-RU" sz="2400" b="1" i="1" baseline="-25000"/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/>
              <a:t>О </a:t>
            </a:r>
            <a:r>
              <a:rPr lang="ru-RU" sz="2400" b="1" i="1">
                <a:cs typeface="Times New Roman" pitchFamily="18" charset="0"/>
              </a:rPr>
              <a:t>Є 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О Є 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О Є 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Доказать:  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endParaRPr lang="en-US" sz="2400" b="1" i="1">
              <a:cs typeface="Times New Roman" pitchFamily="18" charset="0"/>
            </a:endParaRPr>
          </a:p>
        </p:txBody>
      </p:sp>
      <p:sp>
        <p:nvSpPr>
          <p:cNvPr id="62468" name="Freeform 4"/>
          <p:cNvSpPr>
            <a:spLocks/>
          </p:cNvSpPr>
          <p:nvPr/>
        </p:nvSpPr>
        <p:spPr bwMode="auto">
          <a:xfrm>
            <a:off x="5292725" y="3068638"/>
            <a:ext cx="3089275" cy="2201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46" y="1387"/>
              </a:cxn>
            </a:cxnLst>
            <a:rect l="0" t="0" r="r" b="b"/>
            <a:pathLst>
              <a:path w="1946" h="1387">
                <a:moveTo>
                  <a:pt x="0" y="0"/>
                </a:moveTo>
                <a:lnTo>
                  <a:pt x="1946" y="138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076825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211638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16913" y="5084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8655050" y="3644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940425" y="5373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164388" y="2492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62475" name="Freeform 11"/>
          <p:cNvSpPr>
            <a:spLocks/>
          </p:cNvSpPr>
          <p:nvPr/>
        </p:nvSpPr>
        <p:spPr bwMode="auto">
          <a:xfrm>
            <a:off x="4775200" y="4127500"/>
            <a:ext cx="41021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584" y="0"/>
              </a:cxn>
            </a:cxnLst>
            <a:rect l="0" t="0" r="r" b="b"/>
            <a:pathLst>
              <a:path w="2584" h="48">
                <a:moveTo>
                  <a:pt x="0" y="48"/>
                </a:moveTo>
                <a:lnTo>
                  <a:pt x="258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6" name="Freeform 12"/>
          <p:cNvSpPr>
            <a:spLocks/>
          </p:cNvSpPr>
          <p:nvPr/>
        </p:nvSpPr>
        <p:spPr bwMode="auto">
          <a:xfrm>
            <a:off x="6286500" y="2971800"/>
            <a:ext cx="1054100" cy="2413000"/>
          </a:xfrm>
          <a:custGeom>
            <a:avLst/>
            <a:gdLst/>
            <a:ahLst/>
            <a:cxnLst>
              <a:cxn ang="0">
                <a:pos x="664" y="0"/>
              </a:cxn>
              <a:cxn ang="0">
                <a:pos x="0" y="1520"/>
              </a:cxn>
            </a:cxnLst>
            <a:rect l="0" t="0" r="r" b="b"/>
            <a:pathLst>
              <a:path w="664" h="1520">
                <a:moveTo>
                  <a:pt x="664" y="0"/>
                </a:moveTo>
                <a:lnTo>
                  <a:pt x="0" y="15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7" name="Freeform 13"/>
          <p:cNvSpPr>
            <a:spLocks/>
          </p:cNvSpPr>
          <p:nvPr/>
        </p:nvSpPr>
        <p:spPr bwMode="auto">
          <a:xfrm>
            <a:off x="4775200" y="3068638"/>
            <a:ext cx="490538" cy="1135062"/>
          </a:xfrm>
          <a:custGeom>
            <a:avLst/>
            <a:gdLst/>
            <a:ahLst/>
            <a:cxnLst>
              <a:cxn ang="0">
                <a:pos x="309" y="0"/>
              </a:cxn>
              <a:cxn ang="0">
                <a:pos x="0" y="715"/>
              </a:cxn>
            </a:cxnLst>
            <a:rect l="0" t="0" r="r" b="b"/>
            <a:pathLst>
              <a:path w="309" h="715">
                <a:moveTo>
                  <a:pt x="309" y="0"/>
                </a:moveTo>
                <a:lnTo>
                  <a:pt x="0" y="71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8" name="Freeform 14"/>
          <p:cNvSpPr>
            <a:spLocks/>
          </p:cNvSpPr>
          <p:nvPr/>
        </p:nvSpPr>
        <p:spPr bwMode="auto">
          <a:xfrm>
            <a:off x="8394700" y="4149725"/>
            <a:ext cx="471488" cy="1095375"/>
          </a:xfrm>
          <a:custGeom>
            <a:avLst/>
            <a:gdLst/>
            <a:ahLst/>
            <a:cxnLst>
              <a:cxn ang="0">
                <a:pos x="297" y="0"/>
              </a:cxn>
              <a:cxn ang="0">
                <a:pos x="0" y="690"/>
              </a:cxn>
            </a:cxnLst>
            <a:rect l="0" t="0" r="r" b="b"/>
            <a:pathLst>
              <a:path w="297" h="690">
                <a:moveTo>
                  <a:pt x="297" y="0"/>
                </a:moveTo>
                <a:lnTo>
                  <a:pt x="0" y="69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6516688" y="36449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О</a:t>
            </a:r>
          </a:p>
        </p:txBody>
      </p:sp>
      <p:sp>
        <p:nvSpPr>
          <p:cNvPr id="62480" name="Freeform 16"/>
          <p:cNvSpPr>
            <a:spLocks/>
          </p:cNvSpPr>
          <p:nvPr/>
        </p:nvSpPr>
        <p:spPr bwMode="auto">
          <a:xfrm>
            <a:off x="5295900" y="2984500"/>
            <a:ext cx="20320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1280" y="0"/>
              </a:cxn>
            </a:cxnLst>
            <a:rect l="0" t="0" r="r" b="b"/>
            <a:pathLst>
              <a:path w="1280" h="40">
                <a:moveTo>
                  <a:pt x="0" y="40"/>
                </a:moveTo>
                <a:lnTo>
                  <a:pt x="128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1" name="Freeform 17"/>
          <p:cNvSpPr>
            <a:spLocks/>
          </p:cNvSpPr>
          <p:nvPr/>
        </p:nvSpPr>
        <p:spPr bwMode="auto">
          <a:xfrm>
            <a:off x="6286500" y="5270500"/>
            <a:ext cx="209550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320" y="0"/>
              </a:cxn>
            </a:cxnLst>
            <a:rect l="0" t="0" r="r" b="b"/>
            <a:pathLst>
              <a:path w="1320" h="72">
                <a:moveTo>
                  <a:pt x="0" y="72"/>
                </a:moveTo>
                <a:lnTo>
                  <a:pt x="132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5" name="Freeform 21"/>
          <p:cNvSpPr>
            <a:spLocks/>
          </p:cNvSpPr>
          <p:nvPr/>
        </p:nvSpPr>
        <p:spPr bwMode="auto">
          <a:xfrm>
            <a:off x="4787900" y="2984500"/>
            <a:ext cx="2527300" cy="1193800"/>
          </a:xfrm>
          <a:custGeom>
            <a:avLst/>
            <a:gdLst/>
            <a:ahLst/>
            <a:cxnLst>
              <a:cxn ang="0">
                <a:pos x="1584" y="8"/>
              </a:cxn>
              <a:cxn ang="0">
                <a:pos x="0" y="752"/>
              </a:cxn>
              <a:cxn ang="0">
                <a:pos x="312" y="32"/>
              </a:cxn>
              <a:cxn ang="0">
                <a:pos x="1592" y="0"/>
              </a:cxn>
            </a:cxnLst>
            <a:rect l="0" t="0" r="r" b="b"/>
            <a:pathLst>
              <a:path w="1592" h="752">
                <a:moveTo>
                  <a:pt x="1584" y="8"/>
                </a:moveTo>
                <a:lnTo>
                  <a:pt x="0" y="752"/>
                </a:lnTo>
                <a:lnTo>
                  <a:pt x="312" y="32"/>
                </a:lnTo>
                <a:lnTo>
                  <a:pt x="1592" y="0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6" name="Freeform 22"/>
          <p:cNvSpPr>
            <a:spLocks/>
          </p:cNvSpPr>
          <p:nvPr/>
        </p:nvSpPr>
        <p:spPr bwMode="auto">
          <a:xfrm>
            <a:off x="6299200" y="4127500"/>
            <a:ext cx="2590800" cy="1244600"/>
          </a:xfrm>
          <a:custGeom>
            <a:avLst/>
            <a:gdLst/>
            <a:ahLst/>
            <a:cxnLst>
              <a:cxn ang="0">
                <a:pos x="1312" y="720"/>
              </a:cxn>
              <a:cxn ang="0">
                <a:pos x="0" y="784"/>
              </a:cxn>
              <a:cxn ang="0">
                <a:pos x="1632" y="0"/>
              </a:cxn>
            </a:cxnLst>
            <a:rect l="0" t="0" r="r" b="b"/>
            <a:pathLst>
              <a:path w="1632" h="784">
                <a:moveTo>
                  <a:pt x="1312" y="720"/>
                </a:moveTo>
                <a:lnTo>
                  <a:pt x="0" y="784"/>
                </a:lnTo>
                <a:lnTo>
                  <a:pt x="1632" y="0"/>
                </a:lnTo>
              </a:path>
            </a:pathLst>
          </a:custGeom>
          <a:solidFill>
            <a:srgbClr val="CC99FF"/>
          </a:solidFill>
          <a:ln w="9525">
            <a:solidFill>
              <a:srgbClr val="CC99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7" name="Freeform 23"/>
          <p:cNvSpPr>
            <a:spLocks/>
          </p:cNvSpPr>
          <p:nvPr/>
        </p:nvSpPr>
        <p:spPr bwMode="auto">
          <a:xfrm>
            <a:off x="6819900" y="4152900"/>
            <a:ext cx="15875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720"/>
              </a:cxn>
            </a:cxnLst>
            <a:rect l="0" t="0" r="r" b="b"/>
            <a:pathLst>
              <a:path w="1000" h="720">
                <a:moveTo>
                  <a:pt x="0" y="0"/>
                </a:moveTo>
                <a:lnTo>
                  <a:pt x="1000" y="7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750"/>
                            </p:stCondLst>
                            <p:childTnLst>
                              <p:par>
                                <p:cTn id="6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2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700"/>
                            </p:stCondLst>
                            <p:childTnLst>
                              <p:par>
                                <p:cTn id="8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300"/>
                            </p:stCondLst>
                            <p:childTnLst>
                              <p:par>
                                <p:cTn id="9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1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 animBg="1"/>
      <p:bldP spid="62469" grpId="0"/>
      <p:bldP spid="62470" grpId="0"/>
      <p:bldP spid="62471" grpId="0"/>
      <p:bldP spid="62472" grpId="0"/>
      <p:bldP spid="62473" grpId="0"/>
      <p:bldP spid="62474" grpId="0"/>
      <p:bldP spid="62475" grpId="0" animBg="1"/>
      <p:bldP spid="62476" grpId="0" animBg="1"/>
      <p:bldP spid="62477" grpId="0" animBg="1"/>
      <p:bldP spid="62478" grpId="0" animBg="1"/>
      <p:bldP spid="62479" grpId="0"/>
      <p:bldP spid="62480" grpId="0" animBg="1"/>
      <p:bldP spid="62481" grpId="0" animBg="1"/>
      <p:bldP spid="62485" grpId="0" animBg="1"/>
      <p:bldP spid="62485" grpId="1" animBg="1"/>
      <p:bldP spid="62486" grpId="0" animBg="1"/>
      <p:bldP spid="62486" grpId="1" animBg="1"/>
      <p:bldP spid="62487" grpId="0" animBg="1"/>
      <p:bldP spid="6248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Задача № 53.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28800"/>
            <a:ext cx="5040312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/>
              <a:t>Дано: отрезки А</a:t>
            </a:r>
            <a:r>
              <a:rPr lang="ru-RU" sz="2400" b="1" i="1" baseline="-25000"/>
              <a:t>1</a:t>
            </a:r>
            <a:r>
              <a:rPr lang="ru-RU" sz="2400" b="1" i="1"/>
              <a:t>А</a:t>
            </a:r>
            <a:r>
              <a:rPr lang="ru-RU" sz="2400" b="1" i="1" baseline="-25000"/>
              <a:t>2</a:t>
            </a:r>
            <a:r>
              <a:rPr lang="ru-RU" sz="2400" b="1" i="1"/>
              <a:t>; В</a:t>
            </a:r>
            <a:r>
              <a:rPr lang="ru-RU" sz="2400" b="1" i="1" baseline="-25000"/>
              <a:t>1</a:t>
            </a:r>
            <a:r>
              <a:rPr lang="ru-RU" sz="2400" b="1" i="1"/>
              <a:t>В</a:t>
            </a:r>
            <a:r>
              <a:rPr lang="ru-RU" sz="2400" b="1" i="1" baseline="-25000"/>
              <a:t>2</a:t>
            </a:r>
            <a:r>
              <a:rPr lang="ru-RU" sz="2400" b="1" i="1"/>
              <a:t>; С</a:t>
            </a:r>
            <a:r>
              <a:rPr lang="ru-RU" sz="2400" b="1" i="1" baseline="-25000"/>
              <a:t>1</a:t>
            </a:r>
            <a:r>
              <a:rPr lang="ru-RU" sz="2400" b="1" i="1"/>
              <a:t>С</a:t>
            </a:r>
            <a:r>
              <a:rPr lang="ru-RU" sz="2400" b="1" i="1" baseline="-25000"/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/>
              <a:t>О </a:t>
            </a:r>
            <a:r>
              <a:rPr lang="ru-RU" sz="2400" b="1" i="1">
                <a:cs typeface="Times New Roman" pitchFamily="18" charset="0"/>
              </a:rPr>
              <a:t>Є 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О Є 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О Є 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;  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О = ОС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ru-RU" sz="2400" b="1" i="1">
                <a:cs typeface="Times New Roman" pitchFamily="18" charset="0"/>
              </a:rPr>
              <a:t>Доказать:  А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1</a:t>
            </a:r>
            <a:r>
              <a:rPr lang="ru-RU" sz="2400" b="1" i="1">
                <a:cs typeface="Times New Roman" pitchFamily="18" charset="0"/>
              </a:rPr>
              <a:t> </a:t>
            </a:r>
            <a:r>
              <a:rPr lang="en-US" sz="2400" b="1" i="1">
                <a:cs typeface="Times New Roman" pitchFamily="18" charset="0"/>
              </a:rPr>
              <a:t>||</a:t>
            </a:r>
            <a:r>
              <a:rPr lang="ru-RU" sz="2400" b="1" i="1">
                <a:cs typeface="Times New Roman" pitchFamily="18" charset="0"/>
              </a:rPr>
              <a:t> А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В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r>
              <a:rPr lang="ru-RU" sz="2400" b="1" i="1">
                <a:cs typeface="Times New Roman" pitchFamily="18" charset="0"/>
              </a:rPr>
              <a:t>С</a:t>
            </a:r>
            <a:r>
              <a:rPr lang="ru-RU" sz="2400" b="1" i="1" baseline="-25000">
                <a:cs typeface="Times New Roman" pitchFamily="18" charset="0"/>
              </a:rPr>
              <a:t>2</a:t>
            </a:r>
            <a:endParaRPr lang="en-US" sz="2400" b="1" i="1">
              <a:cs typeface="Times New Roman" pitchFamily="18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8655050" y="3644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164388" y="2492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pic>
        <p:nvPicPr>
          <p:cNvPr id="57362" name="Picture 18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652963"/>
            <a:ext cx="173990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9" name="Freeform 25"/>
          <p:cNvSpPr>
            <a:spLocks/>
          </p:cNvSpPr>
          <p:nvPr/>
        </p:nvSpPr>
        <p:spPr bwMode="auto">
          <a:xfrm>
            <a:off x="4749800" y="3035300"/>
            <a:ext cx="4140200" cy="2260600"/>
          </a:xfrm>
          <a:custGeom>
            <a:avLst/>
            <a:gdLst/>
            <a:ahLst/>
            <a:cxnLst>
              <a:cxn ang="0">
                <a:pos x="312" y="0"/>
              </a:cxn>
              <a:cxn ang="0">
                <a:pos x="0" y="720"/>
              </a:cxn>
              <a:cxn ang="0">
                <a:pos x="2288" y="1424"/>
              </a:cxn>
              <a:cxn ang="0">
                <a:pos x="2608" y="688"/>
              </a:cxn>
              <a:cxn ang="0">
                <a:pos x="344" y="8"/>
              </a:cxn>
            </a:cxnLst>
            <a:rect l="0" t="0" r="r" b="b"/>
            <a:pathLst>
              <a:path w="2608" h="1424">
                <a:moveTo>
                  <a:pt x="312" y="0"/>
                </a:moveTo>
                <a:lnTo>
                  <a:pt x="0" y="720"/>
                </a:lnTo>
                <a:lnTo>
                  <a:pt x="2288" y="1424"/>
                </a:lnTo>
                <a:lnTo>
                  <a:pt x="2608" y="688"/>
                </a:lnTo>
                <a:lnTo>
                  <a:pt x="344" y="8"/>
                </a:lnTo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0" name="Freeform 26"/>
          <p:cNvSpPr>
            <a:spLocks/>
          </p:cNvSpPr>
          <p:nvPr/>
        </p:nvSpPr>
        <p:spPr bwMode="auto">
          <a:xfrm>
            <a:off x="5245100" y="2984500"/>
            <a:ext cx="3136900" cy="2413000"/>
          </a:xfrm>
          <a:custGeom>
            <a:avLst/>
            <a:gdLst/>
            <a:ahLst/>
            <a:cxnLst>
              <a:cxn ang="0">
                <a:pos x="664" y="1520"/>
              </a:cxn>
              <a:cxn ang="0">
                <a:pos x="1976" y="1448"/>
              </a:cxn>
              <a:cxn ang="0">
                <a:pos x="1320" y="0"/>
              </a:cxn>
              <a:cxn ang="0">
                <a:pos x="0" y="32"/>
              </a:cxn>
            </a:cxnLst>
            <a:rect l="0" t="0" r="r" b="b"/>
            <a:pathLst>
              <a:path w="1976" h="1520">
                <a:moveTo>
                  <a:pt x="664" y="1520"/>
                </a:moveTo>
                <a:lnTo>
                  <a:pt x="1976" y="1448"/>
                </a:lnTo>
                <a:lnTo>
                  <a:pt x="1320" y="0"/>
                </a:lnTo>
                <a:lnTo>
                  <a:pt x="0" y="32"/>
                </a:lnTo>
              </a:path>
            </a:pathLst>
          </a:custGeom>
          <a:solidFill>
            <a:srgbClr val="00FFFF"/>
          </a:solidFill>
          <a:ln w="9525">
            <a:solidFill>
              <a:srgbClr val="00FF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1" name="Freeform 27"/>
          <p:cNvSpPr>
            <a:spLocks/>
          </p:cNvSpPr>
          <p:nvPr/>
        </p:nvSpPr>
        <p:spPr bwMode="auto">
          <a:xfrm>
            <a:off x="5292725" y="3068638"/>
            <a:ext cx="3076575" cy="2176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8" y="1371"/>
              </a:cxn>
            </a:cxnLst>
            <a:rect l="0" t="0" r="r" b="b"/>
            <a:pathLst>
              <a:path w="1938" h="1371">
                <a:moveTo>
                  <a:pt x="0" y="0"/>
                </a:moveTo>
                <a:lnTo>
                  <a:pt x="1938" y="137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5076825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4211638" y="4005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  <a:r>
              <a:rPr lang="ru-RU" sz="2400" b="1" i="1" baseline="-25000"/>
              <a:t>1</a:t>
            </a:r>
            <a:endParaRPr lang="ru-RU" sz="2400" b="1" i="1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8316913" y="5084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5940425" y="5373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  <a:r>
              <a:rPr lang="ru-RU" sz="2400" b="1" i="1" baseline="-25000"/>
              <a:t>2</a:t>
            </a:r>
            <a:endParaRPr lang="ru-RU" sz="2400" b="1" i="1"/>
          </a:p>
        </p:txBody>
      </p:sp>
      <p:sp>
        <p:nvSpPr>
          <p:cNvPr id="57376" name="Freeform 32"/>
          <p:cNvSpPr>
            <a:spLocks/>
          </p:cNvSpPr>
          <p:nvPr/>
        </p:nvSpPr>
        <p:spPr bwMode="auto">
          <a:xfrm>
            <a:off x="4775200" y="4127500"/>
            <a:ext cx="4102100" cy="76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584" y="0"/>
              </a:cxn>
            </a:cxnLst>
            <a:rect l="0" t="0" r="r" b="b"/>
            <a:pathLst>
              <a:path w="2584" h="48">
                <a:moveTo>
                  <a:pt x="0" y="48"/>
                </a:moveTo>
                <a:lnTo>
                  <a:pt x="258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7" name="Freeform 33"/>
          <p:cNvSpPr>
            <a:spLocks/>
          </p:cNvSpPr>
          <p:nvPr/>
        </p:nvSpPr>
        <p:spPr bwMode="auto">
          <a:xfrm>
            <a:off x="6286500" y="2971800"/>
            <a:ext cx="1054100" cy="2413000"/>
          </a:xfrm>
          <a:custGeom>
            <a:avLst/>
            <a:gdLst/>
            <a:ahLst/>
            <a:cxnLst>
              <a:cxn ang="0">
                <a:pos x="664" y="0"/>
              </a:cxn>
              <a:cxn ang="0">
                <a:pos x="0" y="1520"/>
              </a:cxn>
            </a:cxnLst>
            <a:rect l="0" t="0" r="r" b="b"/>
            <a:pathLst>
              <a:path w="664" h="1520">
                <a:moveTo>
                  <a:pt x="664" y="0"/>
                </a:moveTo>
                <a:lnTo>
                  <a:pt x="0" y="15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8" name="Freeform 34"/>
          <p:cNvSpPr>
            <a:spLocks/>
          </p:cNvSpPr>
          <p:nvPr/>
        </p:nvSpPr>
        <p:spPr bwMode="auto">
          <a:xfrm>
            <a:off x="4775200" y="3068638"/>
            <a:ext cx="490538" cy="1135062"/>
          </a:xfrm>
          <a:custGeom>
            <a:avLst/>
            <a:gdLst/>
            <a:ahLst/>
            <a:cxnLst>
              <a:cxn ang="0">
                <a:pos x="309" y="0"/>
              </a:cxn>
              <a:cxn ang="0">
                <a:pos x="0" y="715"/>
              </a:cxn>
            </a:cxnLst>
            <a:rect l="0" t="0" r="r" b="b"/>
            <a:pathLst>
              <a:path w="309" h="715">
                <a:moveTo>
                  <a:pt x="309" y="0"/>
                </a:moveTo>
                <a:lnTo>
                  <a:pt x="0" y="71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9" name="Freeform 35"/>
          <p:cNvSpPr>
            <a:spLocks/>
          </p:cNvSpPr>
          <p:nvPr/>
        </p:nvSpPr>
        <p:spPr bwMode="auto">
          <a:xfrm>
            <a:off x="8394700" y="4149725"/>
            <a:ext cx="471488" cy="1095375"/>
          </a:xfrm>
          <a:custGeom>
            <a:avLst/>
            <a:gdLst/>
            <a:ahLst/>
            <a:cxnLst>
              <a:cxn ang="0">
                <a:pos x="297" y="0"/>
              </a:cxn>
              <a:cxn ang="0">
                <a:pos x="0" y="690"/>
              </a:cxn>
            </a:cxnLst>
            <a:rect l="0" t="0" r="r" b="b"/>
            <a:pathLst>
              <a:path w="297" h="690">
                <a:moveTo>
                  <a:pt x="297" y="0"/>
                </a:moveTo>
                <a:lnTo>
                  <a:pt x="0" y="69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6516688" y="36449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О</a:t>
            </a:r>
          </a:p>
        </p:txBody>
      </p:sp>
      <p:sp>
        <p:nvSpPr>
          <p:cNvPr id="57381" name="Freeform 37"/>
          <p:cNvSpPr>
            <a:spLocks/>
          </p:cNvSpPr>
          <p:nvPr/>
        </p:nvSpPr>
        <p:spPr bwMode="auto">
          <a:xfrm>
            <a:off x="5295900" y="2984500"/>
            <a:ext cx="20320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1280" y="0"/>
              </a:cxn>
            </a:cxnLst>
            <a:rect l="0" t="0" r="r" b="b"/>
            <a:pathLst>
              <a:path w="1280" h="40">
                <a:moveTo>
                  <a:pt x="0" y="40"/>
                </a:moveTo>
                <a:lnTo>
                  <a:pt x="128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2" name="Freeform 38"/>
          <p:cNvSpPr>
            <a:spLocks/>
          </p:cNvSpPr>
          <p:nvPr/>
        </p:nvSpPr>
        <p:spPr bwMode="auto">
          <a:xfrm>
            <a:off x="6286500" y="5270500"/>
            <a:ext cx="209550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320" y="0"/>
              </a:cxn>
            </a:cxnLst>
            <a:rect l="0" t="0" r="r" b="b"/>
            <a:pathLst>
              <a:path w="1320" h="72">
                <a:moveTo>
                  <a:pt x="0" y="72"/>
                </a:moveTo>
                <a:lnTo>
                  <a:pt x="132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3" name="Freeform 39"/>
          <p:cNvSpPr>
            <a:spLocks/>
          </p:cNvSpPr>
          <p:nvPr/>
        </p:nvSpPr>
        <p:spPr bwMode="auto">
          <a:xfrm>
            <a:off x="4787900" y="2984500"/>
            <a:ext cx="2527300" cy="1193800"/>
          </a:xfrm>
          <a:custGeom>
            <a:avLst/>
            <a:gdLst/>
            <a:ahLst/>
            <a:cxnLst>
              <a:cxn ang="0">
                <a:pos x="1584" y="8"/>
              </a:cxn>
              <a:cxn ang="0">
                <a:pos x="0" y="752"/>
              </a:cxn>
              <a:cxn ang="0">
                <a:pos x="312" y="32"/>
              </a:cxn>
              <a:cxn ang="0">
                <a:pos x="1592" y="0"/>
              </a:cxn>
            </a:cxnLst>
            <a:rect l="0" t="0" r="r" b="b"/>
            <a:pathLst>
              <a:path w="1592" h="752">
                <a:moveTo>
                  <a:pt x="1584" y="8"/>
                </a:moveTo>
                <a:lnTo>
                  <a:pt x="0" y="752"/>
                </a:lnTo>
                <a:lnTo>
                  <a:pt x="312" y="32"/>
                </a:lnTo>
                <a:lnTo>
                  <a:pt x="1592" y="0"/>
                </a:lnTo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4" name="Freeform 40"/>
          <p:cNvSpPr>
            <a:spLocks/>
          </p:cNvSpPr>
          <p:nvPr/>
        </p:nvSpPr>
        <p:spPr bwMode="auto">
          <a:xfrm>
            <a:off x="6299200" y="4127500"/>
            <a:ext cx="2590800" cy="1244600"/>
          </a:xfrm>
          <a:custGeom>
            <a:avLst/>
            <a:gdLst/>
            <a:ahLst/>
            <a:cxnLst>
              <a:cxn ang="0">
                <a:pos x="1312" y="720"/>
              </a:cxn>
              <a:cxn ang="0">
                <a:pos x="0" y="784"/>
              </a:cxn>
              <a:cxn ang="0">
                <a:pos x="1632" y="0"/>
              </a:cxn>
            </a:cxnLst>
            <a:rect l="0" t="0" r="r" b="b"/>
            <a:pathLst>
              <a:path w="1632" h="784">
                <a:moveTo>
                  <a:pt x="1312" y="720"/>
                </a:moveTo>
                <a:lnTo>
                  <a:pt x="0" y="784"/>
                </a:lnTo>
                <a:lnTo>
                  <a:pt x="1632" y="0"/>
                </a:lnTo>
              </a:path>
            </a:pathLst>
          </a:custGeom>
          <a:solidFill>
            <a:srgbClr val="CC99FF"/>
          </a:solidFill>
          <a:ln w="9525">
            <a:solidFill>
              <a:srgbClr val="CC99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5" name="Freeform 41"/>
          <p:cNvSpPr>
            <a:spLocks/>
          </p:cNvSpPr>
          <p:nvPr/>
        </p:nvSpPr>
        <p:spPr bwMode="auto">
          <a:xfrm>
            <a:off x="6819900" y="4152900"/>
            <a:ext cx="15875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720"/>
              </a:cxn>
            </a:cxnLst>
            <a:rect l="0" t="0" r="r" b="b"/>
            <a:pathLst>
              <a:path w="1000" h="720">
                <a:moveTo>
                  <a:pt x="0" y="0"/>
                </a:moveTo>
                <a:lnTo>
                  <a:pt x="1000" y="72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9" grpId="0" animBg="1"/>
      <p:bldP spid="57369" grpId="1" animBg="1"/>
      <p:bldP spid="57369" grpId="2" animBg="1"/>
      <p:bldP spid="57369" grpId="3" animBg="1"/>
      <p:bldP spid="57370" grpId="0" animBg="1"/>
      <p:bldP spid="57370" grpId="1" animBg="1"/>
      <p:bldP spid="57370" grpId="2" animBg="1"/>
      <p:bldP spid="57370" grpId="3" animBg="1"/>
      <p:bldP spid="57383" grpId="0" animBg="1"/>
      <p:bldP spid="57384" grpId="0" animBg="1"/>
      <p:bldP spid="573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Задача № 54.</a:t>
            </a:r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2628900" y="4419600"/>
            <a:ext cx="3619500" cy="1981200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944" y="1248"/>
              </a:cxn>
              <a:cxn ang="0">
                <a:pos x="2280" y="0"/>
              </a:cxn>
            </a:cxnLst>
            <a:rect l="0" t="0" r="r" b="b"/>
            <a:pathLst>
              <a:path w="2280" h="1248">
                <a:moveTo>
                  <a:pt x="0" y="776"/>
                </a:moveTo>
                <a:lnTo>
                  <a:pt x="944" y="1248"/>
                </a:lnTo>
                <a:lnTo>
                  <a:pt x="2280" y="0"/>
                </a:lnTo>
              </a:path>
            </a:pathLst>
          </a:custGeom>
          <a:solidFill>
            <a:srgbClr val="FFCC99"/>
          </a:solidFill>
          <a:ln w="9525">
            <a:solidFill>
              <a:srgbClr val="FFCC99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4284663" y="2205038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348038" y="4076700"/>
            <a:ext cx="71437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5292725" y="3357563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4140200" y="4581525"/>
            <a:ext cx="71438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2603500" y="4419600"/>
            <a:ext cx="36703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2312" y="0"/>
              </a:cxn>
            </a:cxnLst>
            <a:rect l="0" t="0" r="r" b="b"/>
            <a:pathLst>
              <a:path w="2312" h="768">
                <a:moveTo>
                  <a:pt x="0" y="768"/>
                </a:moveTo>
                <a:lnTo>
                  <a:pt x="2312" y="0"/>
                </a:lnTo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9" name="Freeform 11"/>
          <p:cNvSpPr>
            <a:spLocks/>
          </p:cNvSpPr>
          <p:nvPr/>
        </p:nvSpPr>
        <p:spPr bwMode="auto">
          <a:xfrm>
            <a:off x="4114800" y="4406900"/>
            <a:ext cx="2171700" cy="2019300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368" y="0"/>
              </a:cxn>
            </a:cxnLst>
            <a:rect l="0" t="0" r="r" b="b"/>
            <a:pathLst>
              <a:path w="1368" h="1272">
                <a:moveTo>
                  <a:pt x="0" y="1272"/>
                </a:moveTo>
                <a:lnTo>
                  <a:pt x="136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4284663" y="2276475"/>
            <a:ext cx="2006600" cy="2133600"/>
          </a:xfrm>
          <a:custGeom>
            <a:avLst/>
            <a:gdLst/>
            <a:ahLst/>
            <a:cxnLst>
              <a:cxn ang="0">
                <a:pos x="1264" y="1344"/>
              </a:cxn>
              <a:cxn ang="0">
                <a:pos x="0" y="0"/>
              </a:cxn>
            </a:cxnLst>
            <a:rect l="0" t="0" r="r" b="b"/>
            <a:pathLst>
              <a:path w="1264" h="1344">
                <a:moveTo>
                  <a:pt x="1264" y="1344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1" name="Freeform 13"/>
          <p:cNvSpPr>
            <a:spLocks/>
          </p:cNvSpPr>
          <p:nvPr/>
        </p:nvSpPr>
        <p:spPr bwMode="auto">
          <a:xfrm>
            <a:off x="4127500" y="2298700"/>
            <a:ext cx="177800" cy="4102100"/>
          </a:xfrm>
          <a:custGeom>
            <a:avLst/>
            <a:gdLst/>
            <a:ahLst/>
            <a:cxnLst>
              <a:cxn ang="0">
                <a:pos x="0" y="2584"/>
              </a:cxn>
              <a:cxn ang="0">
                <a:pos x="112" y="0"/>
              </a:cxn>
            </a:cxnLst>
            <a:rect l="0" t="0" r="r" b="b"/>
            <a:pathLst>
              <a:path w="112" h="2584">
                <a:moveTo>
                  <a:pt x="0" y="2584"/>
                </a:moveTo>
                <a:lnTo>
                  <a:pt x="11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2" name="Freeform 14"/>
          <p:cNvSpPr>
            <a:spLocks/>
          </p:cNvSpPr>
          <p:nvPr/>
        </p:nvSpPr>
        <p:spPr bwMode="auto">
          <a:xfrm>
            <a:off x="2555875" y="2276475"/>
            <a:ext cx="1739900" cy="3365500"/>
          </a:xfrm>
          <a:custGeom>
            <a:avLst/>
            <a:gdLst/>
            <a:ahLst/>
            <a:cxnLst>
              <a:cxn ang="0">
                <a:pos x="0" y="2120"/>
              </a:cxn>
              <a:cxn ang="0">
                <a:pos x="1096" y="0"/>
              </a:cxn>
            </a:cxnLst>
            <a:rect l="0" t="0" r="r" b="b"/>
            <a:pathLst>
              <a:path w="1096" h="2120">
                <a:moveTo>
                  <a:pt x="0" y="2120"/>
                </a:moveTo>
                <a:lnTo>
                  <a:pt x="109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3" name="Freeform 15"/>
          <p:cNvSpPr>
            <a:spLocks/>
          </p:cNvSpPr>
          <p:nvPr/>
        </p:nvSpPr>
        <p:spPr bwMode="auto">
          <a:xfrm>
            <a:off x="2627313" y="5661025"/>
            <a:ext cx="1524000" cy="774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488"/>
              </a:cxn>
            </a:cxnLst>
            <a:rect l="0" t="0" r="r" b="b"/>
            <a:pathLst>
              <a:path w="960" h="488">
                <a:moveTo>
                  <a:pt x="0" y="0"/>
                </a:moveTo>
                <a:lnTo>
                  <a:pt x="960" y="4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2916238" y="3716338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4140200" y="4581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Р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292725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195513" y="55165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4211638" y="1844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708400" y="6400800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 </a:t>
            </a:r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300788" y="42211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/>
              <a:t>C</a:t>
            </a:r>
            <a:endParaRPr lang="ru-RU" sz="2400" b="1" i="1"/>
          </a:p>
        </p:txBody>
      </p:sp>
      <p:sp>
        <p:nvSpPr>
          <p:cNvPr id="58391" name="Freeform 23"/>
          <p:cNvSpPr>
            <a:spLocks/>
          </p:cNvSpPr>
          <p:nvPr/>
        </p:nvSpPr>
        <p:spPr bwMode="auto">
          <a:xfrm>
            <a:off x="3378200" y="4089400"/>
            <a:ext cx="800100" cy="54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" y="344"/>
              </a:cxn>
            </a:cxnLst>
            <a:rect l="0" t="0" r="r" b="b"/>
            <a:pathLst>
              <a:path w="504" h="344">
                <a:moveTo>
                  <a:pt x="0" y="0"/>
                </a:moveTo>
                <a:lnTo>
                  <a:pt x="504" y="3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2" name="Freeform 24"/>
          <p:cNvSpPr>
            <a:spLocks/>
          </p:cNvSpPr>
          <p:nvPr/>
        </p:nvSpPr>
        <p:spPr bwMode="auto">
          <a:xfrm>
            <a:off x="3352800" y="3390900"/>
            <a:ext cx="1981200" cy="723900"/>
          </a:xfrm>
          <a:custGeom>
            <a:avLst/>
            <a:gdLst/>
            <a:ahLst/>
            <a:cxnLst>
              <a:cxn ang="0">
                <a:pos x="0" y="456"/>
              </a:cxn>
              <a:cxn ang="0">
                <a:pos x="1248" y="0"/>
              </a:cxn>
            </a:cxnLst>
            <a:rect l="0" t="0" r="r" b="b"/>
            <a:pathLst>
              <a:path w="1248" h="456">
                <a:moveTo>
                  <a:pt x="0" y="456"/>
                </a:moveTo>
                <a:lnTo>
                  <a:pt x="1248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93" name="Freeform 25"/>
          <p:cNvSpPr>
            <a:spLocks/>
          </p:cNvSpPr>
          <p:nvPr/>
        </p:nvSpPr>
        <p:spPr bwMode="auto">
          <a:xfrm>
            <a:off x="4165600" y="3390900"/>
            <a:ext cx="1181100" cy="1231900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744" y="0"/>
              </a:cxn>
            </a:cxnLst>
            <a:rect l="0" t="0" r="r" b="b"/>
            <a:pathLst>
              <a:path w="744" h="776">
                <a:moveTo>
                  <a:pt x="0" y="776"/>
                </a:moveTo>
                <a:lnTo>
                  <a:pt x="74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1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 animBg="1"/>
      <p:bldP spid="58373" grpId="0" animBg="1"/>
      <p:bldP spid="58374" grpId="0" animBg="1"/>
      <p:bldP spid="58375" grpId="0" animBg="1"/>
      <p:bldP spid="58376" grpId="0" animBg="1"/>
      <p:bldP spid="58378" grpId="0" animBg="1"/>
      <p:bldP spid="58379" grpId="0" animBg="1"/>
      <p:bldP spid="58380" grpId="0" animBg="1"/>
      <p:bldP spid="58381" grpId="0" animBg="1"/>
      <p:bldP spid="58382" grpId="0" animBg="1"/>
      <p:bldP spid="58383" grpId="0" animBg="1"/>
      <p:bldP spid="58387" grpId="0"/>
      <p:bldP spid="58391" grpId="0" animBg="1"/>
      <p:bldP spid="58392" grpId="0" animBg="1"/>
      <p:bldP spid="58393" grpId="0" animBg="1"/>
    </p:bld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332</TotalTime>
  <Words>618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Квадрант</vt:lpstr>
      <vt:lpstr>Параллельные  плоскости.</vt:lpstr>
      <vt:lpstr>Две  плоскости  называются  параллельными,  если  они  не  пересекаются.</vt:lpstr>
      <vt:lpstr>Если  две  пересекающиеся  прямые  одной  плоскости  соответственно  параллельны  двум  прямым  другой  плоскости,  то  эти  плоскости  параллельны.</vt:lpstr>
      <vt:lpstr>Если  две  пересекающиеся  прямые  одной  плоскости  соответственно  параллельны  двум  прямым  другой  плоскости,  то  эти  плоскости  параллельны.</vt:lpstr>
      <vt:lpstr>Задача № 51. (еще  один  признак параллельности)</vt:lpstr>
      <vt:lpstr>Задача № 51. (еще  один  признак параллельности)</vt:lpstr>
      <vt:lpstr>Задача № 53.</vt:lpstr>
      <vt:lpstr>Задача № 53.</vt:lpstr>
      <vt:lpstr>Задача № 54.</vt:lpstr>
      <vt:lpstr>Задача № 54.</vt:lpstr>
      <vt:lpstr>Ответьте  на  вопросы:</vt:lpstr>
    </vt:vector>
  </TitlesOfParts>
  <Company>Komp-City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Параллельные  плоскости.</dc:title>
  <dc:creator>Марина</dc:creator>
  <cp:lastModifiedBy>Inkognito</cp:lastModifiedBy>
  <cp:revision>8</cp:revision>
  <dcterms:created xsi:type="dcterms:W3CDTF">2007-08-23T05:24:09Z</dcterms:created>
  <dcterms:modified xsi:type="dcterms:W3CDTF">2012-11-01T11:34:22Z</dcterms:modified>
</cp:coreProperties>
</file>