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0" r:id="rId2"/>
    <p:sldId id="284" r:id="rId3"/>
    <p:sldId id="286" r:id="rId4"/>
    <p:sldId id="285" r:id="rId5"/>
    <p:sldId id="288" r:id="rId6"/>
    <p:sldId id="294" r:id="rId7"/>
    <p:sldId id="293" r:id="rId8"/>
    <p:sldId id="289" r:id="rId9"/>
    <p:sldId id="312" r:id="rId10"/>
    <p:sldId id="292" r:id="rId11"/>
    <p:sldId id="313" r:id="rId12"/>
    <p:sldId id="314" r:id="rId13"/>
    <p:sldId id="296" r:id="rId14"/>
    <p:sldId id="299" r:id="rId15"/>
    <p:sldId id="297" r:id="rId16"/>
    <p:sldId id="315" r:id="rId17"/>
    <p:sldId id="316" r:id="rId18"/>
    <p:sldId id="317" r:id="rId19"/>
    <p:sldId id="318" r:id="rId20"/>
    <p:sldId id="281" r:id="rId21"/>
    <p:sldId id="319" r:id="rId22"/>
    <p:sldId id="320" r:id="rId23"/>
    <p:sldId id="321" r:id="rId24"/>
    <p:sldId id="306" r:id="rId25"/>
    <p:sldId id="301" r:id="rId26"/>
    <p:sldId id="302" r:id="rId27"/>
    <p:sldId id="303" r:id="rId28"/>
    <p:sldId id="304" r:id="rId29"/>
    <p:sldId id="310" r:id="rId30"/>
    <p:sldId id="311" r:id="rId31"/>
    <p:sldId id="287" r:id="rId32"/>
    <p:sldId id="275" r:id="rId33"/>
    <p:sldId id="32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DD"/>
    <a:srgbClr val="F6F5F0"/>
    <a:srgbClr val="FFFFFF"/>
    <a:srgbClr val="EBF3FF"/>
    <a:srgbClr val="8CB5F8"/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83" autoAdjust="0"/>
    <p:restoredTop sz="94660"/>
  </p:normalViewPr>
  <p:slideViewPr>
    <p:cSldViewPr>
      <p:cViewPr varScale="1">
        <p:scale>
          <a:sx n="83" d="100"/>
          <a:sy n="83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2.wmf"/><Relationship Id="rId5" Type="http://schemas.openxmlformats.org/officeDocument/2006/relationships/image" Target="../media/image23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3A161E-0C8F-4477-9BA5-25B9365A4FAA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C9AB161-19E7-464E-B0F1-AD93378C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132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А.П. Ершова, В.В. Голобородько  «Математика. Самостоятельные и контрольные работы. Геометрия 10 класс»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F8F1F6-EB80-4DD5-89C4-2040B1AD34B9}" type="slidenum">
              <a:rPr lang="ru-RU" sz="1200">
                <a:latin typeface="Calibri" pitchFamily="34" charset="0"/>
                <a:cs typeface="Arial" charset="0"/>
              </a:rPr>
              <a:pPr algn="r"/>
              <a:t>25</a:t>
            </a:fld>
            <a:endParaRPr lang="ru-RU" sz="1200">
              <a:latin typeface="Calibri" pitchFamily="34" charset="0"/>
              <a:cs typeface="Arial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BE25-56DE-4D31-BB05-0FFFA1406C7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8AE0-9BF1-4260-AC36-6C173ECF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3D4-DE1B-4D10-90F6-C6A43CEBF03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9656-AAE4-4E12-8960-0B13B4583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7B8D-56E5-41DE-A41A-ED16BA932563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1800-226B-4BEC-AE66-06AE6417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909A-02F0-467E-AA3C-D4671AC01640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0C9-5C19-4301-A011-D0E72891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AB8D-48D8-4C35-BBBB-97749C93F39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1823-ABFF-46EB-87C2-54C133BD6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FE67-23E8-46D9-A960-287DD911956D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35BB-472E-4C7D-9242-00AD33254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E27A-878D-419D-9F55-B941351ECF9E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E3BF-B09B-40FE-BD79-4D76D8B2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DA43-8DDE-45FF-B821-5AFF36A219F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EF99-182C-4AFE-BABF-77910FB3E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1524-B8B1-4993-BA63-18FE5D7633BF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72F-9B73-4F41-989C-CA95E5A7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AC7C-5720-4038-987C-C5AF6115985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18C4-5786-40D5-9C4F-1BB90A0B1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6194E-25CB-4945-B472-42ABF0D822B4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C549E-6A0F-496C-8EAD-9AAE3EA97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rezented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60350"/>
            <a:ext cx="19780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356100" y="5373688"/>
            <a:ext cx="453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Родионова Светлана Ивановна</a:t>
            </a:r>
          </a:p>
          <a:p>
            <a:pPr algn="ctr"/>
            <a:r>
              <a:rPr lang="ru-RU" b="1" i="1"/>
              <a:t>учитель математики</a:t>
            </a:r>
          </a:p>
          <a:p>
            <a:pPr algn="ctr"/>
            <a:r>
              <a:rPr lang="ru-RU" b="1" i="1"/>
              <a:t>ГБОУ СОШ № 235</a:t>
            </a:r>
            <a:r>
              <a:rPr lang="ru-RU" b="1"/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68421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r>
              <a:rPr lang="ru-RU" sz="5400" b="1" i="1" dirty="0">
                <a:solidFill>
                  <a:srgbClr val="000000"/>
                </a:solidFill>
                <a:latin typeface="Times New Roman" pitchFamily="18" charset="0"/>
              </a:rPr>
              <a:t>«Параллельность прямых и плоскостей в     пространстве.</a:t>
            </a:r>
            <a:r>
              <a:rPr lang="ru-RU" sz="6000" b="1" i="1" dirty="0">
                <a:latin typeface="Times New Roman" pitchFamily="18" charset="0"/>
              </a:rPr>
              <a:t> </a:t>
            </a:r>
          </a:p>
        </p:txBody>
      </p:sp>
      <p:pic>
        <p:nvPicPr>
          <p:cNvPr id="18439" name="Picture 7" descr="COBJ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13325"/>
            <a:ext cx="987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57290" y="5929330"/>
            <a:ext cx="183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hlinkClick r:id="rId4"/>
              </a:rPr>
              <a:t>Prezented.Ru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893175" cy="539908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Сколько существует способов задания плоскости?</a:t>
            </a:r>
          </a:p>
          <a:p>
            <a:pPr marL="609600" indent="-609600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Сколько плоскостей можно провести через выделенные элементы?</a:t>
            </a:r>
          </a:p>
          <a:p>
            <a:pPr marL="990600" lvl="1" indent="-533400">
              <a:buFontTx/>
              <a:buAutoNum type="arabicPeriod"/>
            </a:pPr>
            <a:endParaRPr lang="ru-RU" sz="2400" b="1" smtClean="0">
              <a:latin typeface="Times New Roman" pitchFamily="18" charset="0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1331913" y="2565400"/>
            <a:ext cx="6770687" cy="3097213"/>
            <a:chOff x="839" y="1616"/>
            <a:chExt cx="4265" cy="1951"/>
          </a:xfrm>
        </p:grpSpPr>
        <p:grpSp>
          <p:nvGrpSpPr>
            <p:cNvPr id="66570" name="Group 5"/>
            <p:cNvGrpSpPr>
              <a:grpSpLocks/>
            </p:cNvGrpSpPr>
            <p:nvPr/>
          </p:nvGrpSpPr>
          <p:grpSpPr bwMode="auto">
            <a:xfrm>
              <a:off x="2562" y="2886"/>
              <a:ext cx="635" cy="681"/>
              <a:chOff x="703" y="3203"/>
              <a:chExt cx="635" cy="681"/>
            </a:xfrm>
          </p:grpSpPr>
          <p:grpSp>
            <p:nvGrpSpPr>
              <p:cNvPr id="66640" name="Group 6"/>
              <p:cNvGrpSpPr>
                <a:grpSpLocks/>
              </p:cNvGrpSpPr>
              <p:nvPr/>
            </p:nvGrpSpPr>
            <p:grpSpPr bwMode="auto">
              <a:xfrm>
                <a:off x="703" y="3203"/>
                <a:ext cx="635" cy="680"/>
                <a:chOff x="3696" y="1933"/>
                <a:chExt cx="772" cy="727"/>
              </a:xfrm>
            </p:grpSpPr>
            <p:sp>
              <p:nvSpPr>
                <p:cNvPr id="66642" name="Rectangle 7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43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4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45" name="Line 10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46" name="Line 11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4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50" name="Line 15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51" name="Line 16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641" name="Line 17"/>
              <p:cNvSpPr>
                <a:spLocks noChangeShapeType="1"/>
              </p:cNvSpPr>
              <p:nvPr/>
            </p:nvSpPr>
            <p:spPr bwMode="auto">
              <a:xfrm>
                <a:off x="703" y="3884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1" name="Group 18"/>
            <p:cNvGrpSpPr>
              <a:grpSpLocks/>
            </p:cNvGrpSpPr>
            <p:nvPr/>
          </p:nvGrpSpPr>
          <p:grpSpPr bwMode="auto">
            <a:xfrm>
              <a:off x="884" y="1616"/>
              <a:ext cx="635" cy="680"/>
              <a:chOff x="748" y="1616"/>
              <a:chExt cx="635" cy="680"/>
            </a:xfrm>
          </p:grpSpPr>
          <p:grpSp>
            <p:nvGrpSpPr>
              <p:cNvPr id="66627" name="Group 19"/>
              <p:cNvGrpSpPr>
                <a:grpSpLocks/>
              </p:cNvGrpSpPr>
              <p:nvPr/>
            </p:nvGrpSpPr>
            <p:grpSpPr bwMode="auto">
              <a:xfrm>
                <a:off x="748" y="1616"/>
                <a:ext cx="635" cy="680"/>
                <a:chOff x="3696" y="1933"/>
                <a:chExt cx="772" cy="727"/>
              </a:xfrm>
            </p:grpSpPr>
            <p:sp>
              <p:nvSpPr>
                <p:cNvPr id="66630" name="Rectangle 20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31" name="Rectangle 21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32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3" name="Line 23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4" name="Line 24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8" name="Line 28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39" name="Line 29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628" name="Line 30"/>
              <p:cNvSpPr>
                <a:spLocks noChangeShapeType="1"/>
              </p:cNvSpPr>
              <p:nvPr/>
            </p:nvSpPr>
            <p:spPr bwMode="auto">
              <a:xfrm>
                <a:off x="748" y="1797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9" name="Line 31"/>
              <p:cNvSpPr>
                <a:spLocks noChangeShapeType="1"/>
              </p:cNvSpPr>
              <p:nvPr/>
            </p:nvSpPr>
            <p:spPr bwMode="auto">
              <a:xfrm flipH="1">
                <a:off x="1202" y="1616"/>
                <a:ext cx="181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2" name="Group 32"/>
            <p:cNvGrpSpPr>
              <a:grpSpLocks/>
            </p:cNvGrpSpPr>
            <p:nvPr/>
          </p:nvGrpSpPr>
          <p:grpSpPr bwMode="auto">
            <a:xfrm>
              <a:off x="2562" y="1616"/>
              <a:ext cx="635" cy="680"/>
              <a:chOff x="1882" y="2115"/>
              <a:chExt cx="635" cy="680"/>
            </a:xfrm>
          </p:grpSpPr>
          <p:grpSp>
            <p:nvGrpSpPr>
              <p:cNvPr id="66614" name="Group 33"/>
              <p:cNvGrpSpPr>
                <a:grpSpLocks/>
              </p:cNvGrpSpPr>
              <p:nvPr/>
            </p:nvGrpSpPr>
            <p:grpSpPr bwMode="auto">
              <a:xfrm>
                <a:off x="1882" y="2115"/>
                <a:ext cx="635" cy="680"/>
                <a:chOff x="3696" y="1933"/>
                <a:chExt cx="772" cy="727"/>
              </a:xfrm>
            </p:grpSpPr>
            <p:sp>
              <p:nvSpPr>
                <p:cNvPr id="66617" name="Rectangle 34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18" name="Rectangle 35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1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0" name="Line 37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1" name="Line 38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5" name="Line 42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6" name="Line 43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615" name="Line 44"/>
              <p:cNvSpPr>
                <a:spLocks noChangeShapeType="1"/>
              </p:cNvSpPr>
              <p:nvPr/>
            </p:nvSpPr>
            <p:spPr bwMode="auto">
              <a:xfrm>
                <a:off x="1882" y="2795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6" name="Oval 45"/>
              <p:cNvSpPr>
                <a:spLocks noChangeArrowheads="1"/>
              </p:cNvSpPr>
              <p:nvPr/>
            </p:nvSpPr>
            <p:spPr bwMode="auto">
              <a:xfrm>
                <a:off x="2290" y="2251"/>
                <a:ext cx="46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MS UI Gothic" pitchFamily="34" charset="-128"/>
                  <a:cs typeface="Arial" charset="0"/>
                </a:endParaRPr>
              </a:p>
            </p:txBody>
          </p:sp>
        </p:grpSp>
        <p:grpSp>
          <p:nvGrpSpPr>
            <p:cNvPr id="66573" name="Group 46"/>
            <p:cNvGrpSpPr>
              <a:grpSpLocks/>
            </p:cNvGrpSpPr>
            <p:nvPr/>
          </p:nvGrpSpPr>
          <p:grpSpPr bwMode="auto">
            <a:xfrm>
              <a:off x="839" y="2886"/>
              <a:ext cx="635" cy="680"/>
              <a:chOff x="4649" y="1661"/>
              <a:chExt cx="635" cy="680"/>
            </a:xfrm>
          </p:grpSpPr>
          <p:grpSp>
            <p:nvGrpSpPr>
              <p:cNvPr id="66601" name="Group 47"/>
              <p:cNvGrpSpPr>
                <a:grpSpLocks/>
              </p:cNvGrpSpPr>
              <p:nvPr/>
            </p:nvGrpSpPr>
            <p:grpSpPr bwMode="auto">
              <a:xfrm>
                <a:off x="4649" y="1661"/>
                <a:ext cx="635" cy="680"/>
                <a:chOff x="3696" y="1933"/>
                <a:chExt cx="772" cy="727"/>
              </a:xfrm>
            </p:grpSpPr>
            <p:sp>
              <p:nvSpPr>
                <p:cNvPr id="66604" name="Rectangle 48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05" name="Rectangle 49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606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07" name="Line 51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08" name="Line 52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09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10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11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12" name="Line 56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13" name="Line 57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602" name="Line 58"/>
              <p:cNvSpPr>
                <a:spLocks noChangeShapeType="1"/>
              </p:cNvSpPr>
              <p:nvPr/>
            </p:nvSpPr>
            <p:spPr bwMode="auto">
              <a:xfrm flipH="1">
                <a:off x="5103" y="1661"/>
                <a:ext cx="181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3" name="Oval 59"/>
              <p:cNvSpPr>
                <a:spLocks noChangeArrowheads="1"/>
              </p:cNvSpPr>
              <p:nvPr/>
            </p:nvSpPr>
            <p:spPr bwMode="auto">
              <a:xfrm>
                <a:off x="4830" y="1661"/>
                <a:ext cx="46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MS UI Gothic" pitchFamily="34" charset="-128"/>
                  <a:cs typeface="Arial" charset="0"/>
                </a:endParaRPr>
              </a:p>
            </p:txBody>
          </p:sp>
        </p:grpSp>
        <p:grpSp>
          <p:nvGrpSpPr>
            <p:cNvPr id="66574" name="Group 60"/>
            <p:cNvGrpSpPr>
              <a:grpSpLocks/>
            </p:cNvGrpSpPr>
            <p:nvPr/>
          </p:nvGrpSpPr>
          <p:grpSpPr bwMode="auto">
            <a:xfrm>
              <a:off x="4468" y="2840"/>
              <a:ext cx="636" cy="680"/>
              <a:chOff x="4422" y="2931"/>
              <a:chExt cx="636" cy="680"/>
            </a:xfrm>
          </p:grpSpPr>
          <p:grpSp>
            <p:nvGrpSpPr>
              <p:cNvPr id="66589" name="Group 61"/>
              <p:cNvGrpSpPr>
                <a:grpSpLocks/>
              </p:cNvGrpSpPr>
              <p:nvPr/>
            </p:nvGrpSpPr>
            <p:grpSpPr bwMode="auto">
              <a:xfrm>
                <a:off x="4422" y="2931"/>
                <a:ext cx="635" cy="680"/>
                <a:chOff x="3696" y="1933"/>
                <a:chExt cx="772" cy="727"/>
              </a:xfrm>
            </p:grpSpPr>
            <p:sp>
              <p:nvSpPr>
                <p:cNvPr id="66591" name="Rectangle 62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592" name="Rectangle 63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593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4" name="Line 65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5" name="Line 66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99" name="Line 70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00" name="Line 71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590" name="Oval 72"/>
              <p:cNvSpPr>
                <a:spLocks noChangeArrowheads="1"/>
              </p:cNvSpPr>
              <p:nvPr/>
            </p:nvSpPr>
            <p:spPr bwMode="auto">
              <a:xfrm>
                <a:off x="5012" y="3430"/>
                <a:ext cx="46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MS UI Gothic" pitchFamily="34" charset="-128"/>
                  <a:cs typeface="Arial" charset="0"/>
                </a:endParaRPr>
              </a:p>
            </p:txBody>
          </p:sp>
        </p:grpSp>
        <p:grpSp>
          <p:nvGrpSpPr>
            <p:cNvPr id="66575" name="Group 73"/>
            <p:cNvGrpSpPr>
              <a:grpSpLocks/>
            </p:cNvGrpSpPr>
            <p:nvPr/>
          </p:nvGrpSpPr>
          <p:grpSpPr bwMode="auto">
            <a:xfrm>
              <a:off x="4468" y="1661"/>
              <a:ext cx="635" cy="681"/>
              <a:chOff x="3334" y="1797"/>
              <a:chExt cx="635" cy="681"/>
            </a:xfrm>
          </p:grpSpPr>
          <p:grpSp>
            <p:nvGrpSpPr>
              <p:cNvPr id="66576" name="Group 74"/>
              <p:cNvGrpSpPr>
                <a:grpSpLocks/>
              </p:cNvGrpSpPr>
              <p:nvPr/>
            </p:nvGrpSpPr>
            <p:grpSpPr bwMode="auto">
              <a:xfrm>
                <a:off x="3334" y="1797"/>
                <a:ext cx="635" cy="680"/>
                <a:chOff x="3696" y="1933"/>
                <a:chExt cx="772" cy="727"/>
              </a:xfrm>
            </p:grpSpPr>
            <p:sp>
              <p:nvSpPr>
                <p:cNvPr id="66579" name="Rectangle 75"/>
                <p:cNvSpPr>
                  <a:spLocks noChangeArrowheads="1"/>
                </p:cNvSpPr>
                <p:nvPr/>
              </p:nvSpPr>
              <p:spPr bwMode="auto">
                <a:xfrm>
                  <a:off x="3696" y="2115"/>
                  <a:ext cx="545" cy="5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580" name="Rectangle 76"/>
                <p:cNvSpPr>
                  <a:spLocks noChangeArrowheads="1"/>
                </p:cNvSpPr>
                <p:nvPr/>
              </p:nvSpPr>
              <p:spPr bwMode="auto">
                <a:xfrm>
                  <a:off x="3923" y="1933"/>
                  <a:ext cx="545" cy="545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MS UI Gothic" pitchFamily="34" charset="-128"/>
                    <a:cs typeface="Arial" charset="0"/>
                  </a:endParaRPr>
                </a:p>
              </p:txBody>
            </p:sp>
            <p:sp>
              <p:nvSpPr>
                <p:cNvPr id="6658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241" y="2478"/>
                  <a:ext cx="227" cy="1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2" name="Line 78"/>
                <p:cNvSpPr>
                  <a:spLocks noChangeShapeType="1"/>
                </p:cNvSpPr>
                <p:nvPr/>
              </p:nvSpPr>
              <p:spPr bwMode="auto">
                <a:xfrm>
                  <a:off x="4468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3" name="Line 79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4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696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5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241" y="1933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696" y="2478"/>
                  <a:ext cx="227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7" name="Line 83"/>
                <p:cNvSpPr>
                  <a:spLocks noChangeShapeType="1"/>
                </p:cNvSpPr>
                <p:nvPr/>
              </p:nvSpPr>
              <p:spPr bwMode="auto">
                <a:xfrm>
                  <a:off x="3923" y="2478"/>
                  <a:ext cx="5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88" name="Line 84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0" cy="5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6577" name="Line 85"/>
              <p:cNvSpPr>
                <a:spLocks noChangeShapeType="1"/>
              </p:cNvSpPr>
              <p:nvPr/>
            </p:nvSpPr>
            <p:spPr bwMode="auto">
              <a:xfrm flipH="1">
                <a:off x="3334" y="1797"/>
                <a:ext cx="181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8" name="Line 86"/>
              <p:cNvSpPr>
                <a:spLocks noChangeShapeType="1"/>
              </p:cNvSpPr>
              <p:nvPr/>
            </p:nvSpPr>
            <p:spPr bwMode="auto">
              <a:xfrm>
                <a:off x="3334" y="1979"/>
                <a:ext cx="0" cy="49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9479" name="Text Box 87"/>
          <p:cNvSpPr txBox="1">
            <a:spLocks noChangeArrowheads="1"/>
          </p:cNvSpPr>
          <p:nvPr/>
        </p:nvSpPr>
        <p:spPr bwMode="auto">
          <a:xfrm>
            <a:off x="1331913" y="3860800"/>
            <a:ext cx="4318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а)</a:t>
            </a:r>
          </a:p>
        </p:txBody>
      </p:sp>
      <p:sp>
        <p:nvSpPr>
          <p:cNvPr id="59480" name="Text Box 88"/>
          <p:cNvSpPr txBox="1">
            <a:spLocks noChangeArrowheads="1"/>
          </p:cNvSpPr>
          <p:nvPr/>
        </p:nvSpPr>
        <p:spPr bwMode="auto">
          <a:xfrm>
            <a:off x="3924300" y="3860800"/>
            <a:ext cx="4318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б)</a:t>
            </a:r>
          </a:p>
        </p:txBody>
      </p:sp>
      <p:sp>
        <p:nvSpPr>
          <p:cNvPr id="59481" name="Text Box 89"/>
          <p:cNvSpPr txBox="1">
            <a:spLocks noChangeArrowheads="1"/>
          </p:cNvSpPr>
          <p:nvPr/>
        </p:nvSpPr>
        <p:spPr bwMode="auto">
          <a:xfrm>
            <a:off x="7164388" y="3860800"/>
            <a:ext cx="4318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в)</a:t>
            </a:r>
          </a:p>
        </p:txBody>
      </p:sp>
      <p:sp>
        <p:nvSpPr>
          <p:cNvPr id="59482" name="Text Box 90"/>
          <p:cNvSpPr txBox="1">
            <a:spLocks noChangeArrowheads="1"/>
          </p:cNvSpPr>
          <p:nvPr/>
        </p:nvSpPr>
        <p:spPr bwMode="auto">
          <a:xfrm>
            <a:off x="1403350" y="5805488"/>
            <a:ext cx="431800" cy="3667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г)</a:t>
            </a:r>
          </a:p>
        </p:txBody>
      </p:sp>
      <p:sp>
        <p:nvSpPr>
          <p:cNvPr id="59483" name="Text Box 91"/>
          <p:cNvSpPr txBox="1">
            <a:spLocks noChangeArrowheads="1"/>
          </p:cNvSpPr>
          <p:nvPr/>
        </p:nvSpPr>
        <p:spPr bwMode="auto">
          <a:xfrm>
            <a:off x="3995738" y="5805488"/>
            <a:ext cx="431800" cy="3667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д)</a:t>
            </a:r>
          </a:p>
        </p:txBody>
      </p:sp>
      <p:sp>
        <p:nvSpPr>
          <p:cNvPr id="59484" name="Text Box 92"/>
          <p:cNvSpPr txBox="1">
            <a:spLocks noChangeArrowheads="1"/>
          </p:cNvSpPr>
          <p:nvPr/>
        </p:nvSpPr>
        <p:spPr bwMode="auto">
          <a:xfrm>
            <a:off x="7164388" y="5734050"/>
            <a:ext cx="431800" cy="3667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latin typeface="MS UI Gothic" pitchFamily="34" charset="-128"/>
                <a:cs typeface="Arial" charset="0"/>
              </a:rPr>
              <a:t>е)</a:t>
            </a:r>
          </a:p>
        </p:txBody>
      </p:sp>
      <p:sp>
        <p:nvSpPr>
          <p:cNvPr id="66569" name="Text Box 93"/>
          <p:cNvSpPr txBox="1">
            <a:spLocks noChangeArrowheads="1"/>
          </p:cNvSpPr>
          <p:nvPr/>
        </p:nvSpPr>
        <p:spPr bwMode="auto">
          <a:xfrm>
            <a:off x="250825" y="188913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Ответьте на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79" grpId="0" animBg="1"/>
      <p:bldP spid="59480" grpId="0" animBg="1"/>
      <p:bldP spid="59481" grpId="0" animBg="1"/>
      <p:bldP spid="59482" grpId="0" animBg="1"/>
      <p:bldP spid="594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23" name="Group 39"/>
          <p:cNvGraphicFramePr>
            <a:graphicFrameLocks noGrp="1"/>
          </p:cNvGraphicFramePr>
          <p:nvPr/>
        </p:nvGraphicFramePr>
        <p:xfrm>
          <a:off x="250825" y="836613"/>
          <a:ext cx="8893175" cy="5561330"/>
        </p:xfrm>
        <a:graphic>
          <a:graphicData uri="http://schemas.openxmlformats.org/drawingml/2006/table">
            <a:tbl>
              <a:tblPr/>
              <a:tblGrid>
                <a:gridCol w="7993063"/>
                <a:gridCol w="900112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Любые три точки лежат в одной плоскости.</a:t>
                      </a: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Любые четыре точки лежат в одной плоскости.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Любые четыре точки не лежат в одной плоскости.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Если прямая пересекает 2 стороны треугольника, то она лежит в плоскости треугольника.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5 точек не лежат в одной плоскости. Могут ли какие–нибудь 4 из них лежать на одной прямой?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Через середины сторон квадрата проведена плоскость. Совпадает ли она с плоскостью квадрата?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916" name="Text Box 100"/>
          <p:cNvSpPr txBox="1">
            <a:spLocks noChangeArrowheads="1"/>
          </p:cNvSpPr>
          <p:nvPr/>
        </p:nvSpPr>
        <p:spPr bwMode="auto">
          <a:xfrm>
            <a:off x="8172450" y="2060575"/>
            <a:ext cx="97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Нет</a:t>
            </a:r>
          </a:p>
        </p:txBody>
      </p:sp>
      <p:sp>
        <p:nvSpPr>
          <p:cNvPr id="162917" name="Rectangle 101"/>
          <p:cNvSpPr>
            <a:spLocks noChangeArrowheads="1"/>
          </p:cNvSpPr>
          <p:nvPr/>
        </p:nvSpPr>
        <p:spPr bwMode="auto">
          <a:xfrm>
            <a:off x="8316913" y="836613"/>
            <a:ext cx="60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62918" name="Text Box 102"/>
          <p:cNvSpPr txBox="1">
            <a:spLocks noChangeArrowheads="1"/>
          </p:cNvSpPr>
          <p:nvPr/>
        </p:nvSpPr>
        <p:spPr bwMode="auto">
          <a:xfrm>
            <a:off x="8172450" y="1412875"/>
            <a:ext cx="97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2920" name="Text Box 104"/>
          <p:cNvSpPr txBox="1">
            <a:spLocks noChangeArrowheads="1"/>
          </p:cNvSpPr>
          <p:nvPr/>
        </p:nvSpPr>
        <p:spPr bwMode="auto">
          <a:xfrm>
            <a:off x="8243888" y="31416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162921" name="Text Box 105"/>
          <p:cNvSpPr txBox="1">
            <a:spLocks noChangeArrowheads="1"/>
          </p:cNvSpPr>
          <p:nvPr/>
        </p:nvSpPr>
        <p:spPr bwMode="auto">
          <a:xfrm>
            <a:off x="8207375" y="42926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2922" name="Text Box 106"/>
          <p:cNvSpPr txBox="1">
            <a:spLocks noChangeArrowheads="1"/>
          </p:cNvSpPr>
          <p:nvPr/>
        </p:nvSpPr>
        <p:spPr bwMode="auto">
          <a:xfrm>
            <a:off x="8316913" y="52292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Да</a:t>
            </a:r>
          </a:p>
        </p:txBody>
      </p:sp>
      <p:sp>
        <p:nvSpPr>
          <p:cNvPr id="67614" name="Text Box 31"/>
          <p:cNvSpPr txBox="1">
            <a:spLocks noChangeArrowheads="1"/>
          </p:cNvSpPr>
          <p:nvPr/>
        </p:nvSpPr>
        <p:spPr bwMode="auto">
          <a:xfrm>
            <a:off x="395288" y="188913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hlink"/>
                </a:solidFill>
                <a:latin typeface="Times New Roman" pitchFamily="18" charset="0"/>
              </a:rPr>
              <a:t>Определите: верно, ли утверждение?</a:t>
            </a:r>
            <a:r>
              <a:rPr lang="ru-RU" sz="36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6" grpId="0"/>
      <p:bldP spid="162917" grpId="0"/>
      <p:bldP spid="162918" grpId="0"/>
      <p:bldP spid="162920" grpId="0"/>
      <p:bldP spid="162921" grpId="0"/>
      <p:bldP spid="162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6" name="AutoShape 16"/>
          <p:cNvSpPr>
            <a:spLocks noChangeArrowheads="1"/>
          </p:cNvSpPr>
          <p:nvPr/>
        </p:nvSpPr>
        <p:spPr bwMode="auto">
          <a:xfrm>
            <a:off x="3203575" y="1989138"/>
            <a:ext cx="5472113" cy="3455987"/>
          </a:xfrm>
          <a:prstGeom prst="parallelogram">
            <a:avLst>
              <a:gd name="adj" fmla="val 3958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56165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Дано: АВС</a:t>
            </a:r>
            <a:r>
              <a:rPr lang="en-US" sz="2800" b="1">
                <a:latin typeface="Times New Roman" pitchFamily="18" charset="0"/>
              </a:rPr>
              <a:t>D</a:t>
            </a:r>
            <a:r>
              <a:rPr lang="ru-RU" sz="2800" b="1">
                <a:latin typeface="Times New Roman" pitchFamily="18" charset="0"/>
              </a:rPr>
              <a:t>-параллелограмм </a:t>
            </a:r>
          </a:p>
          <a:p>
            <a:r>
              <a:rPr lang="ru-RU" sz="2800" b="1">
                <a:latin typeface="Times New Roman" pitchFamily="18" charset="0"/>
              </a:rPr>
              <a:t>А, В, С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α</a:t>
            </a:r>
          </a:p>
          <a:p>
            <a:r>
              <a:rPr lang="ru-RU" sz="2800" b="1">
                <a:latin typeface="Times New Roman" pitchFamily="18" charset="0"/>
              </a:rPr>
              <a:t>Доказать: </a:t>
            </a:r>
            <a:r>
              <a:rPr lang="en-US" sz="2800" b="1">
                <a:latin typeface="Times New Roman" pitchFamily="18" charset="0"/>
              </a:rPr>
              <a:t>D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α</a:t>
            </a:r>
          </a:p>
        </p:txBody>
      </p:sp>
      <p:sp>
        <p:nvSpPr>
          <p:cNvPr id="68611" name="AutoShape 5"/>
          <p:cNvSpPr>
            <a:spLocks noChangeArrowheads="1"/>
          </p:cNvSpPr>
          <p:nvPr/>
        </p:nvSpPr>
        <p:spPr bwMode="auto">
          <a:xfrm>
            <a:off x="4356100" y="2852738"/>
            <a:ext cx="3170238" cy="1655762"/>
          </a:xfrm>
          <a:prstGeom prst="parallelogram">
            <a:avLst>
              <a:gd name="adj" fmla="val 47867"/>
            </a:avLst>
          </a:prstGeom>
          <a:solidFill>
            <a:srgbClr val="4F81BD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3851275" y="42926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4787900" y="24923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7451725" y="24923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6732588" y="43656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414020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•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7308850" y="26368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•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932363" y="263683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cs typeface="Arial" charset="0"/>
              </a:rPr>
              <a:t>•</a:t>
            </a:r>
            <a:r>
              <a:rPr lang="ru-RU">
                <a:solidFill>
                  <a:schemeClr val="hlink"/>
                </a:solidFill>
                <a:cs typeface="Arial" charset="0"/>
              </a:rPr>
              <a:t> </a:t>
            </a:r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flipV="1">
            <a:off x="4356100" y="2852738"/>
            <a:ext cx="792163" cy="16557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6732588" y="2852738"/>
            <a:ext cx="792162" cy="16557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516688" y="42926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99"/>
                </a:solidFill>
                <a:cs typeface="Arial" charset="0"/>
              </a:rPr>
              <a:t>•</a:t>
            </a:r>
            <a:r>
              <a:rPr lang="ru-RU">
                <a:solidFill>
                  <a:srgbClr val="FF9999"/>
                </a:solidFill>
                <a:cs typeface="Arial" charset="0"/>
              </a:rPr>
              <a:t> </a:t>
            </a:r>
          </a:p>
        </p:txBody>
      </p:sp>
      <p:sp>
        <p:nvSpPr>
          <p:cNvPr id="163858" name="Text Box 18"/>
          <p:cNvSpPr txBox="1">
            <a:spLocks noChangeArrowheads="1"/>
          </p:cNvSpPr>
          <p:nvPr/>
        </p:nvSpPr>
        <p:spPr bwMode="auto">
          <a:xfrm>
            <a:off x="323850" y="1773238"/>
            <a:ext cx="331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179388" y="2276475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А, В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АВ</a:t>
            </a:r>
            <a:r>
              <a:rPr lang="ru-RU" sz="2800" b="1" i="1">
                <a:latin typeface="Times New Roman" pitchFamily="18" charset="0"/>
              </a:rPr>
              <a:t>, </a:t>
            </a:r>
            <a:r>
              <a:rPr lang="ru-RU" sz="2800" b="1">
                <a:latin typeface="Times New Roman" pitchFamily="18" charset="0"/>
              </a:rPr>
              <a:t>С,</a:t>
            </a:r>
            <a:r>
              <a:rPr lang="en-US" sz="2800" b="1">
                <a:latin typeface="Times New Roman" pitchFamily="18" charset="0"/>
              </a:rPr>
              <a:t>D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С</a:t>
            </a:r>
            <a:r>
              <a:rPr lang="en-US" sz="2800" b="1">
                <a:latin typeface="Times New Roman" pitchFamily="18" charset="0"/>
              </a:rPr>
              <a:t>D</a:t>
            </a:r>
            <a:r>
              <a:rPr lang="ru-RU" sz="2800" b="1">
                <a:latin typeface="Times New Roman" pitchFamily="18" charset="0"/>
              </a:rPr>
              <a:t>,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395288" y="2781300"/>
            <a:ext cx="5616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АВ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С</a:t>
            </a:r>
            <a:r>
              <a:rPr lang="en-US" sz="2800" b="1">
                <a:latin typeface="Times New Roman" pitchFamily="18" charset="0"/>
              </a:rPr>
              <a:t>D </a:t>
            </a:r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(по определению параллелограмма)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395288" y="4292600"/>
            <a:ext cx="2735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АВ, С</a:t>
            </a:r>
            <a:r>
              <a:rPr lang="en-US" sz="2800" b="1">
                <a:latin typeface="Times New Roman" pitchFamily="18" charset="0"/>
              </a:rPr>
              <a:t>D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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α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395288" y="4724400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D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6" grpId="0" animBg="1"/>
      <p:bldP spid="163851" grpId="0"/>
      <p:bldP spid="163852" grpId="0"/>
      <p:bldP spid="163853" grpId="0"/>
      <p:bldP spid="163854" grpId="0" animBg="1"/>
      <p:bldP spid="163855" grpId="0" animBg="1"/>
      <p:bldP spid="163850" grpId="0"/>
      <p:bldP spid="163858" grpId="0"/>
      <p:bldP spid="163860" grpId="0"/>
      <p:bldP spid="163862" grpId="0"/>
      <p:bldP spid="1638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30"/>
          <p:cNvSpPr>
            <a:spLocks noChangeArrowheads="1"/>
          </p:cNvSpPr>
          <p:nvPr/>
        </p:nvSpPr>
        <p:spPr bwMode="auto">
          <a:xfrm>
            <a:off x="4140200" y="2924175"/>
            <a:ext cx="2143125" cy="928688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EBF96B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4663" y="206057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пересекаются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48488" y="206057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параллельны</a:t>
            </a:r>
          </a:p>
        </p:txBody>
      </p:sp>
      <p:sp>
        <p:nvSpPr>
          <p:cNvPr id="85" name="Параллелограмм 84"/>
          <p:cNvSpPr>
            <a:spLocks noChangeArrowheads="1"/>
          </p:cNvSpPr>
          <p:nvPr/>
        </p:nvSpPr>
        <p:spPr bwMode="auto">
          <a:xfrm>
            <a:off x="4067175" y="4797425"/>
            <a:ext cx="3214688" cy="1500188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0800000" flipV="1">
            <a:off x="5003800" y="4868863"/>
            <a:ext cx="1500188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араллелограмм 107"/>
          <p:cNvSpPr>
            <a:spLocks noChangeArrowheads="1"/>
          </p:cNvSpPr>
          <p:nvPr/>
        </p:nvSpPr>
        <p:spPr bwMode="auto">
          <a:xfrm>
            <a:off x="6732588" y="2781300"/>
            <a:ext cx="2143125" cy="928688"/>
          </a:xfrm>
          <a:prstGeom prst="parallelogram">
            <a:avLst>
              <a:gd name="adj" fmla="val 25000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4427538" y="3141663"/>
            <a:ext cx="1500187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 flipV="1">
            <a:off x="4284663" y="3068638"/>
            <a:ext cx="1785937" cy="642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0800000" flipV="1">
            <a:off x="7019925" y="3068638"/>
            <a:ext cx="1501775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 flipV="1">
            <a:off x="7019925" y="3429000"/>
            <a:ext cx="142875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7019925" y="30686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а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572250" y="5072063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а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4284663" y="32131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25950" y="27813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b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019925" y="2708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b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435600" y="43656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b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19250" y="5661025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скрещиваются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50825" y="2492375"/>
            <a:ext cx="417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hlink"/>
                </a:solidFill>
                <a:latin typeface="Times New Roman" pitchFamily="18" charset="0"/>
              </a:rPr>
              <a:t>Лежат в одной плоскости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79388" y="4221163"/>
            <a:ext cx="42497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hlink"/>
                </a:solidFill>
                <a:latin typeface="Times New Roman" pitchFamily="18" charset="0"/>
              </a:rPr>
              <a:t>Не лежат в одной</a:t>
            </a:r>
            <a:r>
              <a:rPr lang="ru-RU" sz="4000" b="1" i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3200" b="1" i="1">
                <a:solidFill>
                  <a:schemeClr val="hlink"/>
                </a:solidFill>
                <a:latin typeface="Times New Roman" pitchFamily="18" charset="0"/>
              </a:rPr>
              <a:t>плоскости</a:t>
            </a:r>
          </a:p>
        </p:txBody>
      </p:sp>
      <p:sp>
        <p:nvSpPr>
          <p:cNvPr id="69652" name="Text Box 27"/>
          <p:cNvSpPr txBox="1">
            <a:spLocks noChangeArrowheads="1"/>
          </p:cNvSpPr>
          <p:nvPr/>
        </p:nvSpPr>
        <p:spPr bwMode="auto">
          <a:xfrm>
            <a:off x="323850" y="188913"/>
            <a:ext cx="8497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chemeClr val="hlink"/>
                </a:solidFill>
                <a:latin typeface="Times New Roman" pitchFamily="18" charset="0"/>
              </a:rPr>
              <a:t>Взаимное расположение прямых в пространстве.</a:t>
            </a: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>
            <a:off x="5292725" y="4581525"/>
            <a:ext cx="8636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>
            <a:off x="6156325" y="54451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>
            <a:off x="6948488" y="6237288"/>
            <a:ext cx="3603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16" grpId="0"/>
      <p:bldP spid="17" grpId="0"/>
      <p:bldP spid="85" grpId="0" animBg="1"/>
      <p:bldP spid="108" grpId="0" animBg="1"/>
      <p:bldP spid="120" grpId="0"/>
      <p:bldP spid="124" grpId="0"/>
      <p:bldP spid="125" grpId="0"/>
      <p:bldP spid="27" grpId="0"/>
      <p:bldP spid="28" grpId="0"/>
      <p:bldP spid="29" grpId="0"/>
      <p:bldP spid="39" grpId="0"/>
      <p:bldP spid="86041" grpId="0"/>
      <p:bldP spid="86042" grpId="0"/>
      <p:bldP spid="86044" grpId="0" animBg="1"/>
      <p:bldP spid="86045" grpId="0" animBg="1"/>
      <p:bldP spid="860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4" name="AutoShape 56"/>
          <p:cNvSpPr>
            <a:spLocks noChangeArrowheads="1"/>
          </p:cNvSpPr>
          <p:nvPr/>
        </p:nvSpPr>
        <p:spPr bwMode="auto">
          <a:xfrm rot="2168991">
            <a:off x="1116013" y="1844675"/>
            <a:ext cx="1657350" cy="866775"/>
          </a:xfrm>
          <a:prstGeom prst="parallelogram">
            <a:avLst>
              <a:gd name="adj" fmla="val 137750"/>
            </a:avLst>
          </a:prstGeom>
          <a:solidFill>
            <a:srgbClr val="FFFFDD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22580" name="AutoShape 52"/>
          <p:cNvSpPr>
            <a:spLocks noChangeArrowheads="1"/>
          </p:cNvSpPr>
          <p:nvPr/>
        </p:nvSpPr>
        <p:spPr bwMode="auto">
          <a:xfrm rot="2231820">
            <a:off x="755650" y="1628775"/>
            <a:ext cx="1657350" cy="866775"/>
          </a:xfrm>
          <a:prstGeom prst="parallelogram">
            <a:avLst>
              <a:gd name="adj" fmla="val 131571"/>
            </a:avLst>
          </a:prstGeom>
          <a:solidFill>
            <a:srgbClr val="FFFFDD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22578" name="AutoShape 50"/>
          <p:cNvSpPr>
            <a:spLocks noChangeArrowheads="1"/>
          </p:cNvSpPr>
          <p:nvPr/>
        </p:nvSpPr>
        <p:spPr bwMode="auto">
          <a:xfrm>
            <a:off x="539750" y="765175"/>
            <a:ext cx="2663825" cy="1150938"/>
          </a:xfrm>
          <a:prstGeom prst="parallelogram">
            <a:avLst>
              <a:gd name="adj" fmla="val 94969"/>
            </a:avLst>
          </a:prstGeom>
          <a:solidFill>
            <a:srgbClr val="F6F5F0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70660" name="Text Box 20"/>
          <p:cNvSpPr txBox="1">
            <a:spLocks noChangeArrowheads="1"/>
          </p:cNvSpPr>
          <p:nvPr/>
        </p:nvSpPr>
        <p:spPr bwMode="auto">
          <a:xfrm>
            <a:off x="4859338" y="1412875"/>
            <a:ext cx="3529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1042988" y="765175"/>
            <a:ext cx="2160587" cy="576263"/>
          </a:xfrm>
          <a:prstGeom prst="parallelogram">
            <a:avLst>
              <a:gd name="adj" fmla="val 93733"/>
            </a:avLst>
          </a:prstGeom>
          <a:solidFill>
            <a:srgbClr val="4F81BD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>
            <a:off x="539750" y="1341438"/>
            <a:ext cx="503238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3" name="Line 26"/>
          <p:cNvSpPr>
            <a:spLocks noChangeShapeType="1"/>
          </p:cNvSpPr>
          <p:nvPr/>
        </p:nvSpPr>
        <p:spPr bwMode="auto">
          <a:xfrm>
            <a:off x="1330325" y="2420938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539750" y="1916113"/>
            <a:ext cx="79216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900113" y="1484313"/>
            <a:ext cx="4318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V="1">
            <a:off x="900113" y="1341438"/>
            <a:ext cx="18002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2700338" y="1341438"/>
            <a:ext cx="2889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8" name="Line 31"/>
          <p:cNvSpPr>
            <a:spLocks noChangeShapeType="1"/>
          </p:cNvSpPr>
          <p:nvPr/>
        </p:nvSpPr>
        <p:spPr bwMode="auto">
          <a:xfrm>
            <a:off x="1187450" y="1916113"/>
            <a:ext cx="935038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9" name="Line 32"/>
          <p:cNvSpPr>
            <a:spLocks noChangeShapeType="1"/>
          </p:cNvSpPr>
          <p:nvPr/>
        </p:nvSpPr>
        <p:spPr bwMode="auto">
          <a:xfrm flipH="1">
            <a:off x="250825" y="191611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>
            <a:off x="2124075" y="1412875"/>
            <a:ext cx="503238" cy="5032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2051050" y="1916113"/>
            <a:ext cx="936625" cy="5048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250825" y="14843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2339975" y="23495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с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403350" y="1341438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в</a:t>
            </a:r>
            <a:r>
              <a:rPr lang="ru-RU" b="1" i="1" baseline="-250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0675" name="Text Box 39"/>
          <p:cNvSpPr txBox="1">
            <a:spLocks noChangeArrowheads="1"/>
          </p:cNvSpPr>
          <p:nvPr/>
        </p:nvSpPr>
        <p:spPr bwMode="auto">
          <a:xfrm>
            <a:off x="1331913" y="9080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827088" y="18446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Arial" charset="0"/>
                <a:cs typeface="Arial" charset="0"/>
              </a:rPr>
              <a:t>β</a:t>
            </a:r>
            <a:r>
              <a:rPr lang="ru-RU" sz="18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555875" y="6921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  <a:latin typeface="Arial" charset="0"/>
                <a:cs typeface="Calibri" pitchFamily="34" charset="0"/>
              </a:rPr>
              <a:t>α</a:t>
            </a:r>
            <a:r>
              <a:rPr lang="ru-RU" b="1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484438" y="17732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  <a:sym typeface="Symbol" pitchFamily="18" charset="2"/>
              </a:rPr>
              <a:t>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2700338" y="11969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3203575" y="1773238"/>
            <a:ext cx="547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 случай.  </a:t>
            </a:r>
            <a:r>
              <a:rPr lang="ru-RU" sz="2800" b="1" i="1">
                <a:latin typeface="Times New Roman" pitchFamily="18" charset="0"/>
              </a:rPr>
              <a:t>а, в, с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α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latin typeface="Times New Roman" pitchFamily="18" charset="0"/>
              </a:rPr>
              <a:t> рассмотрен в планиметрии</a:t>
            </a:r>
            <a:r>
              <a:rPr lang="ru-RU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250825" y="2781300"/>
            <a:ext cx="554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 случай.   </a:t>
            </a:r>
            <a:r>
              <a:rPr lang="ru-RU" sz="2800" b="1" i="1">
                <a:latin typeface="Times New Roman" pitchFamily="18" charset="0"/>
              </a:rPr>
              <a:t>а, в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 α;  </a:t>
            </a:r>
            <a:r>
              <a:rPr lang="ru-RU" sz="2800" b="1" i="1">
                <a:latin typeface="Times New Roman" pitchFamily="18" charset="0"/>
              </a:rPr>
              <a:t>а, с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 β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70682" name="Line 47"/>
          <p:cNvSpPr>
            <a:spLocks noChangeShapeType="1"/>
          </p:cNvSpPr>
          <p:nvPr/>
        </p:nvSpPr>
        <p:spPr bwMode="auto">
          <a:xfrm flipV="1">
            <a:off x="1042988" y="1341438"/>
            <a:ext cx="15843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>
            <a:off x="250825" y="1916113"/>
            <a:ext cx="18732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84" name="Line 49"/>
          <p:cNvSpPr>
            <a:spLocks noChangeShapeType="1"/>
          </p:cNvSpPr>
          <p:nvPr/>
        </p:nvSpPr>
        <p:spPr bwMode="auto">
          <a:xfrm>
            <a:off x="1331913" y="2420938"/>
            <a:ext cx="16557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323850" y="3213100"/>
            <a:ext cx="4681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 Возьмем т.В, В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323850" y="3644900"/>
            <a:ext cx="615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Через т.В и </a:t>
            </a:r>
            <a:r>
              <a:rPr lang="ru-RU" sz="2800" b="1" i="1">
                <a:latin typeface="Times New Roman" pitchFamily="18" charset="0"/>
              </a:rPr>
              <a:t>с  </a:t>
            </a:r>
            <a:r>
              <a:rPr lang="ru-RU" sz="2800" b="1">
                <a:latin typeface="Times New Roman" pitchFamily="18" charset="0"/>
              </a:rPr>
              <a:t>проведем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плоскость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ru-RU" b="1" i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6516688" y="3644900"/>
            <a:ext cx="2160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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α =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 flipH="1">
            <a:off x="900113" y="1341438"/>
            <a:ext cx="1727200" cy="1428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323850" y="4076700"/>
            <a:ext cx="8642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" charset="0"/>
                <a:cs typeface="Arial" charset="0"/>
              </a:rPr>
              <a:t>2. </a:t>
            </a:r>
            <a:r>
              <a:rPr lang="ru-RU" sz="2800" b="1">
                <a:latin typeface="Times New Roman" pitchFamily="18" charset="0"/>
              </a:rPr>
              <a:t>Если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 i="1" baseline="-25000">
                <a:latin typeface="Times New Roman" pitchFamily="18" charset="0"/>
              </a:rPr>
              <a:t> 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β = Х,  </a:t>
            </a:r>
            <a:r>
              <a:rPr lang="ru-RU" sz="2800" b="1" u="sng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Х  </a:t>
            </a:r>
            <a:r>
              <a:rPr lang="ru-RU" sz="2800" b="1" i="1" u="sng">
                <a:latin typeface="Times New Roman" pitchFamily="18" charset="0"/>
              </a:rPr>
              <a:t>а</a:t>
            </a:r>
            <a:r>
              <a:rPr lang="ru-RU" sz="2800" b="1" i="1">
                <a:latin typeface="Times New Roman" pitchFamily="18" charset="0"/>
              </a:rPr>
              <a:t>, в</a:t>
            </a:r>
            <a:r>
              <a:rPr lang="ru-RU" sz="1400" b="1" i="1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α,</a:t>
            </a:r>
            <a:r>
              <a:rPr lang="ru-RU" sz="2800" b="1" i="1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но </a:t>
            </a:r>
            <a:r>
              <a:rPr lang="ru-RU" sz="2800" b="1" u="sng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Х  </a:t>
            </a:r>
            <a:r>
              <a:rPr lang="ru-RU" sz="2800" b="1" i="1" u="sng">
                <a:latin typeface="Times New Roman" pitchFamily="18" charset="0"/>
              </a:rPr>
              <a:t>с</a:t>
            </a:r>
            <a:r>
              <a:rPr lang="ru-RU" sz="2800" b="1" i="1">
                <a:latin typeface="Times New Roman" pitchFamily="18" charset="0"/>
              </a:rPr>
              <a:t>, </a:t>
            </a:r>
            <a:r>
              <a:rPr lang="ru-RU" sz="2800" b="1">
                <a:latin typeface="Times New Roman" pitchFamily="18" charset="0"/>
              </a:rPr>
              <a:t>т.к.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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,   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а т.к. </a:t>
            </a:r>
            <a:r>
              <a:rPr lang="ru-RU" sz="2800" b="1" i="1">
                <a:latin typeface="Times New Roman" pitchFamily="18" charset="0"/>
              </a:rPr>
              <a:t>а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 i="1">
                <a:latin typeface="Times New Roman" pitchFamily="18" charset="0"/>
              </a:rPr>
              <a:t>с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 i="1" baseline="-25000">
                <a:latin typeface="Times New Roman" pitchFamily="18" charset="0"/>
              </a:rPr>
              <a:t> 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β </a:t>
            </a:r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2051050" y="5516563"/>
            <a:ext cx="4318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250825" y="5300663"/>
            <a:ext cx="84963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3.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α,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 </a:t>
            </a:r>
            <a:r>
              <a:rPr lang="ru-RU" sz="2800" b="1" i="1">
                <a:latin typeface="Times New Roman" pitchFamily="18" charset="0"/>
              </a:rPr>
              <a:t>а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 </a:t>
            </a:r>
            <a:r>
              <a:rPr lang="ru-RU" sz="2800" b="1" i="1">
                <a:latin typeface="Times New Roman" pitchFamily="18" charset="0"/>
              </a:rPr>
              <a:t>а 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  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ru-RU" sz="2800" b="1" i="1">
                <a:latin typeface="Times New Roman" pitchFamily="18" charset="0"/>
              </a:rPr>
              <a:t>в (А</a:t>
            </a:r>
            <a:r>
              <a:rPr lang="ru-RU" b="1" i="1">
                <a:latin typeface="Arial" charset="0"/>
                <a:cs typeface="Arial" charset="0"/>
              </a:rPr>
              <a:t> </a:t>
            </a:r>
            <a:r>
              <a:rPr lang="ru-RU" sz="1800" b="1" i="1">
                <a:latin typeface="Arial" charset="0"/>
                <a:cs typeface="Arial" charset="0"/>
              </a:rPr>
              <a:t>параллельных прямых</a:t>
            </a:r>
            <a:r>
              <a:rPr lang="ru-RU" b="1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>
            <a:off x="6443663" y="49418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250825" y="6092825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4.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 </a:t>
            </a:r>
            <a:r>
              <a:rPr lang="ru-RU" sz="2800" b="1" i="1">
                <a:latin typeface="Times New Roman" pitchFamily="18" charset="0"/>
              </a:rPr>
              <a:t>в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 i="1">
                <a:latin typeface="Times New Roman" pitchFamily="18" charset="0"/>
              </a:rPr>
              <a:t>с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4032250" y="6092825"/>
            <a:ext cx="511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Теорема доказана.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484438" y="10525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  <a:latin typeface="Arial" charset="0"/>
                <a:cs typeface="Calibri" pitchFamily="34" charset="0"/>
              </a:rPr>
              <a:t>•</a:t>
            </a:r>
            <a:r>
              <a:rPr lang="ru-RU" sz="2800" b="1" i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0696" name="Text Box 41"/>
          <p:cNvSpPr txBox="1">
            <a:spLocks noChangeArrowheads="1"/>
          </p:cNvSpPr>
          <p:nvPr/>
        </p:nvSpPr>
        <p:spPr bwMode="auto">
          <a:xfrm>
            <a:off x="3132138" y="188913"/>
            <a:ext cx="6011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hlink"/>
                </a:solidFill>
                <a:latin typeface="Times New Roman" pitchFamily="18" charset="0"/>
              </a:rPr>
              <a:t>Две прямые, параллельные третьей прямой, параллельны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4" grpId="0" animBg="1"/>
      <p:bldP spid="22580" grpId="0" animBg="1"/>
      <p:bldP spid="22578" grpId="0" animBg="1"/>
      <p:bldP spid="22551" grpId="0" animBg="1"/>
      <p:bldP spid="22553" grpId="0" animBg="1"/>
      <p:bldP spid="22555" grpId="0" animBg="1"/>
      <p:bldP spid="22556" grpId="0" animBg="1"/>
      <p:bldP spid="22557" grpId="0" animBg="1"/>
      <p:bldP spid="22558" grpId="0" animBg="1"/>
      <p:bldP spid="22562" grpId="0" animBg="1"/>
      <p:bldP spid="22563" grpId="0" animBg="1"/>
      <p:bldP spid="22566" grpId="0"/>
      <p:bldP spid="22568" grpId="0"/>
      <p:bldP spid="22569" grpId="0"/>
      <p:bldP spid="22570" grpId="0"/>
      <p:bldP spid="22571" grpId="0"/>
      <p:bldP spid="22573" grpId="0"/>
      <p:bldP spid="22574" grpId="0"/>
      <p:bldP spid="22576" grpId="0" animBg="1"/>
      <p:bldP spid="22585" grpId="0"/>
      <p:bldP spid="22586" grpId="0"/>
      <p:bldP spid="22587" grpId="0"/>
      <p:bldP spid="22589" grpId="0" animBg="1"/>
      <p:bldP spid="89124" grpId="0" animBg="1"/>
      <p:bldP spid="89125" grpId="0"/>
      <p:bldP spid="89126" grpId="0" animBg="1"/>
      <p:bldP spid="89127" grpId="0"/>
      <p:bldP spid="225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3" name="AutoShape 33"/>
          <p:cNvSpPr>
            <a:spLocks noChangeArrowheads="1"/>
          </p:cNvSpPr>
          <p:nvPr/>
        </p:nvSpPr>
        <p:spPr bwMode="auto">
          <a:xfrm>
            <a:off x="0" y="908050"/>
            <a:ext cx="5724525" cy="2808288"/>
          </a:xfrm>
          <a:prstGeom prst="parallelogram">
            <a:avLst>
              <a:gd name="adj" fmla="val 50961"/>
            </a:avLst>
          </a:prstGeom>
          <a:solidFill>
            <a:srgbClr val="8CB5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87052" name="Shape 1126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Теорема о параллельных прямых.</a:t>
            </a:r>
          </a:p>
        </p:txBody>
      </p:sp>
      <p:sp>
        <p:nvSpPr>
          <p:cNvPr id="87053" name="Straight Connector 11267"/>
          <p:cNvSpPr>
            <a:spLocks noChangeShapeType="1"/>
          </p:cNvSpPr>
          <p:nvPr/>
        </p:nvSpPr>
        <p:spPr bwMode="auto">
          <a:xfrm flipV="1">
            <a:off x="684213" y="1196975"/>
            <a:ext cx="3889375" cy="15128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054" name="Oval 11268"/>
          <p:cNvSpPr>
            <a:spLocks noChangeArrowheads="1"/>
          </p:cNvSpPr>
          <p:nvPr/>
        </p:nvSpPr>
        <p:spPr bwMode="auto">
          <a:xfrm>
            <a:off x="3059113" y="2708275"/>
            <a:ext cx="144462" cy="144463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055" name="TextBox 11269"/>
          <p:cNvSpPr txBox="1">
            <a:spLocks noChangeArrowheads="1"/>
          </p:cNvSpPr>
          <p:nvPr/>
        </p:nvSpPr>
        <p:spPr bwMode="auto">
          <a:xfrm>
            <a:off x="3106738" y="2840038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Arial" charset="0"/>
                <a:cs typeface="Arial" charset="0"/>
              </a:rPr>
              <a:t>К</a:t>
            </a:r>
          </a:p>
        </p:txBody>
      </p:sp>
      <p:sp>
        <p:nvSpPr>
          <p:cNvPr id="87056" name="TextBox 11270"/>
          <p:cNvSpPr txBox="1">
            <a:spLocks noChangeArrowheads="1"/>
          </p:cNvSpPr>
          <p:nvPr/>
        </p:nvSpPr>
        <p:spPr bwMode="auto">
          <a:xfrm>
            <a:off x="684213" y="1989138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a</a:t>
            </a:r>
            <a:endParaRPr lang="ru-RU" sz="3600" b="1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73" name="Straight Connector 11272"/>
          <p:cNvSpPr>
            <a:spLocks noChangeShapeType="1"/>
          </p:cNvSpPr>
          <p:nvPr/>
        </p:nvSpPr>
        <p:spPr bwMode="auto">
          <a:xfrm flipV="1">
            <a:off x="1116013" y="2060575"/>
            <a:ext cx="3889375" cy="15128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TextBox 11273"/>
          <p:cNvSpPr txBox="1">
            <a:spLocks noChangeArrowheads="1"/>
          </p:cNvSpPr>
          <p:nvPr/>
        </p:nvSpPr>
        <p:spPr bwMode="auto">
          <a:xfrm>
            <a:off x="1524000" y="32004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500563" y="1196975"/>
          <a:ext cx="527050" cy="350838"/>
        </p:xfrm>
        <a:graphic>
          <a:graphicData uri="http://schemas.openxmlformats.org/presentationml/2006/ole">
            <p:oleObj spid="_x0000_s87052" name="Формула" r:id="rId3" imgW="152334" imgH="139639" progId="Equation.3">
              <p:embed/>
            </p:oleObj>
          </a:graphicData>
        </a:graphic>
      </p:graphicFrame>
      <p:sp>
        <p:nvSpPr>
          <p:cNvPr id="87059" name="Text Box 12"/>
          <p:cNvSpPr txBox="1">
            <a:spLocks noChangeArrowheads="1"/>
          </p:cNvSpPr>
          <p:nvPr/>
        </p:nvSpPr>
        <p:spPr bwMode="auto">
          <a:xfrm>
            <a:off x="6011863" y="765175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Дано:  К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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87060" name="Text Box 13"/>
          <p:cNvSpPr txBox="1">
            <a:spLocks noChangeArrowheads="1"/>
          </p:cNvSpPr>
          <p:nvPr/>
        </p:nvSpPr>
        <p:spPr bwMode="auto">
          <a:xfrm>
            <a:off x="5830888" y="1125538"/>
            <a:ext cx="331311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Доказать: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</a:t>
            </a:r>
            <a:r>
              <a:rPr lang="ru-RU" sz="2800" b="1">
                <a:latin typeface="Times New Roman" pitchFamily="18" charset="0"/>
              </a:rPr>
              <a:t> ! </a:t>
            </a:r>
            <a:r>
              <a:rPr lang="en-US" sz="2800" b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: К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, </a:t>
            </a:r>
            <a:r>
              <a:rPr lang="en-US" sz="2800" b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a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87061" name="Text Box 14"/>
          <p:cNvSpPr txBox="1">
            <a:spLocks noChangeArrowheads="1"/>
          </p:cNvSpPr>
          <p:nvPr/>
        </p:nvSpPr>
        <p:spPr bwMode="auto">
          <a:xfrm>
            <a:off x="5435600" y="2205038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427538" y="2565400"/>
            <a:ext cx="47164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1.Проведем через прямую a и точку К плоскость α.</a:t>
            </a:r>
            <a:r>
              <a:rPr lang="ru-RU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50825" y="3644900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2.Проведем через т. К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α прямую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,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</a:t>
            </a:r>
            <a:r>
              <a:rPr lang="en-US" sz="2800" b="1" i="1">
                <a:latin typeface="Times New Roman" pitchFamily="18" charset="0"/>
              </a:rPr>
              <a:t>a</a:t>
            </a:r>
            <a:r>
              <a:rPr lang="ru-RU" sz="2800" b="1">
                <a:latin typeface="Times New Roman" pitchFamily="18" charset="0"/>
              </a:rPr>
              <a:t>.(А </a:t>
            </a:r>
            <a:r>
              <a:rPr lang="ru-RU" sz="1800" b="1">
                <a:latin typeface="Times New Roman" pitchFamily="18" charset="0"/>
              </a:rPr>
              <a:t>планиметрии</a:t>
            </a:r>
            <a:r>
              <a:rPr lang="ru-RU" sz="2800" b="1">
                <a:latin typeface="Times New Roman" pitchFamily="18" charset="0"/>
              </a:rPr>
              <a:t>)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8313" y="4005263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latin typeface="Times New Roman" pitchFamily="18" charset="0"/>
              </a:rPr>
              <a:t>Единственность (от противного)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79388" y="4437063"/>
            <a:ext cx="896461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1.Пусть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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: К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,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</a:t>
            </a:r>
            <a:r>
              <a:rPr lang="en-US" sz="2800" b="1" i="1">
                <a:latin typeface="Times New Roman" pitchFamily="18" charset="0"/>
              </a:rPr>
              <a:t>a</a:t>
            </a:r>
            <a:r>
              <a:rPr lang="ru-RU" sz="2800" b="1">
                <a:latin typeface="Times New Roman" pitchFamily="18" charset="0"/>
              </a:rPr>
              <a:t> .Через  прямые a и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можно провести плоскость α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2. a , К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 b="1">
                <a:latin typeface="Times New Roman" pitchFamily="18" charset="0"/>
              </a:rPr>
              <a:t> α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;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 </a:t>
            </a:r>
            <a:r>
              <a:rPr lang="ru-RU" sz="2800" b="1">
                <a:latin typeface="Times New Roman" pitchFamily="18" charset="0"/>
              </a:rPr>
              <a:t>α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и α</a:t>
            </a:r>
            <a:r>
              <a:rPr lang="ru-RU" b="1">
                <a:latin typeface="Arial" charset="0"/>
                <a:cs typeface="Arial" charset="0"/>
              </a:rPr>
              <a:t> (</a:t>
            </a:r>
            <a:r>
              <a:rPr lang="ru-RU" b="1">
                <a:latin typeface="Times New Roman" pitchFamily="18" charset="0"/>
              </a:rPr>
              <a:t>Т</a:t>
            </a:r>
            <a:r>
              <a:rPr lang="ru-RU" b="1">
                <a:latin typeface="Arial" charset="0"/>
                <a:cs typeface="Arial" charset="0"/>
              </a:rPr>
              <a:t> </a:t>
            </a:r>
            <a:r>
              <a:rPr lang="ru-RU" b="1">
                <a:latin typeface="Times New Roman" pitchFamily="18" charset="0"/>
              </a:rPr>
              <a:t>о точке и прямой в пространстве</a:t>
            </a:r>
            <a:r>
              <a:rPr lang="ru-RU" b="1">
                <a:latin typeface="Arial" charset="0"/>
                <a:cs typeface="Arial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3.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>
                <a:latin typeface="Times New Roman" pitchFamily="18" charset="0"/>
              </a:rPr>
              <a:t> =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b="1" i="1" baseline="-25000">
                <a:latin typeface="Arial" charset="0"/>
                <a:cs typeface="Arial" charset="0"/>
              </a:rPr>
              <a:t>1</a:t>
            </a:r>
            <a:r>
              <a:rPr lang="ru-RU" b="1">
                <a:latin typeface="Arial" charset="0"/>
                <a:cs typeface="Arial" charset="0"/>
              </a:rPr>
              <a:t> </a:t>
            </a:r>
            <a:r>
              <a:rPr lang="ru-RU" sz="2800" b="1">
                <a:latin typeface="Times New Roman" pitchFamily="18" charset="0"/>
              </a:rPr>
              <a:t>(А</a:t>
            </a:r>
            <a:r>
              <a:rPr lang="ru-RU" b="1">
                <a:latin typeface="Arial" charset="0"/>
                <a:cs typeface="Arial" charset="0"/>
              </a:rPr>
              <a:t> </a:t>
            </a:r>
            <a:r>
              <a:rPr lang="ru-RU" b="1">
                <a:latin typeface="Times New Roman" pitchFamily="18" charset="0"/>
              </a:rPr>
              <a:t>параллельных прямых</a:t>
            </a:r>
            <a:r>
              <a:rPr lang="ru-RU" sz="2800" b="1">
                <a:latin typeface="Times New Roman" pitchFamily="18" charset="0"/>
              </a:rPr>
              <a:t>). Теорема доказана.</a:t>
            </a:r>
            <a:r>
              <a:rPr lang="ru-RU" b="1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6655" name="Group 31"/>
          <p:cNvGrpSpPr>
            <a:grpSpLocks/>
          </p:cNvGrpSpPr>
          <p:nvPr/>
        </p:nvGrpSpPr>
        <p:grpSpPr bwMode="auto">
          <a:xfrm rot="48601" flipH="1">
            <a:off x="3924300" y="1052513"/>
            <a:ext cx="1030288" cy="971550"/>
            <a:chOff x="519" y="587"/>
            <a:chExt cx="951" cy="1168"/>
          </a:xfrm>
        </p:grpSpPr>
        <p:sp>
          <p:nvSpPr>
            <p:cNvPr id="87067" name="Freeform 32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524" y="1497"/>
              <a:ext cx="221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87069" name="Freeform 34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70" name="Freeform 35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71" name="Freeform 36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09249E-7 L -0.41857 0.222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11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 animBg="1"/>
      <p:bldP spid="11273" grpId="0" animBg="1"/>
      <p:bldP spid="11274" grpId="0"/>
      <p:bldP spid="2" grpId="0"/>
      <p:bldP spid="3" grpId="0"/>
      <p:bldP spid="266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50825" y="60325"/>
            <a:ext cx="88931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r>
              <a:rPr lang="ru-RU" sz="3600" b="1" i="1" u="sng">
                <a:solidFill>
                  <a:schemeClr val="hlink"/>
                </a:solidFill>
                <a:latin typeface="Times New Roman" pitchFamily="18" charset="0"/>
              </a:rPr>
              <a:t>Задание 1</a:t>
            </a:r>
            <a:r>
              <a:rPr lang="ru-RU" sz="3600" b="1">
                <a:latin typeface="Times New Roman" pitchFamily="18" charset="0"/>
              </a:rPr>
              <a:t>   Вставьте пропущенные слова</a:t>
            </a:r>
            <a:r>
              <a:rPr lang="ru-RU" sz="2800" b="1">
                <a:latin typeface="Times New Roman" pitchFamily="18" charset="0"/>
              </a:rPr>
              <a:t> </a:t>
            </a:r>
          </a:p>
          <a:p>
            <a:pPr marL="457200" indent="-457200"/>
            <a:endParaRPr lang="ru-RU" sz="2800" b="1">
              <a:latin typeface="Times New Roman" pitchFamily="18" charset="0"/>
            </a:endParaRPr>
          </a:p>
          <a:p>
            <a:pPr marL="457200" indent="-457200" eaLnBrk="0" hangingPunct="0">
              <a:buFontTx/>
              <a:buAutoNum type="arabicParenR"/>
            </a:pPr>
            <a:r>
              <a:rPr lang="ru-RU" sz="2800" b="1">
                <a:latin typeface="Times New Roman" pitchFamily="18" charset="0"/>
              </a:rPr>
              <a:t>Единственную плоскость можно задать через три точки, при этом они                        на одной прямой.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2) Если          точки прямой принадлежат плоскости, то и вся прямая принадлежит плоскости.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3) Две различные плоскости могут иметь только одну общую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4) Прямые являются                                 в пространстве, если они не пересекаются и                    в одной плоскости.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5) Если прямая </a:t>
            </a:r>
            <a:r>
              <a:rPr lang="en-US" sz="2800" b="1">
                <a:latin typeface="Times New Roman" pitchFamily="18" charset="0"/>
              </a:rPr>
              <a:t>a</a:t>
            </a:r>
            <a:r>
              <a:rPr lang="ru-RU" sz="2800" b="1">
                <a:latin typeface="Times New Roman" pitchFamily="18" charset="0"/>
              </a:rPr>
              <a:t>  лежит в плоскости α, прямая </a:t>
            </a:r>
            <a:r>
              <a:rPr lang="en-US" sz="2800" b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 не лежит в плоскости α, но пересекает ее в точке </a:t>
            </a:r>
          </a:p>
          <a:p>
            <a:pPr marL="457200" indent="-457200" eaLnBrk="0" hangingPunct="0"/>
            <a:r>
              <a:rPr lang="ru-RU" sz="2800" b="1">
                <a:latin typeface="Times New Roman" pitchFamily="18" charset="0"/>
              </a:rPr>
              <a:t>     В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042988" y="5734050"/>
          <a:ext cx="369887" cy="431800"/>
        </p:xfrm>
        <a:graphic>
          <a:graphicData uri="http://schemas.openxmlformats.org/presentationml/2006/ole">
            <p:oleObj spid="_x0000_s164870" name="Формула" r:id="rId3" imgW="126835" imgH="152202" progId="Equation.3">
              <p:embed/>
            </p:oleObj>
          </a:graphicData>
        </a:graphic>
      </p:graphicFrame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1403350" y="5661025"/>
            <a:ext cx="367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800" b="1">
                <a:latin typeface="Times New Roman" pitchFamily="18" charset="0"/>
                <a:cs typeface="Calibri" pitchFamily="34" charset="0"/>
              </a:rPr>
              <a:t>α, то прямые а и 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b</a:t>
            </a:r>
            <a:endParaRPr lang="ru-RU" b="1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284663" y="15573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cs typeface="Arial" charset="0"/>
              </a:rPr>
              <a:t>не лежат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547813" y="191611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cs typeface="Arial" charset="0"/>
              </a:rPr>
              <a:t>две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908175" y="32131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cs typeface="Arial" charset="0"/>
              </a:rPr>
              <a:t>прямую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851275" y="364490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cs typeface="Arial" charset="0"/>
              </a:rPr>
              <a:t>параллельными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7702550" y="4076700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hlink"/>
                </a:solidFill>
                <a:cs typeface="Arial" charset="0"/>
              </a:rPr>
              <a:t>лежат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500563" y="5661025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  <a:latin typeface="Times New Roman" pitchFamily="18" charset="0"/>
                <a:cs typeface="Calibri" pitchFamily="34" charset="0"/>
              </a:rPr>
              <a:t>скрещивающиеся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  <p:bldP spid="164873" grpId="0"/>
      <p:bldP spid="164874" grpId="0"/>
      <p:bldP spid="164875" grpId="0"/>
      <p:bldP spid="1648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4"/>
          <p:cNvSpPr>
            <a:spLocks noChangeArrowheads="1"/>
          </p:cNvSpPr>
          <p:nvPr/>
        </p:nvSpPr>
        <p:spPr bwMode="auto">
          <a:xfrm>
            <a:off x="179388" y="23018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 u="sng">
                <a:solidFill>
                  <a:schemeClr val="hlink"/>
                </a:solidFill>
                <a:latin typeface="Times New Roman" pitchFamily="18" charset="0"/>
              </a:rPr>
              <a:t>Задание 2</a:t>
            </a:r>
            <a:r>
              <a:rPr lang="ru-RU" sz="3200" b="1">
                <a:latin typeface="Times New Roman" pitchFamily="18" charset="0"/>
              </a:rPr>
              <a:t>  Определите: верно, ли утверждение?</a:t>
            </a:r>
            <a:r>
              <a:rPr lang="ru-RU" sz="32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66022" name="Group 134"/>
          <p:cNvGraphicFramePr>
            <a:graphicFrameLocks noGrp="1"/>
          </p:cNvGraphicFramePr>
          <p:nvPr/>
        </p:nvGraphicFramePr>
        <p:xfrm>
          <a:off x="250825" y="765175"/>
          <a:ext cx="8713788" cy="6004560"/>
        </p:xfrm>
        <a:graphic>
          <a:graphicData uri="http://schemas.openxmlformats.org/drawingml/2006/table">
            <a:tbl>
              <a:tblPr/>
              <a:tblGrid>
                <a:gridCol w="7850188"/>
                <a:gridCol w="8636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Если прямая проходит через вершину треугольника, то она лежит в плоскости треугольника.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Если прямые не пересекаются, то они параллельны.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Прямая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параллельна прямой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прямая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параллельна плоскости α. Прямая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параллельна плоскости 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Все прямые пересекающие стороны треугольника лежат в одной плоскости.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Прямая АВ и точки С,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не лежат в одной плоскости. Могут ли прямые АВ и С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пересекаться?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023" name="Text Box 135"/>
          <p:cNvSpPr txBox="1">
            <a:spLocks noChangeArrowheads="1"/>
          </p:cNvSpPr>
          <p:nvPr/>
        </p:nvSpPr>
        <p:spPr bwMode="auto">
          <a:xfrm>
            <a:off x="8027988" y="1125538"/>
            <a:ext cx="93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6024" name="Text Box 136"/>
          <p:cNvSpPr txBox="1">
            <a:spLocks noChangeArrowheads="1"/>
          </p:cNvSpPr>
          <p:nvPr/>
        </p:nvSpPr>
        <p:spPr bwMode="auto">
          <a:xfrm>
            <a:off x="8170863" y="2276475"/>
            <a:ext cx="973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6025" name="Text Box 137"/>
          <p:cNvSpPr txBox="1">
            <a:spLocks noChangeArrowheads="1"/>
          </p:cNvSpPr>
          <p:nvPr/>
        </p:nvSpPr>
        <p:spPr bwMode="auto">
          <a:xfrm>
            <a:off x="8208963" y="3357563"/>
            <a:ext cx="935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Да</a:t>
            </a:r>
          </a:p>
        </p:txBody>
      </p:sp>
      <p:sp>
        <p:nvSpPr>
          <p:cNvPr id="166026" name="Text Box 138"/>
          <p:cNvSpPr txBox="1">
            <a:spLocks noChangeArrowheads="1"/>
          </p:cNvSpPr>
          <p:nvPr/>
        </p:nvSpPr>
        <p:spPr bwMode="auto">
          <a:xfrm>
            <a:off x="8135938" y="465296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Да</a:t>
            </a:r>
          </a:p>
        </p:txBody>
      </p:sp>
      <p:sp>
        <p:nvSpPr>
          <p:cNvPr id="166027" name="Text Box 139"/>
          <p:cNvSpPr txBox="1">
            <a:spLocks noChangeArrowheads="1"/>
          </p:cNvSpPr>
          <p:nvPr/>
        </p:nvSpPr>
        <p:spPr bwMode="auto">
          <a:xfrm>
            <a:off x="8027988" y="5661025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23" grpId="0"/>
      <p:bldP spid="166025" grpId="0"/>
      <p:bldP spid="166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4"/>
          <p:cNvSpPr>
            <a:spLocks noChangeArrowheads="1"/>
          </p:cNvSpPr>
          <p:nvPr/>
        </p:nvSpPr>
        <p:spPr bwMode="auto">
          <a:xfrm>
            <a:off x="179388" y="223838"/>
            <a:ext cx="8964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 u="sng">
                <a:solidFill>
                  <a:schemeClr val="hlink"/>
                </a:solidFill>
                <a:latin typeface="Times New Roman" pitchFamily="18" charset="0"/>
              </a:rPr>
              <a:t>Задание 2</a:t>
            </a:r>
            <a:r>
              <a:rPr lang="ru-RU" sz="3200" b="1">
                <a:latin typeface="Times New Roman" pitchFamily="18" charset="0"/>
              </a:rPr>
              <a:t>  Определите: верно, ли утверждение?</a:t>
            </a:r>
            <a:r>
              <a:rPr lang="ru-RU" sz="3200">
                <a:cs typeface="Arial" charset="0"/>
              </a:rPr>
              <a:t> </a:t>
            </a:r>
          </a:p>
        </p:txBody>
      </p:sp>
      <p:graphicFrame>
        <p:nvGraphicFramePr>
          <p:cNvPr id="166959" name="Group 47"/>
          <p:cNvGraphicFramePr>
            <a:graphicFrameLocks noGrp="1"/>
          </p:cNvGraphicFramePr>
          <p:nvPr/>
        </p:nvGraphicFramePr>
        <p:xfrm>
          <a:off x="250825" y="981075"/>
          <a:ext cx="8713788" cy="5486400"/>
        </p:xfrm>
        <a:graphic>
          <a:graphicData uri="http://schemas.openxmlformats.org/drawingml/2006/table">
            <a:tbl>
              <a:tblPr/>
              <a:tblGrid>
                <a:gridCol w="7850188"/>
                <a:gridCol w="8636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Прямые АВ и С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пересекаются.  Могут ли прямые АС и В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быть скрещивающимися?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Прямые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не лежат в одной плоскости. Можно ли провести прямую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параллельную прямым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Прямая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параллельная прямой 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в,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пересекает плоскость α. Прямая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параллельна  прямой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ли  прямая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лежать в плоскости α?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Прямая а параллельна плоскости α. Существует ли на плоскости α прямые, непараллельные 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960" name="Text Box 48"/>
          <p:cNvSpPr txBox="1">
            <a:spLocks noChangeArrowheads="1"/>
          </p:cNvSpPr>
          <p:nvPr/>
        </p:nvSpPr>
        <p:spPr bwMode="auto">
          <a:xfrm>
            <a:off x="8027988" y="1125538"/>
            <a:ext cx="1116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Нет</a:t>
            </a:r>
          </a:p>
        </p:txBody>
      </p:sp>
      <p:sp>
        <p:nvSpPr>
          <p:cNvPr id="166961" name="Text Box 49"/>
          <p:cNvSpPr txBox="1">
            <a:spLocks noChangeArrowheads="1"/>
          </p:cNvSpPr>
          <p:nvPr/>
        </p:nvSpPr>
        <p:spPr bwMode="auto">
          <a:xfrm>
            <a:off x="8027988" y="2276475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6962" name="Text Box 50"/>
          <p:cNvSpPr txBox="1">
            <a:spLocks noChangeArrowheads="1"/>
          </p:cNvSpPr>
          <p:nvPr/>
        </p:nvSpPr>
        <p:spPr bwMode="auto">
          <a:xfrm>
            <a:off x="8135938" y="3860800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Нет</a:t>
            </a:r>
          </a:p>
        </p:txBody>
      </p:sp>
      <p:sp>
        <p:nvSpPr>
          <p:cNvPr id="166963" name="Text Box 51"/>
          <p:cNvSpPr txBox="1">
            <a:spLocks noChangeArrowheads="1"/>
          </p:cNvSpPr>
          <p:nvPr/>
        </p:nvSpPr>
        <p:spPr bwMode="auto">
          <a:xfrm>
            <a:off x="8172450" y="5373688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60" grpId="0"/>
      <p:bldP spid="166961" grpId="0"/>
      <p:bldP spid="166962" grpId="0"/>
      <p:bldP spid="1669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Group 4"/>
          <p:cNvGrpSpPr>
            <a:grpSpLocks/>
          </p:cNvGrpSpPr>
          <p:nvPr/>
        </p:nvGrpSpPr>
        <p:grpSpPr bwMode="auto">
          <a:xfrm>
            <a:off x="323850" y="2636838"/>
            <a:ext cx="3321050" cy="2514600"/>
            <a:chOff x="9350" y="8019"/>
            <a:chExt cx="2282" cy="1888"/>
          </a:xfrm>
        </p:grpSpPr>
        <p:sp>
          <p:nvSpPr>
            <p:cNvPr id="167952" name="Freeform 5"/>
            <p:cNvSpPr>
              <a:spLocks/>
            </p:cNvSpPr>
            <p:nvPr/>
          </p:nvSpPr>
          <p:spPr bwMode="auto">
            <a:xfrm>
              <a:off x="9350" y="8826"/>
              <a:ext cx="2124" cy="1033"/>
            </a:xfrm>
            <a:custGeom>
              <a:avLst/>
              <a:gdLst>
                <a:gd name="T0" fmla="*/ 925 w 1638"/>
                <a:gd name="T1" fmla="*/ 216 h 1033"/>
                <a:gd name="T2" fmla="*/ 1247 w 1638"/>
                <a:gd name="T3" fmla="*/ 120 h 1033"/>
                <a:gd name="T4" fmla="*/ 2714 w 1638"/>
                <a:gd name="T5" fmla="*/ 72 h 1033"/>
                <a:gd name="T6" fmla="*/ 3447 w 1638"/>
                <a:gd name="T7" fmla="*/ 0 h 1033"/>
                <a:gd name="T8" fmla="*/ 5263 w 1638"/>
                <a:gd name="T9" fmla="*/ 56 h 1033"/>
                <a:gd name="T10" fmla="*/ 5821 w 1638"/>
                <a:gd name="T11" fmla="*/ 352 h 1033"/>
                <a:gd name="T12" fmla="*/ 5939 w 1638"/>
                <a:gd name="T13" fmla="*/ 472 h 1033"/>
                <a:gd name="T14" fmla="*/ 5967 w 1638"/>
                <a:gd name="T15" fmla="*/ 496 h 1033"/>
                <a:gd name="T16" fmla="*/ 5939 w 1638"/>
                <a:gd name="T17" fmla="*/ 832 h 1033"/>
                <a:gd name="T18" fmla="*/ 5763 w 1638"/>
                <a:gd name="T19" fmla="*/ 848 h 1033"/>
                <a:gd name="T20" fmla="*/ 5586 w 1638"/>
                <a:gd name="T21" fmla="*/ 896 h 1033"/>
                <a:gd name="T22" fmla="*/ 3858 w 1638"/>
                <a:gd name="T23" fmla="*/ 976 h 1033"/>
                <a:gd name="T24" fmla="*/ 2623 w 1638"/>
                <a:gd name="T25" fmla="*/ 968 h 1033"/>
                <a:gd name="T26" fmla="*/ 2333 w 1638"/>
                <a:gd name="T27" fmla="*/ 944 h 1033"/>
                <a:gd name="T28" fmla="*/ 1684 w 1638"/>
                <a:gd name="T29" fmla="*/ 944 h 1033"/>
                <a:gd name="T30" fmla="*/ 1161 w 1638"/>
                <a:gd name="T31" fmla="*/ 816 h 1033"/>
                <a:gd name="T32" fmla="*/ 953 w 1638"/>
                <a:gd name="T33" fmla="*/ 776 h 1033"/>
                <a:gd name="T34" fmla="*/ 102 w 1638"/>
                <a:gd name="T35" fmla="*/ 664 h 1033"/>
                <a:gd name="T36" fmla="*/ 279 w 1638"/>
                <a:gd name="T37" fmla="*/ 456 h 1033"/>
                <a:gd name="T38" fmla="*/ 307 w 1638"/>
                <a:gd name="T39" fmla="*/ 360 h 1033"/>
                <a:gd name="T40" fmla="*/ 368 w 1638"/>
                <a:gd name="T41" fmla="*/ 336 h 1033"/>
                <a:gd name="T42" fmla="*/ 455 w 1638"/>
                <a:gd name="T43" fmla="*/ 288 h 1033"/>
                <a:gd name="T44" fmla="*/ 718 w 1638"/>
                <a:gd name="T45" fmla="*/ 256 h 1033"/>
                <a:gd name="T46" fmla="*/ 925 w 1638"/>
                <a:gd name="T47" fmla="*/ 216 h 10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38"/>
                <a:gd name="T73" fmla="*/ 0 h 1033"/>
                <a:gd name="T74" fmla="*/ 1638 w 1638"/>
                <a:gd name="T75" fmla="*/ 1033 h 10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38" h="1033">
                  <a:moveTo>
                    <a:pt x="252" y="216"/>
                  </a:moveTo>
                  <a:cubicBezTo>
                    <a:pt x="288" y="189"/>
                    <a:pt x="307" y="148"/>
                    <a:pt x="340" y="120"/>
                  </a:cubicBezTo>
                  <a:cubicBezTo>
                    <a:pt x="428" y="47"/>
                    <a:pt x="618" y="82"/>
                    <a:pt x="740" y="72"/>
                  </a:cubicBezTo>
                  <a:cubicBezTo>
                    <a:pt x="806" y="28"/>
                    <a:pt x="859" y="10"/>
                    <a:pt x="940" y="0"/>
                  </a:cubicBezTo>
                  <a:cubicBezTo>
                    <a:pt x="1111" y="6"/>
                    <a:pt x="1270" y="15"/>
                    <a:pt x="1436" y="56"/>
                  </a:cubicBezTo>
                  <a:cubicBezTo>
                    <a:pt x="1529" y="118"/>
                    <a:pt x="1572" y="248"/>
                    <a:pt x="1588" y="352"/>
                  </a:cubicBezTo>
                  <a:cubicBezTo>
                    <a:pt x="1598" y="420"/>
                    <a:pt x="1594" y="393"/>
                    <a:pt x="1620" y="472"/>
                  </a:cubicBezTo>
                  <a:cubicBezTo>
                    <a:pt x="1623" y="480"/>
                    <a:pt x="1628" y="496"/>
                    <a:pt x="1628" y="496"/>
                  </a:cubicBezTo>
                  <a:cubicBezTo>
                    <a:pt x="1625" y="608"/>
                    <a:pt x="1638" y="721"/>
                    <a:pt x="1620" y="832"/>
                  </a:cubicBezTo>
                  <a:cubicBezTo>
                    <a:pt x="1617" y="849"/>
                    <a:pt x="1586" y="839"/>
                    <a:pt x="1572" y="848"/>
                  </a:cubicBezTo>
                  <a:cubicBezTo>
                    <a:pt x="1553" y="861"/>
                    <a:pt x="1540" y="880"/>
                    <a:pt x="1524" y="896"/>
                  </a:cubicBezTo>
                  <a:cubicBezTo>
                    <a:pt x="1387" y="1033"/>
                    <a:pt x="1293" y="971"/>
                    <a:pt x="1052" y="976"/>
                  </a:cubicBezTo>
                  <a:cubicBezTo>
                    <a:pt x="940" y="973"/>
                    <a:pt x="828" y="973"/>
                    <a:pt x="716" y="968"/>
                  </a:cubicBezTo>
                  <a:cubicBezTo>
                    <a:pt x="690" y="967"/>
                    <a:pt x="662" y="945"/>
                    <a:pt x="636" y="944"/>
                  </a:cubicBezTo>
                  <a:cubicBezTo>
                    <a:pt x="577" y="942"/>
                    <a:pt x="519" y="944"/>
                    <a:pt x="460" y="944"/>
                  </a:cubicBezTo>
                  <a:cubicBezTo>
                    <a:pt x="439" y="797"/>
                    <a:pt x="459" y="827"/>
                    <a:pt x="316" y="816"/>
                  </a:cubicBezTo>
                  <a:cubicBezTo>
                    <a:pt x="297" y="803"/>
                    <a:pt x="281" y="785"/>
                    <a:pt x="260" y="776"/>
                  </a:cubicBezTo>
                  <a:cubicBezTo>
                    <a:pt x="169" y="736"/>
                    <a:pt x="99" y="735"/>
                    <a:pt x="28" y="664"/>
                  </a:cubicBezTo>
                  <a:cubicBezTo>
                    <a:pt x="0" y="580"/>
                    <a:pt x="57" y="530"/>
                    <a:pt x="76" y="456"/>
                  </a:cubicBezTo>
                  <a:cubicBezTo>
                    <a:pt x="79" y="424"/>
                    <a:pt x="78" y="391"/>
                    <a:pt x="84" y="360"/>
                  </a:cubicBezTo>
                  <a:cubicBezTo>
                    <a:pt x="86" y="351"/>
                    <a:pt x="96" y="345"/>
                    <a:pt x="100" y="336"/>
                  </a:cubicBezTo>
                  <a:cubicBezTo>
                    <a:pt x="113" y="310"/>
                    <a:pt x="101" y="311"/>
                    <a:pt x="124" y="288"/>
                  </a:cubicBezTo>
                  <a:cubicBezTo>
                    <a:pt x="157" y="255"/>
                    <a:pt x="148" y="288"/>
                    <a:pt x="196" y="256"/>
                  </a:cubicBezTo>
                  <a:cubicBezTo>
                    <a:pt x="231" y="233"/>
                    <a:pt x="212" y="246"/>
                    <a:pt x="252" y="2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53" name="Text Box 6"/>
            <p:cNvSpPr txBox="1">
              <a:spLocks noChangeArrowheads="1"/>
            </p:cNvSpPr>
            <p:nvPr/>
          </p:nvSpPr>
          <p:spPr bwMode="auto">
            <a:xfrm>
              <a:off x="9900" y="8019"/>
              <a:ext cx="4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  <a:cs typeface="Arial" charset="0"/>
                </a:rPr>
                <a:t>       </a:t>
              </a:r>
            </a:p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  <a:cs typeface="Arial" charset="0"/>
                </a:rPr>
                <a:t>      </a:t>
              </a:r>
              <a:r>
                <a:rPr lang="ru-RU" sz="2000" b="1">
                  <a:latin typeface="Times New Roman" pitchFamily="18" charset="0"/>
                  <a:cs typeface="Arial" charset="0"/>
                </a:rPr>
                <a:t>А</a:t>
              </a:r>
              <a:endParaRPr lang="ru-RU" sz="2000" b="1">
                <a:latin typeface="Times New Roman" pitchFamily="18" charset="0"/>
              </a:endParaRPr>
            </a:p>
          </p:txBody>
        </p:sp>
        <p:grpSp>
          <p:nvGrpSpPr>
            <p:cNvPr id="167954" name="Group 7"/>
            <p:cNvGrpSpPr>
              <a:grpSpLocks/>
            </p:cNvGrpSpPr>
            <p:nvPr/>
          </p:nvGrpSpPr>
          <p:grpSpPr bwMode="auto">
            <a:xfrm>
              <a:off x="9426" y="8324"/>
              <a:ext cx="1709" cy="1459"/>
              <a:chOff x="9426" y="8324"/>
              <a:chExt cx="1709" cy="1459"/>
            </a:xfrm>
          </p:grpSpPr>
          <p:sp>
            <p:nvSpPr>
              <p:cNvPr id="2" name="Line 8"/>
              <p:cNvSpPr>
                <a:spLocks noChangeShapeType="1"/>
              </p:cNvSpPr>
              <p:nvPr/>
            </p:nvSpPr>
            <p:spPr bwMode="auto">
              <a:xfrm flipV="1">
                <a:off x="9786" y="8324"/>
                <a:ext cx="488" cy="1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" name="Line 9"/>
              <p:cNvSpPr>
                <a:spLocks noChangeShapeType="1"/>
              </p:cNvSpPr>
              <p:nvPr/>
            </p:nvSpPr>
            <p:spPr bwMode="auto">
              <a:xfrm>
                <a:off x="10282" y="8324"/>
                <a:ext cx="853" cy="11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>
                <a:off x="10048" y="8852"/>
                <a:ext cx="498" cy="5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" name="Line 11"/>
              <p:cNvSpPr>
                <a:spLocks noChangeShapeType="1"/>
              </p:cNvSpPr>
              <p:nvPr/>
            </p:nvSpPr>
            <p:spPr bwMode="auto">
              <a:xfrm>
                <a:off x="9846" y="9132"/>
                <a:ext cx="108" cy="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Line 12"/>
              <p:cNvSpPr>
                <a:spLocks noChangeShapeType="1"/>
              </p:cNvSpPr>
              <p:nvPr/>
            </p:nvSpPr>
            <p:spPr bwMode="auto">
              <a:xfrm>
                <a:off x="10090" y="8585"/>
                <a:ext cx="108" cy="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Text Box 13"/>
              <p:cNvSpPr txBox="1">
                <a:spLocks noChangeArrowheads="1"/>
              </p:cNvSpPr>
              <p:nvPr/>
            </p:nvSpPr>
            <p:spPr bwMode="auto">
              <a:xfrm>
                <a:off x="9426" y="9249"/>
                <a:ext cx="4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2000" b="1">
                    <a:latin typeface="Times New Roman" pitchFamily="18" charset="0"/>
                  </a:rPr>
                  <a:t>  </a:t>
                </a:r>
                <a:r>
                  <a:rPr lang="ru-RU" sz="2000" b="1">
                    <a:latin typeface="Times New Roman" pitchFamily="18" charset="0"/>
                    <a:cs typeface="Arial" charset="0"/>
                  </a:rPr>
                  <a:t>В</a:t>
                </a:r>
                <a:endParaRPr lang="ru-RU" sz="2000" b="1">
                  <a:latin typeface="Times New Roman" pitchFamily="18" charset="0"/>
                </a:endParaRPr>
              </a:p>
            </p:txBody>
          </p:sp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9702" y="8583"/>
                <a:ext cx="48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100">
                    <a:latin typeface="Calibri" pitchFamily="34" charset="0"/>
                    <a:cs typeface="Arial" charset="0"/>
                  </a:rPr>
                  <a:t>   </a:t>
                </a:r>
                <a:r>
                  <a:rPr lang="ru-RU" sz="2000" b="1">
                    <a:latin typeface="Times New Roman" pitchFamily="18" charset="0"/>
                    <a:cs typeface="Arial" charset="0"/>
                  </a:rPr>
                  <a:t>С</a:t>
                </a:r>
                <a:endParaRPr lang="ru-RU" sz="2000" b="1">
                  <a:latin typeface="Times New Roman" pitchFamily="18" charset="0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10398" y="9351"/>
                <a:ext cx="58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100">
                    <a:latin typeface="Calibri" pitchFamily="34" charset="0"/>
                    <a:cs typeface="Arial" charset="0"/>
                  </a:rPr>
                  <a:t>     </a:t>
                </a:r>
                <a:r>
                  <a:rPr lang="ru-RU" sz="2000" b="1">
                    <a:latin typeface="Times New Roman" pitchFamily="18" charset="0"/>
                    <a:cs typeface="Arial" charset="0"/>
                  </a:rPr>
                  <a:t>С</a:t>
                </a:r>
                <a:r>
                  <a:rPr lang="ru-RU" sz="2000" b="1" baseline="-25000">
                    <a:latin typeface="Times New Roman" pitchFamily="18" charset="0"/>
                    <a:cs typeface="Arial" charset="0"/>
                  </a:rPr>
                  <a:t>1</a:t>
                </a:r>
                <a:endParaRPr lang="ru-RU" sz="2000" b="1">
                  <a:latin typeface="Times New Roman" pitchFamily="18" charset="0"/>
                </a:endParaRPr>
              </a:p>
            </p:txBody>
          </p:sp>
        </p:grpSp>
        <p:sp>
          <p:nvSpPr>
            <p:cNvPr id="167955" name="Text Box 16"/>
            <p:cNvSpPr txBox="1">
              <a:spLocks noChangeArrowheads="1"/>
            </p:cNvSpPr>
            <p:nvPr/>
          </p:nvSpPr>
          <p:spPr bwMode="auto">
            <a:xfrm>
              <a:off x="11026" y="9074"/>
              <a:ext cx="60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ru-RU" sz="1100">
                <a:latin typeface="Calibri" pitchFamily="34" charset="0"/>
                <a:cs typeface="Arial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1100">
                  <a:latin typeface="Calibri" pitchFamily="34" charset="0"/>
                  <a:cs typeface="Arial" charset="0"/>
                </a:rPr>
                <a:t>   </a:t>
              </a:r>
              <a:r>
                <a:rPr lang="ru-RU" sz="2000" b="1">
                  <a:latin typeface="Times New Roman" pitchFamily="18" charset="0"/>
                  <a:cs typeface="Arial" charset="0"/>
                </a:rPr>
                <a:t>А</a:t>
              </a:r>
              <a:r>
                <a:rPr lang="ru-RU" sz="2000" b="1" baseline="-25000">
                  <a:latin typeface="Times New Roman" pitchFamily="18" charset="0"/>
                  <a:cs typeface="Arial" charset="0"/>
                </a:rPr>
                <a:t>1</a:t>
              </a:r>
              <a:endParaRPr lang="ru-RU" sz="2000" b="1">
                <a:latin typeface="Times New Roman" pitchFamily="18" charset="0"/>
              </a:endParaRPr>
            </a:p>
          </p:txBody>
        </p:sp>
        <p:sp>
          <p:nvSpPr>
            <p:cNvPr id="167956" name="Text Box 17"/>
            <p:cNvSpPr txBox="1">
              <a:spLocks noChangeArrowheads="1"/>
            </p:cNvSpPr>
            <p:nvPr/>
          </p:nvSpPr>
          <p:spPr bwMode="auto">
            <a:xfrm>
              <a:off x="10970" y="9475"/>
              <a:ext cx="4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000" b="1">
                  <a:latin typeface="Times New Roman" pitchFamily="18" charset="0"/>
                  <a:cs typeface="Arial" charset="0"/>
                </a:rPr>
                <a:t>α</a:t>
              </a:r>
            </a:p>
          </p:txBody>
        </p:sp>
      </p:grpSp>
      <p:sp>
        <p:nvSpPr>
          <p:cNvPr id="167938" name="Rectangle 18"/>
          <p:cNvSpPr>
            <a:spLocks noChangeArrowheads="1"/>
          </p:cNvSpPr>
          <p:nvPr/>
        </p:nvSpPr>
        <p:spPr bwMode="auto">
          <a:xfrm>
            <a:off x="323850" y="273050"/>
            <a:ext cx="2201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 u="sng">
                <a:solidFill>
                  <a:schemeClr val="hlink"/>
                </a:solidFill>
                <a:latin typeface="Times New Roman" pitchFamily="18" charset="0"/>
              </a:rPr>
              <a:t>Задание 3</a:t>
            </a:r>
            <a:r>
              <a:rPr lang="ru-RU">
                <a:cs typeface="Arial" charset="0"/>
              </a:rPr>
              <a:t>    </a:t>
            </a:r>
          </a:p>
        </p:txBody>
      </p:sp>
      <p:sp>
        <p:nvSpPr>
          <p:cNvPr id="167939" name="Text Box 20"/>
          <p:cNvSpPr txBox="1">
            <a:spLocks noChangeArrowheads="1"/>
          </p:cNvSpPr>
          <p:nvPr/>
        </p:nvSpPr>
        <p:spPr bwMode="auto">
          <a:xfrm>
            <a:off x="468313" y="908050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Дано: ВС=АС, </a:t>
            </a:r>
          </a:p>
          <a:p>
            <a:r>
              <a:rPr lang="ru-RU" sz="2800" b="1">
                <a:latin typeface="Times New Roman" pitchFamily="18" charset="0"/>
              </a:rPr>
              <a:t>СС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АА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,</a:t>
            </a:r>
          </a:p>
          <a:p>
            <a:r>
              <a:rPr lang="ru-RU" sz="2800" b="1">
                <a:latin typeface="Times New Roman" pitchFamily="18" charset="0"/>
              </a:rPr>
              <a:t>АА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=22 см</a:t>
            </a:r>
          </a:p>
          <a:p>
            <a:r>
              <a:rPr lang="ru-RU" sz="2800" b="1">
                <a:latin typeface="Times New Roman" pitchFamily="18" charset="0"/>
              </a:rPr>
              <a:t>Найти:  СС</a:t>
            </a:r>
            <a:r>
              <a:rPr lang="ru-RU" sz="2000" b="1">
                <a:latin typeface="Times New Roman" pitchFamily="18" charset="0"/>
              </a:rPr>
              <a:t>1</a:t>
            </a:r>
          </a:p>
        </p:txBody>
      </p:sp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4284663" y="2205038"/>
            <a:ext cx="237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Решение:</a:t>
            </a:r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3851275" y="270827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АА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СС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,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167959" name="Line 23"/>
          <p:cNvSpPr>
            <a:spLocks noChangeShapeType="1"/>
          </p:cNvSpPr>
          <p:nvPr/>
        </p:nvSpPr>
        <p:spPr bwMode="auto">
          <a:xfrm>
            <a:off x="1692275" y="3068638"/>
            <a:ext cx="1223963" cy="14398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60" name="Line 24"/>
          <p:cNvSpPr>
            <a:spLocks noChangeShapeType="1"/>
          </p:cNvSpPr>
          <p:nvPr/>
        </p:nvSpPr>
        <p:spPr bwMode="auto">
          <a:xfrm>
            <a:off x="1331913" y="3716338"/>
            <a:ext cx="719137" cy="792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5795963" y="27082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АС = ВС</a:t>
            </a:r>
            <a:r>
              <a:rPr lang="ru-RU">
                <a:cs typeface="Arial" charset="0"/>
              </a:rPr>
              <a:t> </a:t>
            </a:r>
          </a:p>
        </p:txBody>
      </p:sp>
      <p:sp>
        <p:nvSpPr>
          <p:cNvPr id="167962" name="Line 26"/>
          <p:cNvSpPr>
            <a:spLocks noChangeShapeType="1"/>
          </p:cNvSpPr>
          <p:nvPr/>
        </p:nvSpPr>
        <p:spPr bwMode="auto">
          <a:xfrm>
            <a:off x="1042988" y="4076700"/>
            <a:ext cx="144462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63" name="Line 27"/>
          <p:cNvSpPr>
            <a:spLocks noChangeShapeType="1"/>
          </p:cNvSpPr>
          <p:nvPr/>
        </p:nvSpPr>
        <p:spPr bwMode="auto">
          <a:xfrm>
            <a:off x="1331913" y="3357563"/>
            <a:ext cx="215900" cy="142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3563938" y="3284538"/>
            <a:ext cx="54006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С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– середина 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В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(по т.Фалеса)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sp>
        <p:nvSpPr>
          <p:cNvPr id="167948" name="Line 29"/>
          <p:cNvSpPr>
            <a:spLocks noChangeShapeType="1"/>
          </p:cNvSpPr>
          <p:nvPr/>
        </p:nvSpPr>
        <p:spPr bwMode="auto">
          <a:xfrm>
            <a:off x="971550" y="45085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66" name="Text Box 30"/>
          <p:cNvSpPr txBox="1">
            <a:spLocks noChangeArrowheads="1"/>
          </p:cNvSpPr>
          <p:nvPr/>
        </p:nvSpPr>
        <p:spPr bwMode="auto">
          <a:xfrm>
            <a:off x="3598863" y="4508500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С С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- средняя линия  ∆АА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В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</a:p>
        </p:txBody>
      </p:sp>
      <p:sp>
        <p:nvSpPr>
          <p:cNvPr id="167967" name="Text Box 31"/>
          <p:cNvSpPr txBox="1">
            <a:spLocks noChangeArrowheads="1"/>
          </p:cNvSpPr>
          <p:nvPr/>
        </p:nvSpPr>
        <p:spPr bwMode="auto">
          <a:xfrm>
            <a:off x="3276600" y="5084763"/>
            <a:ext cx="4608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С С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= 0,5АА</a:t>
            </a:r>
            <a:r>
              <a:rPr lang="ru-RU" sz="2000" b="1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= 11 см</a:t>
            </a:r>
          </a:p>
        </p:txBody>
      </p:sp>
      <p:sp>
        <p:nvSpPr>
          <p:cNvPr id="167968" name="Text Box 32"/>
          <p:cNvSpPr txBox="1">
            <a:spLocks noChangeArrowheads="1"/>
          </p:cNvSpPr>
          <p:nvPr/>
        </p:nvSpPr>
        <p:spPr bwMode="auto">
          <a:xfrm>
            <a:off x="2339975" y="5876925"/>
            <a:ext cx="367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Ответ: 11см.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7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7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7" grpId="0"/>
      <p:bldP spid="167959" grpId="0" animBg="1"/>
      <p:bldP spid="167960" grpId="0" animBg="1"/>
      <p:bldP spid="167962" grpId="0" animBg="1"/>
      <p:bldP spid="167963" grpId="0" animBg="1"/>
      <p:bldP spid="167964" grpId="0"/>
      <p:bldP spid="167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260350"/>
            <a:ext cx="8642350" cy="1143000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</a:rPr>
              <a:t>    </a:t>
            </a:r>
            <a:r>
              <a:rPr lang="ru-RU" sz="7200" i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Аксиомы</a:t>
            </a:r>
            <a:r>
              <a:rPr lang="ru-RU" sz="7200" b="0" i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7200" b="0" i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412875"/>
            <a:ext cx="8569325" cy="4781550"/>
          </a:xfrm>
        </p:spPr>
        <p:txBody>
          <a:bodyPr/>
          <a:lstStyle/>
          <a:p>
            <a:pPr eaLnBrk="1" hangingPunct="1">
              <a:buFont typeface="MS UI Gothic" pitchFamily="34" charset="-128"/>
              <a:buNone/>
            </a:pPr>
            <a:r>
              <a:rPr lang="ru-RU" b="1" i="1" smtClean="0">
                <a:latin typeface="Times New Roman" pitchFamily="18" charset="0"/>
              </a:rPr>
              <a:t>Какова бы ни была плоскость, существуют точки,  принадлежащие этой плоскости, и точки, не принадлежащие ей.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979613" y="3500438"/>
            <a:ext cx="4895850" cy="1800225"/>
          </a:xfrm>
          <a:prstGeom prst="parallelogram">
            <a:avLst>
              <a:gd name="adj" fmla="val 67989"/>
            </a:avLst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MS UI Gothic" pitchFamily="34" charset="-128"/>
                <a:cs typeface="Arial" charset="0"/>
              </a:rPr>
              <a:t> </a:t>
            </a:r>
          </a:p>
        </p:txBody>
      </p:sp>
      <p:graphicFrame>
        <p:nvGraphicFramePr>
          <p:cNvPr id="9223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4868863"/>
          <a:ext cx="358775" cy="333375"/>
        </p:xfrm>
        <a:graphic>
          <a:graphicData uri="http://schemas.openxmlformats.org/presentationml/2006/ole">
            <p:oleObj spid="_x0000_s51207" name="Формула" r:id="rId3" imgW="152334" imgH="139639" progId="Equation.3">
              <p:embed/>
            </p:oleObj>
          </a:graphicData>
        </a:graphic>
      </p:graphicFrame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635375" y="45815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148263" y="45815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7092950" y="5300663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692275" y="4581525"/>
            <a:ext cx="144463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3995738" y="5876925"/>
            <a:ext cx="144462" cy="1444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132138" y="4365625"/>
            <a:ext cx="47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MS UI Gothic" pitchFamily="34" charset="-128"/>
                <a:cs typeface="Arial" charset="0"/>
              </a:rPr>
              <a:t>А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12038" y="4986338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MS UI Gothic" pitchFamily="34" charset="-128"/>
                <a:cs typeface="Arial" charset="0"/>
              </a:rPr>
              <a:t>К</a:t>
            </a:r>
            <a:r>
              <a:rPr lang="ru-RU" sz="1800">
                <a:latin typeface="MS UI Gothic" pitchFamily="34" charset="-128"/>
                <a:cs typeface="Arial" charset="0"/>
              </a:rPr>
              <a:t> 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116013" y="4341813"/>
            <a:ext cx="41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MS UI Gothic" pitchFamily="34" charset="-128"/>
                <a:cs typeface="Arial" charset="0"/>
              </a:rPr>
              <a:t>D</a:t>
            </a:r>
            <a:endParaRPr lang="ru-RU" sz="2800" b="1" i="1">
              <a:latin typeface="MS UI Gothic" pitchFamily="34" charset="-128"/>
              <a:cs typeface="Arial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211638" y="5565775"/>
            <a:ext cx="41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MS UI Gothic" pitchFamily="34" charset="-128"/>
                <a:cs typeface="Arial" charset="0"/>
              </a:rPr>
              <a:t>B</a:t>
            </a:r>
          </a:p>
        </p:txBody>
      </p:sp>
      <p:sp>
        <p:nvSpPr>
          <p:cNvPr id="2064" name="Rectangle 22"/>
          <p:cNvSpPr>
            <a:spLocks noChangeArrowheads="1"/>
          </p:cNvSpPr>
          <p:nvPr/>
        </p:nvSpPr>
        <p:spPr bwMode="auto">
          <a:xfrm>
            <a:off x="5364163" y="42926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Arial" charset="0"/>
              </a:rPr>
              <a:t>С</a:t>
            </a:r>
          </a:p>
        </p:txBody>
      </p:sp>
      <p:pic>
        <p:nvPicPr>
          <p:cNvPr id="51219" name="Picture 7" descr="COBJ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81513"/>
            <a:ext cx="1481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9222" grpId="0" animBg="1"/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AutoShape 43"/>
          <p:cNvSpPr>
            <a:spLocks noChangeArrowheads="1"/>
          </p:cNvSpPr>
          <p:nvPr/>
        </p:nvSpPr>
        <p:spPr bwMode="auto">
          <a:xfrm>
            <a:off x="0" y="2420938"/>
            <a:ext cx="5903913" cy="2303462"/>
          </a:xfrm>
          <a:prstGeom prst="parallelogram">
            <a:avLst>
              <a:gd name="adj" fmla="val 64077"/>
            </a:avLst>
          </a:prstGeom>
          <a:solidFill>
            <a:srgbClr val="8CB5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1619250" y="2205038"/>
            <a:ext cx="622300" cy="1714500"/>
          </a:xfrm>
          <a:custGeom>
            <a:avLst/>
            <a:gdLst>
              <a:gd name="T0" fmla="*/ 2147483647 w 392"/>
              <a:gd name="T1" fmla="*/ 0 h 1080"/>
              <a:gd name="T2" fmla="*/ 0 w 392"/>
              <a:gd name="T3" fmla="*/ 2147483647 h 1080"/>
              <a:gd name="T4" fmla="*/ 0 60000 65536"/>
              <a:gd name="T5" fmla="*/ 0 60000 65536"/>
              <a:gd name="T6" fmla="*/ 0 w 392"/>
              <a:gd name="T7" fmla="*/ 0 h 1080"/>
              <a:gd name="T8" fmla="*/ 392 w 392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2" h="1080">
                <a:moveTo>
                  <a:pt x="392" y="0"/>
                </a:moveTo>
                <a:lnTo>
                  <a:pt x="0" y="108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411413" y="2492375"/>
            <a:ext cx="2768600" cy="1698625"/>
            <a:chOff x="1416" y="1258"/>
            <a:chExt cx="1744" cy="1070"/>
          </a:xfrm>
        </p:grpSpPr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816" y="1258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18" name="Freeform 9"/>
            <p:cNvSpPr>
              <a:spLocks/>
            </p:cNvSpPr>
            <p:nvPr/>
          </p:nvSpPr>
          <p:spPr bwMode="auto">
            <a:xfrm>
              <a:off x="1416" y="1672"/>
              <a:ext cx="1744" cy="656"/>
            </a:xfrm>
            <a:custGeom>
              <a:avLst/>
              <a:gdLst>
                <a:gd name="T0" fmla="*/ 1744 w 1744"/>
                <a:gd name="T1" fmla="*/ 0 h 656"/>
                <a:gd name="T2" fmla="*/ 0 w 1744"/>
                <a:gd name="T3" fmla="*/ 656 h 656"/>
                <a:gd name="T4" fmla="*/ 0 60000 65536"/>
                <a:gd name="T5" fmla="*/ 0 60000 65536"/>
                <a:gd name="T6" fmla="*/ 0 w 1744"/>
                <a:gd name="T7" fmla="*/ 0 h 656"/>
                <a:gd name="T8" fmla="*/ 1744 w 1744"/>
                <a:gd name="T9" fmla="*/ 656 h 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656">
                  <a:moveTo>
                    <a:pt x="1744" y="0"/>
                  </a:moveTo>
                  <a:lnTo>
                    <a:pt x="0" y="65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090" name="Group 10"/>
          <p:cNvGrpSpPr>
            <a:grpSpLocks/>
          </p:cNvGrpSpPr>
          <p:nvPr/>
        </p:nvGrpSpPr>
        <p:grpSpPr bwMode="auto">
          <a:xfrm rot="201987">
            <a:off x="1331913" y="1411288"/>
            <a:ext cx="4392612" cy="701675"/>
            <a:chOff x="768" y="624"/>
            <a:chExt cx="2784" cy="442"/>
          </a:xfrm>
        </p:grpSpPr>
        <p:sp>
          <p:nvSpPr>
            <p:cNvPr id="46115" name="Freeform 11"/>
            <p:cNvSpPr>
              <a:spLocks/>
            </p:cNvSpPr>
            <p:nvPr/>
          </p:nvSpPr>
          <p:spPr bwMode="auto">
            <a:xfrm>
              <a:off x="768" y="778"/>
              <a:ext cx="2784" cy="240"/>
            </a:xfrm>
            <a:custGeom>
              <a:avLst/>
              <a:gdLst>
                <a:gd name="T0" fmla="*/ 2147483647 w 160"/>
                <a:gd name="T1" fmla="*/ 0 h 896"/>
                <a:gd name="T2" fmla="*/ 0 w 160"/>
                <a:gd name="T3" fmla="*/ 0 h 896"/>
                <a:gd name="T4" fmla="*/ 0 60000 65536"/>
                <a:gd name="T5" fmla="*/ 0 60000 65536"/>
                <a:gd name="T6" fmla="*/ 0 w 160"/>
                <a:gd name="T7" fmla="*/ 0 h 896"/>
                <a:gd name="T8" fmla="*/ 160 w 160"/>
                <a:gd name="T9" fmla="*/ 896 h 8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896">
                  <a:moveTo>
                    <a:pt x="160" y="0"/>
                  </a:moveTo>
                  <a:lnTo>
                    <a:pt x="0" y="89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005" y="624"/>
              <a:ext cx="3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с</a:t>
              </a:r>
            </a:p>
          </p:txBody>
        </p:sp>
      </p:grp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0" y="188913"/>
            <a:ext cx="86423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Взаимное расположение прямой и плоскости в пространстве.</a:t>
            </a:r>
          </a:p>
        </p:txBody>
      </p:sp>
      <p:pic>
        <p:nvPicPr>
          <p:cNvPr id="4610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3" y="4176713"/>
            <a:ext cx="5302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95" name="Rectangle 15"/>
          <p:cNvGraphicFramePr>
            <a:graphicFrameLocks/>
          </p:cNvGraphicFramePr>
          <p:nvPr/>
        </p:nvGraphicFramePr>
        <p:xfrm>
          <a:off x="1403350" y="1628775"/>
          <a:ext cx="6096000" cy="4064000"/>
        </p:xfrm>
        <a:graphic>
          <a:graphicData uri="http://schemas.openxmlformats.org/presentationml/2006/ole">
            <p:oleObj spid="_x0000_s46104" name="Формула" r:id="rId5" imgW="0" imgH="0" progId="Equation.3">
              <p:embed/>
            </p:oleObj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6011863" y="2565400"/>
          <a:ext cx="1981200" cy="681038"/>
        </p:xfrm>
        <a:graphic>
          <a:graphicData uri="http://schemas.openxmlformats.org/presentationml/2006/ole">
            <p:oleObj spid="_x0000_s46105" name="Формула" r:id="rId6" imgW="406224" imgH="139639" progId="Equation.3">
              <p:embed/>
            </p:oleObj>
          </a:graphicData>
        </a:graphic>
      </p:graphicFrame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5508625" y="3573463"/>
          <a:ext cx="3219450" cy="866775"/>
        </p:xfrm>
        <a:graphic>
          <a:graphicData uri="http://schemas.openxmlformats.org/presentationml/2006/ole">
            <p:oleObj spid="_x0000_s46106" name="Формула" r:id="rId7" imgW="660113" imgH="177723" progId="Equation.3">
              <p:embed/>
            </p:oleObj>
          </a:graphicData>
        </a:graphic>
      </p:graphicFrame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5795963" y="4797425"/>
            <a:ext cx="2105025" cy="914400"/>
            <a:chOff x="3561" y="2064"/>
            <a:chExt cx="1326" cy="576"/>
          </a:xfrm>
        </p:grpSpPr>
        <p:graphicFrame>
          <p:nvGraphicFramePr>
            <p:cNvPr id="46099" name="Object 19"/>
            <p:cNvGraphicFramePr>
              <a:graphicFrameLocks noChangeAspect="1"/>
            </p:cNvGraphicFramePr>
            <p:nvPr/>
          </p:nvGraphicFramePr>
          <p:xfrm>
            <a:off x="3561" y="2121"/>
            <a:ext cx="1326" cy="507"/>
          </p:xfrm>
          <a:graphic>
            <a:graphicData uri="http://schemas.openxmlformats.org/presentationml/2006/ole">
              <p:oleObj spid="_x0000_s46107" name="Формула" r:id="rId8" imgW="431613" imgH="165028" progId="Equation.3">
                <p:embed/>
              </p:oleObj>
            </a:graphicData>
          </a:graphic>
        </p:graphicFrame>
        <p:sp>
          <p:nvSpPr>
            <p:cNvPr id="46114" name="Text Box 20"/>
            <p:cNvSpPr txBox="1">
              <a:spLocks noChangeArrowheads="1"/>
            </p:cNvSpPr>
            <p:nvPr/>
          </p:nvSpPr>
          <p:spPr bwMode="auto">
            <a:xfrm>
              <a:off x="3984" y="2064"/>
              <a:ext cx="5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5400" b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</a:t>
              </a:r>
              <a:r>
                <a:rPr lang="ru-RU" sz="5400">
                  <a:latin typeface="MS UI Gothic" pitchFamily="34" charset="-128"/>
                  <a:cs typeface="Arial" charset="0"/>
                </a:rPr>
                <a:t> </a:t>
              </a:r>
            </a:p>
          </p:txBody>
        </p:sp>
      </p:grpSp>
      <p:grpSp>
        <p:nvGrpSpPr>
          <p:cNvPr id="46101" name="Group 21"/>
          <p:cNvGrpSpPr>
            <a:grpSpLocks/>
          </p:cNvGrpSpPr>
          <p:nvPr/>
        </p:nvGrpSpPr>
        <p:grpSpPr bwMode="auto">
          <a:xfrm>
            <a:off x="395288" y="4652963"/>
            <a:ext cx="977900" cy="1816100"/>
            <a:chOff x="384" y="2600"/>
            <a:chExt cx="616" cy="1144"/>
          </a:xfrm>
        </p:grpSpPr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84" y="3264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113" name="Freeform 23"/>
            <p:cNvSpPr>
              <a:spLocks/>
            </p:cNvSpPr>
            <p:nvPr/>
          </p:nvSpPr>
          <p:spPr bwMode="auto">
            <a:xfrm>
              <a:off x="616" y="2600"/>
              <a:ext cx="384" cy="1088"/>
            </a:xfrm>
            <a:custGeom>
              <a:avLst/>
              <a:gdLst>
                <a:gd name="T0" fmla="*/ 384 w 384"/>
                <a:gd name="T1" fmla="*/ 0 h 1088"/>
                <a:gd name="T2" fmla="*/ 0 w 384"/>
                <a:gd name="T3" fmla="*/ 1088 h 1088"/>
                <a:gd name="T4" fmla="*/ 0 60000 65536"/>
                <a:gd name="T5" fmla="*/ 0 60000 65536"/>
                <a:gd name="T6" fmla="*/ 0 w 384"/>
                <a:gd name="T7" fmla="*/ 0 h 1088"/>
                <a:gd name="T8" fmla="*/ 384 w 384"/>
                <a:gd name="T9" fmla="*/ 1088 h 10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088">
                  <a:moveTo>
                    <a:pt x="384" y="0"/>
                  </a:moveTo>
                  <a:lnTo>
                    <a:pt x="0" y="10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04" name="Freeform 24"/>
          <p:cNvSpPr>
            <a:spLocks/>
          </p:cNvSpPr>
          <p:nvPr/>
        </p:nvSpPr>
        <p:spPr bwMode="auto">
          <a:xfrm>
            <a:off x="1331913" y="4076700"/>
            <a:ext cx="254000" cy="711200"/>
          </a:xfrm>
          <a:custGeom>
            <a:avLst/>
            <a:gdLst>
              <a:gd name="T0" fmla="*/ 2147483647 w 160"/>
              <a:gd name="T1" fmla="*/ 0 h 448"/>
              <a:gd name="T2" fmla="*/ 0 w 160"/>
              <a:gd name="T3" fmla="*/ 2147483647 h 448"/>
              <a:gd name="T4" fmla="*/ 0 60000 65536"/>
              <a:gd name="T5" fmla="*/ 0 60000 65536"/>
              <a:gd name="T6" fmla="*/ 0 w 160"/>
              <a:gd name="T7" fmla="*/ 0 h 448"/>
              <a:gd name="T8" fmla="*/ 160 w 160"/>
              <a:gd name="T9" fmla="*/ 448 h 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448">
                <a:moveTo>
                  <a:pt x="160" y="0"/>
                </a:moveTo>
                <a:lnTo>
                  <a:pt x="0" y="44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82663" y="3703638"/>
            <a:ext cx="685800" cy="519112"/>
            <a:chOff x="768" y="2016"/>
            <a:chExt cx="432" cy="327"/>
          </a:xfrm>
        </p:grpSpPr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768" y="2016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itchFamily="34" charset="-128"/>
                  <a:cs typeface="Arial" charset="0"/>
                </a:rPr>
                <a:t>К</a:t>
              </a:r>
            </a:p>
          </p:txBody>
        </p:sp>
        <p:sp>
          <p:nvSpPr>
            <p:cNvPr id="46111" name="Oval 27"/>
            <p:cNvSpPr>
              <a:spLocks noChangeArrowheads="1"/>
            </p:cNvSpPr>
            <p:nvPr/>
          </p:nvSpPr>
          <p:spPr bwMode="auto">
            <a:xfrm>
              <a:off x="1104" y="21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MS UI Gothic" pitchFamily="34" charset="-128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1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AutoShape 4"/>
          <p:cNvGrpSpPr>
            <a:grpSpLocks/>
          </p:cNvGrpSpPr>
          <p:nvPr/>
        </p:nvGrpSpPr>
        <p:grpSpPr bwMode="auto">
          <a:xfrm>
            <a:off x="539750" y="4005263"/>
            <a:ext cx="4213225" cy="1517650"/>
            <a:chOff x="330" y="2515"/>
            <a:chExt cx="2654" cy="956"/>
          </a:xfrm>
        </p:grpSpPr>
        <p:pic>
          <p:nvPicPr>
            <p:cNvPr id="205846" name="AutoShap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2515"/>
              <a:ext cx="2654" cy="956"/>
            </a:xfrm>
            <a:prstGeom prst="rect">
              <a:avLst/>
            </a:prstGeom>
            <a:noFill/>
            <a:ln w="9525">
              <a:solidFill>
                <a:srgbClr val="8CB5F8">
                  <a:alpha val="0"/>
                </a:srgbClr>
              </a:solidFill>
              <a:miter lim="800000"/>
              <a:headEnd/>
              <a:tailEnd/>
            </a:ln>
          </p:spPr>
        </p:pic>
        <p:sp>
          <p:nvSpPr>
            <p:cNvPr id="205847" name="Text Box 4"/>
            <p:cNvSpPr txBox="1">
              <a:spLocks noChangeArrowheads="1"/>
            </p:cNvSpPr>
            <p:nvPr/>
          </p:nvSpPr>
          <p:spPr bwMode="auto">
            <a:xfrm>
              <a:off x="833" y="2699"/>
              <a:ext cx="1645" cy="587"/>
            </a:xfrm>
            <a:prstGeom prst="rect">
              <a:avLst/>
            </a:prstGeom>
            <a:noFill/>
            <a:ln w="9525">
              <a:solidFill>
                <a:srgbClr val="8CB5F8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187450" y="4076700"/>
            <a:ext cx="316865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55650" y="2924175"/>
            <a:ext cx="316865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3348038" y="4797425"/>
          <a:ext cx="431800" cy="576263"/>
        </p:xfrm>
        <a:graphic>
          <a:graphicData uri="http://schemas.openxmlformats.org/presentationml/2006/ole">
            <p:oleObj spid="_x0000_s205846" name="Формула" r:id="rId4" imgW="152268" imgH="203024" progId="Equation.3">
              <p:embed/>
            </p:oleObj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755650" y="3213100"/>
          <a:ext cx="458788" cy="504825"/>
        </p:xfrm>
        <a:graphic>
          <a:graphicData uri="http://schemas.openxmlformats.org/presentationml/2006/ole">
            <p:oleObj spid="_x0000_s205847" name="Формула" r:id="rId5" imgW="126835" imgH="139518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331913" y="4292600"/>
          <a:ext cx="514350" cy="720725"/>
        </p:xfrm>
        <a:graphic>
          <a:graphicData uri="http://schemas.openxmlformats.org/presentationml/2006/ole">
            <p:oleObj spid="_x0000_s205848" name="Формула" r:id="rId6" imgW="126725" imgH="177415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292725" y="3429000"/>
          <a:ext cx="1441450" cy="720725"/>
        </p:xfrm>
        <a:graphic>
          <a:graphicData uri="http://schemas.openxmlformats.org/presentationml/2006/ole">
            <p:oleObj spid="_x0000_s205849" name="Формула" r:id="rId7" imgW="406048" imgH="203024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292725" y="4149725"/>
          <a:ext cx="957263" cy="1008063"/>
        </p:xfrm>
        <a:graphic>
          <a:graphicData uri="http://schemas.openxmlformats.org/presentationml/2006/ole">
            <p:oleObj spid="_x0000_s205850" name="Формула" r:id="rId8" imgW="241195" imgH="253890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5292725" y="5084763"/>
          <a:ext cx="1439863" cy="720725"/>
        </p:xfrm>
        <a:graphic>
          <a:graphicData uri="http://schemas.openxmlformats.org/presentationml/2006/ole">
            <p:oleObj spid="_x0000_s205851" name="Формула" r:id="rId9" imgW="406048" imgH="203024" progId="Equation.3">
              <p:embed/>
            </p:oleObj>
          </a:graphicData>
        </a:graphic>
      </p:graphicFrame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6804025" y="3429000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7380288" y="3860800"/>
          <a:ext cx="1439862" cy="1309688"/>
        </p:xfrm>
        <a:graphic>
          <a:graphicData uri="http://schemas.openxmlformats.org/presentationml/2006/ole">
            <p:oleObj spid="_x0000_s205852" name="Формула" r:id="rId10" imgW="279279" imgH="253890" progId="Equation.3">
              <p:embed/>
            </p:oleObj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95288" y="355600"/>
            <a:ext cx="7726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Если прямая, не лежащая в данной плоскости,</a:t>
            </a:r>
          </a:p>
          <a:p>
            <a:r>
              <a:rPr lang="ru-RU" sz="2800" b="1">
                <a:latin typeface="Times New Roman" pitchFamily="18" charset="0"/>
              </a:rPr>
              <a:t>параллельна какой-нибудь прямой, </a:t>
            </a:r>
          </a:p>
          <a:p>
            <a:r>
              <a:rPr lang="ru-RU" sz="2800" b="1">
                <a:latin typeface="Times New Roman" pitchFamily="18" charset="0"/>
              </a:rPr>
              <a:t>лежащей в этой плоскости , то </a:t>
            </a:r>
          </a:p>
          <a:p>
            <a:r>
              <a:rPr lang="ru-RU" sz="2800" b="1" i="1">
                <a:solidFill>
                  <a:schemeClr val="hlink"/>
                </a:solidFill>
                <a:latin typeface="Times New Roman" pitchFamily="18" charset="0"/>
              </a:rPr>
              <a:t>она параллельна и самой плоскости.</a:t>
            </a:r>
          </a:p>
        </p:txBody>
      </p:sp>
      <p:sp>
        <p:nvSpPr>
          <p:cNvPr id="205844" name="Text Box 16"/>
          <p:cNvSpPr txBox="1">
            <a:spLocks noChangeArrowheads="1"/>
          </p:cNvSpPr>
          <p:nvPr/>
        </p:nvSpPr>
        <p:spPr bwMode="auto">
          <a:xfrm>
            <a:off x="5219700" y="2781300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Дано:</a:t>
            </a:r>
          </a:p>
        </p:txBody>
      </p:sp>
      <p:sp>
        <p:nvSpPr>
          <p:cNvPr id="205845" name="Text Box 17"/>
          <p:cNvSpPr txBox="1">
            <a:spLocks noChangeArrowheads="1"/>
          </p:cNvSpPr>
          <p:nvPr/>
        </p:nvSpPr>
        <p:spPr bwMode="auto">
          <a:xfrm>
            <a:off x="6948488" y="2781300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Доказать: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522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900113" y="1341438"/>
            <a:ext cx="2232025" cy="35274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5125" name="AutoShape 5"/>
          <p:cNvGrpSpPr>
            <a:grpSpLocks/>
          </p:cNvGrpSpPr>
          <p:nvPr/>
        </p:nvGrpSpPr>
        <p:grpSpPr bwMode="auto">
          <a:xfrm>
            <a:off x="468313" y="2708275"/>
            <a:ext cx="2986087" cy="1438275"/>
            <a:chOff x="296" y="1709"/>
            <a:chExt cx="1881" cy="906"/>
          </a:xfrm>
        </p:grpSpPr>
        <p:pic>
          <p:nvPicPr>
            <p:cNvPr id="206893" name="AutoShap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6" y="1709"/>
              <a:ext cx="1881" cy="906"/>
            </a:xfrm>
            <a:prstGeom prst="rect">
              <a:avLst/>
            </a:prstGeom>
            <a:noFill/>
            <a:ln w="9525">
              <a:solidFill>
                <a:srgbClr val="8CB5F8">
                  <a:alpha val="0"/>
                </a:srgbClr>
              </a:solidFill>
              <a:miter lim="800000"/>
              <a:headEnd/>
              <a:tailEnd/>
            </a:ln>
          </p:spPr>
        </p:pic>
        <p:sp>
          <p:nvSpPr>
            <p:cNvPr id="206894" name="Text Box 5"/>
            <p:cNvSpPr txBox="1">
              <a:spLocks noChangeArrowheads="1"/>
            </p:cNvSpPr>
            <p:nvPr/>
          </p:nvSpPr>
          <p:spPr bwMode="auto">
            <a:xfrm>
              <a:off x="655" y="1882"/>
              <a:ext cx="1161" cy="559"/>
            </a:xfrm>
            <a:prstGeom prst="rect">
              <a:avLst/>
            </a:prstGeom>
            <a:noFill/>
            <a:ln w="9525">
              <a:solidFill>
                <a:srgbClr val="8CB5F8">
                  <a:alpha val="0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06874" name="Line 10"/>
          <p:cNvSpPr>
            <a:spLocks noChangeShapeType="1"/>
          </p:cNvSpPr>
          <p:nvPr/>
        </p:nvSpPr>
        <p:spPr bwMode="auto">
          <a:xfrm>
            <a:off x="900113" y="328453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900113" y="1341438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132138" y="1341438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900113" y="1341438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900113" y="3284538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00113" y="414972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132138" y="3284538"/>
            <a:ext cx="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900113" y="4868863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82" name="Line 19"/>
          <p:cNvSpPr>
            <a:spLocks noChangeShapeType="1"/>
          </p:cNvSpPr>
          <p:nvPr/>
        </p:nvSpPr>
        <p:spPr bwMode="auto">
          <a:xfrm>
            <a:off x="900113" y="19891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6863" name="Object 24"/>
          <p:cNvGraphicFramePr>
            <a:graphicFrameLocks noChangeAspect="1"/>
          </p:cNvGraphicFramePr>
          <p:nvPr/>
        </p:nvGraphicFramePr>
        <p:xfrm>
          <a:off x="2411413" y="3644900"/>
          <a:ext cx="377825" cy="503238"/>
        </p:xfrm>
        <a:graphic>
          <a:graphicData uri="http://schemas.openxmlformats.org/presentationml/2006/ole">
            <p:oleObj spid="_x0000_s206878" name="Формула" r:id="rId4" imgW="152268" imgH="203024" progId="Equation.3">
              <p:embed/>
            </p:oleObj>
          </a:graphicData>
        </a:graphic>
      </p:graphicFrame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971550" y="2060575"/>
          <a:ext cx="325438" cy="357188"/>
        </p:xfrm>
        <a:graphic>
          <a:graphicData uri="http://schemas.openxmlformats.org/presentationml/2006/ole">
            <p:oleObj spid="_x0000_s206879" name="Формула" r:id="rId5" imgW="126835" imgH="139518" progId="Equation.3">
              <p:embed/>
            </p:oleObj>
          </a:graphicData>
        </a:graphic>
      </p:graphicFrame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1042988" y="3284538"/>
          <a:ext cx="360362" cy="504825"/>
        </p:xfrm>
        <a:graphic>
          <a:graphicData uri="http://schemas.openxmlformats.org/presentationml/2006/ole">
            <p:oleObj spid="_x0000_s206880" name="Формула" r:id="rId6" imgW="126725" imgH="177415" progId="Equation.3">
              <p:embed/>
            </p:oleObj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563938" y="908050"/>
            <a:ext cx="5387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1.Через прямые </a:t>
            </a:r>
            <a:r>
              <a:rPr lang="en-US" sz="2800" b="1" i="1">
                <a:latin typeface="Times New Roman" pitchFamily="18" charset="0"/>
              </a:rPr>
              <a:t>a </a:t>
            </a:r>
            <a:r>
              <a:rPr lang="ru-RU" sz="2800" b="1">
                <a:latin typeface="Times New Roman" pitchFamily="18" charset="0"/>
              </a:rPr>
              <a:t>и 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>
                <a:latin typeface="Times New Roman" pitchFamily="18" charset="0"/>
              </a:rPr>
              <a:t> проведем плоскость α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206884" name="Text Box 38"/>
          <p:cNvSpPr txBox="1">
            <a:spLocks noChangeArrowheads="1"/>
          </p:cNvSpPr>
          <p:nvPr/>
        </p:nvSpPr>
        <p:spPr bwMode="auto">
          <a:xfrm flipH="1">
            <a:off x="4356100" y="4292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Comic Sans MS" pitchFamily="66" charset="0"/>
              <a:cs typeface="Arial" charset="0"/>
            </a:endParaRP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395288" y="404813"/>
            <a:ext cx="7561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Пусть</a:t>
            </a:r>
            <a:r>
              <a:rPr lang="ru-RU" sz="2800">
                <a:latin typeface="Times New Roman" pitchFamily="18" charset="0"/>
              </a:rPr>
              <a:t>   </a:t>
            </a:r>
            <a:r>
              <a:rPr lang="ru-RU">
                <a:latin typeface="Arial" charset="0"/>
                <a:cs typeface="Arial" charset="0"/>
              </a:rPr>
              <a:t>               ,                  , </a:t>
            </a: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547813" y="404813"/>
          <a:ext cx="1081087" cy="541337"/>
        </p:xfrm>
        <a:graphic>
          <a:graphicData uri="http://schemas.openxmlformats.org/presentationml/2006/ole">
            <p:oleObj spid="_x0000_s206881" name="Формула" r:id="rId7" imgW="406048" imgH="203024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059113" y="404813"/>
          <a:ext cx="1008062" cy="504825"/>
        </p:xfrm>
        <a:graphic>
          <a:graphicData uri="http://schemas.openxmlformats.org/presentationml/2006/ole">
            <p:oleObj spid="_x0000_s206882" name="Формула" r:id="rId8" imgW="406048" imgH="203024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643438" y="338138"/>
          <a:ext cx="722312" cy="652462"/>
        </p:xfrm>
        <a:graphic>
          <a:graphicData uri="http://schemas.openxmlformats.org/presentationml/2006/ole">
            <p:oleObj spid="_x0000_s206883" name="Формула" r:id="rId9" imgW="241195" imgH="253890" progId="Equation.3">
              <p:embed/>
            </p:oleObj>
          </a:graphicData>
        </a:graphic>
      </p:graphicFrame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2411413" y="14128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  <a:cs typeface="Arial" charset="0"/>
              </a:rPr>
              <a:t> </a:t>
            </a:r>
            <a:r>
              <a:rPr lang="ru-RU" b="1">
                <a:latin typeface="Arial" charset="0"/>
                <a:cs typeface="Arial" charset="0"/>
              </a:rPr>
              <a:t>α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3635375" y="1844675"/>
            <a:ext cx="3600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2</a:t>
            </a:r>
            <a:r>
              <a:rPr lang="ru-RU" sz="2800">
                <a:latin typeface="Times New Roman" pitchFamily="18" charset="0"/>
              </a:rPr>
              <a:t>. </a:t>
            </a:r>
            <a:r>
              <a:rPr lang="ru-RU" sz="2800" b="1">
                <a:latin typeface="Times New Roman" pitchFamily="18" charset="0"/>
              </a:rPr>
              <a:t>α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  <a:sym typeface="Symbol" pitchFamily="18" charset="2"/>
              </a:rPr>
              <a:t></a:t>
            </a:r>
            <a:r>
              <a:rPr lang="ru-RU" sz="2800" b="1">
                <a:latin typeface="Times New Roman" pitchFamily="18" charset="0"/>
              </a:rPr>
              <a:t> β</a:t>
            </a:r>
            <a:r>
              <a:rPr lang="ru-RU" sz="2800">
                <a:latin typeface="Times New Roman" pitchFamily="18" charset="0"/>
              </a:rPr>
              <a:t> =  </a:t>
            </a:r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53307" name="Text Box 59"/>
          <p:cNvSpPr txBox="1">
            <a:spLocks noChangeArrowheads="1"/>
          </p:cNvSpPr>
          <p:nvPr/>
        </p:nvSpPr>
        <p:spPr bwMode="auto">
          <a:xfrm>
            <a:off x="3708400" y="2565400"/>
            <a:ext cx="5184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Если </a:t>
            </a:r>
            <a:r>
              <a:rPr lang="en-US" sz="2800" b="1" i="1">
                <a:latin typeface="Times New Roman" pitchFamily="18" charset="0"/>
              </a:rPr>
              <a:t>a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 </a:t>
            </a:r>
            <a:r>
              <a:rPr lang="ru-RU" sz="2800" b="1">
                <a:latin typeface="Times New Roman" pitchFamily="18" charset="0"/>
              </a:rPr>
              <a:t>β = Х, то Х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>
                <a:latin typeface="Times New Roman" pitchFamily="18" charset="0"/>
              </a:rPr>
              <a:t>, </a:t>
            </a:r>
            <a:r>
              <a:rPr lang="ru-RU" sz="2800" b="1">
                <a:latin typeface="Times New Roman" pitchFamily="18" charset="0"/>
              </a:rPr>
              <a:t>это невозможно, т.к. </a:t>
            </a:r>
            <a:r>
              <a:rPr lang="ru-RU" sz="2800" b="1" i="1">
                <a:latin typeface="Times New Roman" pitchFamily="18" charset="0"/>
              </a:rPr>
              <a:t>α 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53308" name="Text Box 60"/>
          <p:cNvSpPr txBox="1">
            <a:spLocks noChangeArrowheads="1"/>
          </p:cNvSpPr>
          <p:nvPr/>
        </p:nvSpPr>
        <p:spPr bwMode="auto">
          <a:xfrm>
            <a:off x="3779838" y="3716338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a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>
                <a:latin typeface="Times New Roman" pitchFamily="18" charset="0"/>
              </a:rPr>
              <a:t> β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>
            <a:off x="4500563" y="3860800"/>
            <a:ext cx="3587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10" name="Text Box 62"/>
          <p:cNvSpPr txBox="1">
            <a:spLocks noChangeArrowheads="1"/>
          </p:cNvSpPr>
          <p:nvPr/>
        </p:nvSpPr>
        <p:spPr bwMode="auto">
          <a:xfrm>
            <a:off x="3708400" y="4797425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2800" b="1" i="1">
                <a:latin typeface="Times New Roman" pitchFamily="18" charset="0"/>
              </a:rPr>
              <a:t>a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 </a:t>
            </a:r>
            <a:r>
              <a:rPr lang="ru-RU" sz="2800" b="1">
                <a:latin typeface="Times New Roman" pitchFamily="18" charset="0"/>
              </a:rPr>
              <a:t> β </a:t>
            </a:r>
          </a:p>
        </p:txBody>
      </p:sp>
      <p:sp>
        <p:nvSpPr>
          <p:cNvPr id="53311" name="Text Box 63"/>
          <p:cNvSpPr txBox="1">
            <a:spLocks noChangeArrowheads="1"/>
          </p:cNvSpPr>
          <p:nvPr/>
        </p:nvSpPr>
        <p:spPr bwMode="auto">
          <a:xfrm>
            <a:off x="3635375" y="580548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Теорема доказана.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4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3295" grpId="0"/>
      <p:bldP spid="53307" grpId="0"/>
      <p:bldP spid="53308" grpId="0"/>
      <p:bldP spid="533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5"/>
          <p:cNvSpPr txBox="1">
            <a:spLocks noChangeArrowheads="1"/>
          </p:cNvSpPr>
          <p:nvPr/>
        </p:nvSpPr>
        <p:spPr bwMode="auto">
          <a:xfrm>
            <a:off x="539750" y="1125538"/>
            <a:ext cx="2736850" cy="20875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Дано: </a:t>
            </a:r>
            <a:r>
              <a:rPr lang="ru-RU" sz="2800" b="1" i="1">
                <a:latin typeface="Times New Roman" pitchFamily="18" charset="0"/>
              </a:rPr>
              <a:t>а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α</a:t>
            </a:r>
          </a:p>
          <a:p>
            <a:pPr eaLnBrk="0" hangingPunct="0"/>
            <a:r>
              <a:rPr lang="ru-RU" sz="28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</a:t>
            </a:r>
            <a:r>
              <a:rPr lang="ru-RU" sz="2800" b="1">
                <a:latin typeface="Times New Roman" pitchFamily="18" charset="0"/>
              </a:rPr>
              <a:t> β; β </a:t>
            </a:r>
            <a:r>
              <a:rPr lang="ru-RU" sz="2800" b="1">
                <a:latin typeface="Times New Roman" pitchFamily="18" charset="0"/>
                <a:cs typeface="Calibri" pitchFamily="34" charset="0"/>
              </a:rPr>
              <a:t>∩</a:t>
            </a:r>
            <a:r>
              <a:rPr lang="ru-RU" sz="2800" b="1">
                <a:latin typeface="Times New Roman" pitchFamily="18" charset="0"/>
              </a:rPr>
              <a:t> α =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в</a:t>
            </a:r>
            <a:endParaRPr lang="ru-RU" sz="2800" b="1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ru-RU" sz="2800" b="1">
                <a:latin typeface="Times New Roman" pitchFamily="18" charset="0"/>
                <a:sym typeface="Symbol" pitchFamily="18" charset="2"/>
              </a:rPr>
              <a:t>Доказать: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</a:t>
            </a:r>
            <a:r>
              <a:rPr lang="ru-RU" sz="2800" b="1" i="1">
                <a:latin typeface="Times New Roman" pitchFamily="18" charset="0"/>
              </a:rPr>
              <a:t> в</a:t>
            </a:r>
            <a:endParaRPr lang="ru-RU" sz="2800" b="1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endParaRPr lang="ru-RU" sz="28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179388" y="3500438"/>
            <a:ext cx="7056437" cy="25209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latin typeface="Times New Roman" pitchFamily="18" charset="0"/>
              </a:rPr>
              <a:t>Доказательство:</a:t>
            </a:r>
          </a:p>
          <a:p>
            <a:pPr eaLnBrk="0" hangingPunct="0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</a:rPr>
              <a:t>а, в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</a:t>
            </a:r>
            <a:r>
              <a:rPr lang="ru-RU" sz="2800" b="1">
                <a:latin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β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sym typeface="Symbol" pitchFamily="18" charset="2"/>
              </a:rPr>
              <a:t>Пусть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в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latin typeface="Times New Roman" pitchFamily="18" charset="0"/>
                <a:cs typeface="Calibri" pitchFamily="34" charset="0"/>
                <a:sym typeface="Symbol" pitchFamily="18" charset="2"/>
              </a:rPr>
              <a:t>∩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, тогда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latin typeface="Times New Roman" pitchFamily="18" charset="0"/>
                <a:cs typeface="Calibri" pitchFamily="34" charset="0"/>
                <a:sym typeface="Symbol" pitchFamily="18" charset="2"/>
              </a:rPr>
              <a:t>∩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α, 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sym typeface="Symbol" pitchFamily="18" charset="2"/>
              </a:rPr>
              <a:t>что противоречит условию.</a:t>
            </a:r>
          </a:p>
          <a:p>
            <a:pPr eaLnBrk="0" hangingPunct="0"/>
            <a:r>
              <a:rPr lang="ru-RU" sz="2800" b="1">
                <a:latin typeface="Times New Roman" pitchFamily="18" charset="0"/>
                <a:sym typeface="Symbol" pitchFamily="18" charset="2"/>
              </a:rPr>
              <a:t>Значит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 в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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8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0" hangingPunct="0"/>
            <a:endParaRPr lang="ru-RU" sz="2800" b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7875" name="AutoShape 18"/>
          <p:cNvSpPr>
            <a:spLocks noChangeArrowheads="1"/>
          </p:cNvSpPr>
          <p:nvPr/>
        </p:nvSpPr>
        <p:spPr bwMode="auto">
          <a:xfrm>
            <a:off x="2401888" y="2787650"/>
            <a:ext cx="2024062" cy="473075"/>
          </a:xfrm>
          <a:prstGeom prst="parallelogram">
            <a:avLst>
              <a:gd name="adj" fmla="val 10696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76" name="Rectangle 2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877" name="Rectangle 28"/>
          <p:cNvSpPr>
            <a:spLocks noChangeArrowheads="1"/>
          </p:cNvSpPr>
          <p:nvPr/>
        </p:nvSpPr>
        <p:spPr bwMode="auto">
          <a:xfrm>
            <a:off x="395288" y="303213"/>
            <a:ext cx="1935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800" b="1" i="1" u="sng">
              <a:cs typeface="Arial" charset="0"/>
            </a:endParaRPr>
          </a:p>
          <a:p>
            <a:pPr eaLnBrk="0" hangingPunct="0"/>
            <a:r>
              <a:rPr lang="ru-RU" sz="3200" b="1" i="1" u="sng">
                <a:solidFill>
                  <a:schemeClr val="hlink"/>
                </a:solidFill>
                <a:latin typeface="Times New Roman" pitchFamily="18" charset="0"/>
              </a:rPr>
              <a:t>Задание 2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207878" name="Rectangle 30"/>
          <p:cNvSpPr>
            <a:spLocks noChangeArrowheads="1"/>
          </p:cNvSpPr>
          <p:nvPr/>
        </p:nvSpPr>
        <p:spPr bwMode="auto">
          <a:xfrm>
            <a:off x="14288" y="3794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207879" name="Rectangle 31"/>
          <p:cNvSpPr>
            <a:spLocks noChangeArrowheads="1"/>
          </p:cNvSpPr>
          <p:nvPr/>
        </p:nvSpPr>
        <p:spPr bwMode="auto">
          <a:xfrm>
            <a:off x="14288" y="4616450"/>
            <a:ext cx="1098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800">
              <a:cs typeface="Arial" charset="0"/>
            </a:endParaRPr>
          </a:p>
          <a:p>
            <a:pPr eaLnBrk="0" hangingPunct="0"/>
            <a:r>
              <a:rPr lang="ru-RU">
                <a:cs typeface="Arial" charset="0"/>
              </a:rPr>
              <a:t>	</a:t>
            </a:r>
          </a:p>
        </p:txBody>
      </p:sp>
      <p:sp>
        <p:nvSpPr>
          <p:cNvPr id="207880" name="AutoShape 54"/>
          <p:cNvSpPr>
            <a:spLocks noChangeArrowheads="1"/>
          </p:cNvSpPr>
          <p:nvPr/>
        </p:nvSpPr>
        <p:spPr bwMode="auto">
          <a:xfrm rot="-5867054">
            <a:off x="5508625" y="908051"/>
            <a:ext cx="1944687" cy="3529012"/>
          </a:xfrm>
          <a:prstGeom prst="parallelogram">
            <a:avLst>
              <a:gd name="adj" fmla="val 25000"/>
            </a:avLst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881" name="Line 55"/>
          <p:cNvSpPr>
            <a:spLocks noChangeShapeType="1"/>
          </p:cNvSpPr>
          <p:nvPr/>
        </p:nvSpPr>
        <p:spPr bwMode="auto">
          <a:xfrm>
            <a:off x="5940425" y="34290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2" name="Line 56"/>
          <p:cNvSpPr>
            <a:spLocks noChangeShapeType="1"/>
          </p:cNvSpPr>
          <p:nvPr/>
        </p:nvSpPr>
        <p:spPr bwMode="auto">
          <a:xfrm>
            <a:off x="5724525" y="19161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3" name="Line 57"/>
          <p:cNvSpPr>
            <a:spLocks noChangeShapeType="1"/>
          </p:cNvSpPr>
          <p:nvPr/>
        </p:nvSpPr>
        <p:spPr bwMode="auto">
          <a:xfrm>
            <a:off x="5724525" y="1916113"/>
            <a:ext cx="21590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4" name="Line 58"/>
          <p:cNvSpPr>
            <a:spLocks noChangeShapeType="1"/>
          </p:cNvSpPr>
          <p:nvPr/>
        </p:nvSpPr>
        <p:spPr bwMode="auto">
          <a:xfrm>
            <a:off x="6011863" y="19161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5" name="Line 60"/>
          <p:cNvSpPr>
            <a:spLocks noChangeShapeType="1"/>
          </p:cNvSpPr>
          <p:nvPr/>
        </p:nvSpPr>
        <p:spPr bwMode="auto">
          <a:xfrm>
            <a:off x="7451725" y="2565400"/>
            <a:ext cx="730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6" name="Line 61"/>
          <p:cNvSpPr>
            <a:spLocks noChangeShapeType="1"/>
          </p:cNvSpPr>
          <p:nvPr/>
        </p:nvSpPr>
        <p:spPr bwMode="auto">
          <a:xfrm flipV="1">
            <a:off x="5867400" y="2565400"/>
            <a:ext cx="15843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7" name="Line 62"/>
          <p:cNvSpPr>
            <a:spLocks noChangeShapeType="1"/>
          </p:cNvSpPr>
          <p:nvPr/>
        </p:nvSpPr>
        <p:spPr bwMode="auto">
          <a:xfrm flipH="1">
            <a:off x="5867400" y="1196975"/>
            <a:ext cx="2889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8" name="Line 63"/>
          <p:cNvSpPr>
            <a:spLocks noChangeShapeType="1"/>
          </p:cNvSpPr>
          <p:nvPr/>
        </p:nvSpPr>
        <p:spPr bwMode="auto">
          <a:xfrm flipH="1">
            <a:off x="7451725" y="1196975"/>
            <a:ext cx="3603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9" name="Line 64"/>
          <p:cNvSpPr>
            <a:spLocks noChangeShapeType="1"/>
          </p:cNvSpPr>
          <p:nvPr/>
        </p:nvSpPr>
        <p:spPr bwMode="auto">
          <a:xfrm>
            <a:off x="6156325" y="119697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0" name="Line 65"/>
          <p:cNvSpPr>
            <a:spLocks noChangeShapeType="1"/>
          </p:cNvSpPr>
          <p:nvPr/>
        </p:nvSpPr>
        <p:spPr bwMode="auto">
          <a:xfrm flipH="1">
            <a:off x="5651500" y="256540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1" name="Line 66"/>
          <p:cNvSpPr>
            <a:spLocks noChangeShapeType="1"/>
          </p:cNvSpPr>
          <p:nvPr/>
        </p:nvSpPr>
        <p:spPr bwMode="auto">
          <a:xfrm flipH="1">
            <a:off x="7235825" y="256540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2" name="Line 67"/>
          <p:cNvSpPr>
            <a:spLocks noChangeShapeType="1"/>
          </p:cNvSpPr>
          <p:nvPr/>
        </p:nvSpPr>
        <p:spPr bwMode="auto">
          <a:xfrm flipH="1">
            <a:off x="5580063" y="3429000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3" name="Line 68"/>
          <p:cNvSpPr>
            <a:spLocks noChangeShapeType="1"/>
          </p:cNvSpPr>
          <p:nvPr/>
        </p:nvSpPr>
        <p:spPr bwMode="auto">
          <a:xfrm flipH="1">
            <a:off x="7164388" y="3429000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4" name="Line 69"/>
          <p:cNvSpPr>
            <a:spLocks noChangeShapeType="1"/>
          </p:cNvSpPr>
          <p:nvPr/>
        </p:nvSpPr>
        <p:spPr bwMode="auto">
          <a:xfrm>
            <a:off x="5580063" y="371633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95" name="Text Box 71"/>
          <p:cNvSpPr txBox="1">
            <a:spLocks noChangeArrowheads="1"/>
          </p:cNvSpPr>
          <p:nvPr/>
        </p:nvSpPr>
        <p:spPr bwMode="auto">
          <a:xfrm>
            <a:off x="5651500" y="17732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>
                <a:sym typeface="Symbol" pitchFamily="18" charset="2"/>
              </a:rPr>
              <a:t>α</a:t>
            </a:r>
          </a:p>
        </p:txBody>
      </p:sp>
      <p:sp>
        <p:nvSpPr>
          <p:cNvPr id="207896" name="Text Box 72"/>
          <p:cNvSpPr txBox="1">
            <a:spLocks noChangeArrowheads="1"/>
          </p:cNvSpPr>
          <p:nvPr/>
        </p:nvSpPr>
        <p:spPr bwMode="auto">
          <a:xfrm>
            <a:off x="7380288" y="1125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β</a:t>
            </a:r>
          </a:p>
        </p:txBody>
      </p:sp>
      <p:sp>
        <p:nvSpPr>
          <p:cNvPr id="207897" name="Line 74"/>
          <p:cNvSpPr>
            <a:spLocks noChangeShapeType="1"/>
          </p:cNvSpPr>
          <p:nvPr/>
        </p:nvSpPr>
        <p:spPr bwMode="auto">
          <a:xfrm>
            <a:off x="6227763" y="162877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 Box 75"/>
          <p:cNvSpPr txBox="1">
            <a:spLocks noChangeArrowheads="1"/>
          </p:cNvSpPr>
          <p:nvPr/>
        </p:nvSpPr>
        <p:spPr bwMode="auto">
          <a:xfrm>
            <a:off x="6156325" y="12684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ym typeface="Symbol" pitchFamily="18" charset="2"/>
              </a:rPr>
              <a:t>а</a:t>
            </a:r>
          </a:p>
        </p:txBody>
      </p:sp>
      <p:sp>
        <p:nvSpPr>
          <p:cNvPr id="207925" name="AutoShape 53"/>
          <p:cNvSpPr>
            <a:spLocks noChangeArrowheads="1"/>
          </p:cNvSpPr>
          <p:nvPr/>
        </p:nvSpPr>
        <p:spPr bwMode="auto">
          <a:xfrm>
            <a:off x="5508625" y="1196975"/>
            <a:ext cx="2232025" cy="2519363"/>
          </a:xfrm>
          <a:prstGeom prst="parallelogram">
            <a:avLst>
              <a:gd name="adj" fmla="val 25000"/>
            </a:avLst>
          </a:prstGeom>
          <a:solidFill>
            <a:srgbClr val="EBF3FF">
              <a:alpha val="43137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900" name="Line 76"/>
          <p:cNvSpPr>
            <a:spLocks noChangeShapeType="1"/>
          </p:cNvSpPr>
          <p:nvPr/>
        </p:nvSpPr>
        <p:spPr bwMode="auto">
          <a:xfrm flipH="1" flipV="1">
            <a:off x="7380288" y="1916113"/>
            <a:ext cx="71437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01" name="Text Box 78"/>
          <p:cNvSpPr txBox="1">
            <a:spLocks noChangeArrowheads="1"/>
          </p:cNvSpPr>
          <p:nvPr/>
        </p:nvSpPr>
        <p:spPr bwMode="auto">
          <a:xfrm>
            <a:off x="6011863" y="22764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ym typeface="Symbol" pitchFamily="18" charset="2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AutoShape 22"/>
          <p:cNvSpPr>
            <a:spLocks noChangeArrowheads="1"/>
          </p:cNvSpPr>
          <p:nvPr/>
        </p:nvSpPr>
        <p:spPr bwMode="auto">
          <a:xfrm>
            <a:off x="250825" y="3860800"/>
            <a:ext cx="4897438" cy="1873250"/>
          </a:xfrm>
          <a:prstGeom prst="parallelogram">
            <a:avLst>
              <a:gd name="adj" fmla="val 65360"/>
            </a:avLst>
          </a:prstGeom>
          <a:solidFill>
            <a:srgbClr val="EBF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cs typeface="Arial" charset="0"/>
            </a:endParaRPr>
          </a:p>
        </p:txBody>
      </p:sp>
      <p:sp>
        <p:nvSpPr>
          <p:cNvPr id="208898" name="Freeform 8"/>
          <p:cNvSpPr>
            <a:spLocks/>
          </p:cNvSpPr>
          <p:nvPr/>
        </p:nvSpPr>
        <p:spPr bwMode="auto">
          <a:xfrm>
            <a:off x="2232025" y="2420938"/>
            <a:ext cx="2997200" cy="3098800"/>
          </a:xfrm>
          <a:custGeom>
            <a:avLst/>
            <a:gdLst>
              <a:gd name="T0" fmla="*/ 2147483647 w 1888"/>
              <a:gd name="T1" fmla="*/ 2147483647 h 1952"/>
              <a:gd name="T2" fmla="*/ 0 w 1888"/>
              <a:gd name="T3" fmla="*/ 2147483647 h 1952"/>
              <a:gd name="T4" fmla="*/ 2147483647 w 1888"/>
              <a:gd name="T5" fmla="*/ 2147483647 h 1952"/>
              <a:gd name="T6" fmla="*/ 2147483647 w 1888"/>
              <a:gd name="T7" fmla="*/ 0 h 1952"/>
              <a:gd name="T8" fmla="*/ 2147483647 w 1888"/>
              <a:gd name="T9" fmla="*/ 2147483647 h 1952"/>
              <a:gd name="T10" fmla="*/ 2147483647 w 1888"/>
              <a:gd name="T11" fmla="*/ 2147483647 h 19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88"/>
              <a:gd name="T19" fmla="*/ 0 h 1952"/>
              <a:gd name="T20" fmla="*/ 1888 w 1888"/>
              <a:gd name="T21" fmla="*/ 1952 h 19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88" h="1952">
                <a:moveTo>
                  <a:pt x="560" y="1952"/>
                </a:moveTo>
                <a:lnTo>
                  <a:pt x="0" y="1064"/>
                </a:lnTo>
                <a:lnTo>
                  <a:pt x="1872" y="16"/>
                </a:lnTo>
                <a:lnTo>
                  <a:pt x="1888" y="0"/>
                </a:lnTo>
                <a:lnTo>
                  <a:pt x="1888" y="16"/>
                </a:lnTo>
                <a:lnTo>
                  <a:pt x="560" y="1952"/>
                </a:lnTo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99" name="Text Box 9"/>
          <p:cNvSpPr txBox="1">
            <a:spLocks noChangeArrowheads="1"/>
          </p:cNvSpPr>
          <p:nvPr/>
        </p:nvSpPr>
        <p:spPr bwMode="auto">
          <a:xfrm>
            <a:off x="1906588" y="3975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A</a:t>
            </a:r>
            <a:endParaRPr lang="ru-RU" sz="2800" b="1">
              <a:latin typeface="Arial" charset="0"/>
              <a:cs typeface="Arial" charset="0"/>
            </a:endParaRPr>
          </a:p>
        </p:txBody>
      </p:sp>
      <p:sp>
        <p:nvSpPr>
          <p:cNvPr id="208900" name="Text Box 10"/>
          <p:cNvSpPr txBox="1">
            <a:spLocks noChangeArrowheads="1"/>
          </p:cNvSpPr>
          <p:nvPr/>
        </p:nvSpPr>
        <p:spPr bwMode="auto">
          <a:xfrm>
            <a:off x="4859338" y="198913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208901" name="Text Box 11"/>
          <p:cNvSpPr txBox="1">
            <a:spLocks noChangeArrowheads="1"/>
          </p:cNvSpPr>
          <p:nvPr/>
        </p:nvSpPr>
        <p:spPr bwMode="auto">
          <a:xfrm>
            <a:off x="2532063" y="5118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  <a:cs typeface="Arial" charset="0"/>
              </a:rPr>
              <a:t>С</a:t>
            </a:r>
          </a:p>
        </p:txBody>
      </p:sp>
      <p:sp>
        <p:nvSpPr>
          <p:cNvPr id="208902" name="Text Box 12"/>
          <p:cNvSpPr txBox="1">
            <a:spLocks noChangeArrowheads="1"/>
          </p:cNvSpPr>
          <p:nvPr/>
        </p:nvSpPr>
        <p:spPr bwMode="auto">
          <a:xfrm>
            <a:off x="304800" y="188913"/>
            <a:ext cx="8839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Плоскость проходит через сторону АС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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 АВС. Точки </a:t>
            </a:r>
            <a:r>
              <a:rPr lang="en-US" sz="2800" b="1">
                <a:latin typeface="Times New Roman" pitchFamily="18" charset="0"/>
              </a:rPr>
              <a:t>D</a:t>
            </a:r>
            <a:r>
              <a:rPr lang="ru-RU" sz="2800" b="1">
                <a:latin typeface="Times New Roman" pitchFamily="18" charset="0"/>
              </a:rPr>
              <a:t> и</a:t>
            </a:r>
            <a:r>
              <a:rPr lang="en-US" sz="2800" b="1">
                <a:latin typeface="Times New Roman" pitchFamily="18" charset="0"/>
              </a:rPr>
              <a:t> E </a:t>
            </a:r>
            <a:r>
              <a:rPr lang="ru-RU" sz="2800" b="1">
                <a:latin typeface="Times New Roman" pitchFamily="18" charset="0"/>
              </a:rPr>
              <a:t> - середины отрезков АВ и </a:t>
            </a:r>
            <a:r>
              <a:rPr lang="en-US" sz="2800" b="1">
                <a:latin typeface="Times New Roman" pitchFamily="18" charset="0"/>
              </a:rPr>
              <a:t>BC</a:t>
            </a:r>
            <a:r>
              <a:rPr lang="ru-RU" sz="2800" b="1">
                <a:latin typeface="Times New Roman" pitchFamily="18" charset="0"/>
              </a:rPr>
              <a:t> соответственно. Докажите, что </a:t>
            </a:r>
            <a:r>
              <a:rPr lang="en-US" sz="2800" b="1">
                <a:latin typeface="Times New Roman" pitchFamily="18" charset="0"/>
              </a:rPr>
              <a:t>DE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α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20890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5300663"/>
            <a:ext cx="381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111" name="Group 15"/>
          <p:cNvGrpSpPr>
            <a:grpSpLocks/>
          </p:cNvGrpSpPr>
          <p:nvPr/>
        </p:nvGrpSpPr>
        <p:grpSpPr bwMode="auto">
          <a:xfrm>
            <a:off x="3203575" y="2781300"/>
            <a:ext cx="1411288" cy="1662113"/>
            <a:chOff x="2448" y="1872"/>
            <a:chExt cx="889" cy="1047"/>
          </a:xfrm>
        </p:grpSpPr>
        <p:sp>
          <p:nvSpPr>
            <p:cNvPr id="208911" name="Freeform 16"/>
            <p:cNvSpPr>
              <a:spLocks/>
            </p:cNvSpPr>
            <p:nvPr/>
          </p:nvSpPr>
          <p:spPr bwMode="auto">
            <a:xfrm>
              <a:off x="2720" y="2232"/>
              <a:ext cx="320" cy="432"/>
            </a:xfrm>
            <a:custGeom>
              <a:avLst/>
              <a:gdLst>
                <a:gd name="T0" fmla="*/ 0 w 320"/>
                <a:gd name="T1" fmla="*/ 0 h 432"/>
                <a:gd name="T2" fmla="*/ 320 w 320"/>
                <a:gd name="T3" fmla="*/ 432 h 432"/>
                <a:gd name="T4" fmla="*/ 0 60000 65536"/>
                <a:gd name="T5" fmla="*/ 0 60000 65536"/>
                <a:gd name="T6" fmla="*/ 0 w 320"/>
                <a:gd name="T7" fmla="*/ 0 h 432"/>
                <a:gd name="T8" fmla="*/ 320 w 320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432">
                  <a:moveTo>
                    <a:pt x="0" y="0"/>
                  </a:moveTo>
                  <a:lnTo>
                    <a:pt x="320" y="43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12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2" name="Oval 18"/>
            <p:cNvSpPr>
              <a:spLocks noChangeArrowheads="1"/>
            </p:cNvSpPr>
            <p:nvPr/>
          </p:nvSpPr>
          <p:spPr bwMode="auto">
            <a:xfrm>
              <a:off x="3024" y="26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3" name="Rectangle 19"/>
            <p:cNvSpPr>
              <a:spLocks noChangeArrowheads="1"/>
            </p:cNvSpPr>
            <p:nvPr/>
          </p:nvSpPr>
          <p:spPr bwMode="auto">
            <a:xfrm>
              <a:off x="2448" y="187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D</a:t>
              </a:r>
              <a:endParaRPr lang="ru-RU" sz="2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" name="Rectangle 20"/>
            <p:cNvSpPr>
              <a:spLocks noChangeArrowheads="1"/>
            </p:cNvSpPr>
            <p:nvPr/>
          </p:nvSpPr>
          <p:spPr bwMode="auto">
            <a:xfrm>
              <a:off x="3072" y="259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endParaRPr lang="ru-RU" sz="2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2117" name="Freeform 21"/>
          <p:cNvSpPr>
            <a:spLocks/>
          </p:cNvSpPr>
          <p:nvPr/>
        </p:nvSpPr>
        <p:spPr bwMode="auto">
          <a:xfrm>
            <a:off x="2211388" y="4127500"/>
            <a:ext cx="889000" cy="1422400"/>
          </a:xfrm>
          <a:custGeom>
            <a:avLst/>
            <a:gdLst>
              <a:gd name="T0" fmla="*/ 0 w 560"/>
              <a:gd name="T1" fmla="*/ 0 h 896"/>
              <a:gd name="T2" fmla="*/ 2147483647 w 560"/>
              <a:gd name="T3" fmla="*/ 2147483647 h 896"/>
              <a:gd name="T4" fmla="*/ 0 60000 65536"/>
              <a:gd name="T5" fmla="*/ 0 60000 65536"/>
              <a:gd name="T6" fmla="*/ 0 w 560"/>
              <a:gd name="T7" fmla="*/ 0 h 896"/>
              <a:gd name="T8" fmla="*/ 560 w 560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" h="896">
                <a:moveTo>
                  <a:pt x="0" y="0"/>
                </a:moveTo>
                <a:lnTo>
                  <a:pt x="560" y="896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8906" name="Line 16"/>
          <p:cNvSpPr>
            <a:spLocks noChangeShapeType="1"/>
          </p:cNvSpPr>
          <p:nvPr/>
        </p:nvSpPr>
        <p:spPr bwMode="auto">
          <a:xfrm>
            <a:off x="2735263" y="386080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5651500" y="1341438"/>
            <a:ext cx="324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5580063" y="1844675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 Точки </a:t>
            </a:r>
            <a:r>
              <a:rPr lang="en-US" sz="2800" b="1">
                <a:latin typeface="Times New Roman" pitchFamily="18" charset="0"/>
              </a:rPr>
              <a:t>D</a:t>
            </a:r>
            <a:r>
              <a:rPr lang="ru-RU" sz="2800" b="1">
                <a:latin typeface="Times New Roman" pitchFamily="18" charset="0"/>
              </a:rPr>
              <a:t> и </a:t>
            </a:r>
            <a:r>
              <a:rPr lang="en-US" sz="2800" b="1">
                <a:latin typeface="Times New Roman" pitchFamily="18" charset="0"/>
              </a:rPr>
              <a:t>E</a:t>
            </a:r>
            <a:r>
              <a:rPr lang="ru-RU" sz="2800" b="1">
                <a:latin typeface="Times New Roman" pitchFamily="18" charset="0"/>
              </a:rPr>
              <a:t>  - середины отрезков АВ и </a:t>
            </a:r>
            <a:r>
              <a:rPr lang="en-US" sz="2800" b="1">
                <a:latin typeface="Times New Roman" pitchFamily="18" charset="0"/>
              </a:rPr>
              <a:t>BC</a:t>
            </a:r>
            <a:r>
              <a:rPr lang="ru-RU" sz="2800" b="1">
                <a:latin typeface="Times New Roman" pitchFamily="18" charset="0"/>
              </a:rPr>
              <a:t> соответственно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</a:p>
        </p:txBody>
      </p:sp>
      <p:sp>
        <p:nvSpPr>
          <p:cNvPr id="208915" name="Text Box 19"/>
          <p:cNvSpPr txBox="1">
            <a:spLocks noChangeArrowheads="1"/>
          </p:cNvSpPr>
          <p:nvPr/>
        </p:nvSpPr>
        <p:spPr bwMode="auto">
          <a:xfrm>
            <a:off x="5076825" y="3716338"/>
            <a:ext cx="40671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2. </a:t>
            </a:r>
            <a:r>
              <a:rPr lang="en-US" sz="2800" b="1">
                <a:latin typeface="Times New Roman" pitchFamily="18" charset="0"/>
              </a:rPr>
              <a:t>DE</a:t>
            </a:r>
            <a:r>
              <a:rPr lang="ru-RU" sz="2800" b="1">
                <a:latin typeface="Times New Roman" pitchFamily="18" charset="0"/>
              </a:rPr>
              <a:t> – средняя линия (по определению)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 b="1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DE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АС (по свойству) </a:t>
            </a:r>
          </a:p>
        </p:txBody>
      </p:sp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4284663" y="5229225"/>
            <a:ext cx="4679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DE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α ( по признаку параллельности прямой и плоскости)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7" grpId="0" animBg="1"/>
      <p:bldP spid="208913" grpId="0"/>
      <p:bldP spid="208914" grpId="0"/>
      <p:bldP spid="208915" grpId="0"/>
      <p:bldP spid="2089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787900" y="4724400"/>
            <a:ext cx="3886200" cy="1066800"/>
            <a:chOff x="144" y="2784"/>
            <a:chExt cx="3312" cy="1200"/>
          </a:xfrm>
        </p:grpSpPr>
        <p:grpSp>
          <p:nvGrpSpPr>
            <p:cNvPr id="108596" name="Group 14"/>
            <p:cNvGrpSpPr>
              <a:grpSpLocks/>
            </p:cNvGrpSpPr>
            <p:nvPr/>
          </p:nvGrpSpPr>
          <p:grpSpPr bwMode="auto">
            <a:xfrm>
              <a:off x="144" y="2784"/>
              <a:ext cx="3312" cy="1200"/>
              <a:chOff x="336" y="2024"/>
              <a:chExt cx="4280" cy="1152"/>
            </a:xfrm>
          </p:grpSpPr>
          <p:sp>
            <p:nvSpPr>
              <p:cNvPr id="108597" name="Freeform 1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8" name="Freeform 1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FF"/>
                  </a:gs>
                  <a:gs pos="50000">
                    <a:srgbClr val="33CCFF"/>
                  </a:gs>
                  <a:gs pos="100000">
                    <a:srgbClr val="CC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" name="Freeform 17"/>
              <p:cNvSpPr>
                <a:spLocks/>
              </p:cNvSpPr>
              <p:nvPr/>
            </p:nvSpPr>
            <p:spPr bwMode="auto">
              <a:xfrm>
                <a:off x="336" y="3109"/>
                <a:ext cx="3444" cy="5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33CC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  <a:cs typeface="+mn-cs"/>
                </a:endParaRPr>
              </a:p>
            </p:txBody>
          </p:sp>
        </p:grpSp>
        <p:graphicFrame>
          <p:nvGraphicFramePr>
            <p:cNvPr id="108554" name="Object 10"/>
            <p:cNvGraphicFramePr>
              <a:graphicFrameLocks noChangeAspect="1"/>
            </p:cNvGraphicFramePr>
            <p:nvPr/>
          </p:nvGraphicFramePr>
          <p:xfrm>
            <a:off x="240" y="3600"/>
            <a:ext cx="336" cy="384"/>
          </p:xfrm>
          <a:graphic>
            <a:graphicData uri="http://schemas.openxmlformats.org/presentationml/2006/ole">
              <p:oleObj spid="_x0000_s108574" name="Формула" r:id="rId4" imgW="177569" imgH="202936" progId="Equation.3">
                <p:embed/>
              </p:oleObj>
            </a:graphicData>
          </a:graphic>
        </p:graphicFrame>
      </p:grpSp>
      <p:sp>
        <p:nvSpPr>
          <p:cNvPr id="283668" name="Freeform 20" descr="Контурные ромбики"/>
          <p:cNvSpPr>
            <a:spLocks/>
          </p:cNvSpPr>
          <p:nvPr/>
        </p:nvSpPr>
        <p:spPr bwMode="auto">
          <a:xfrm rot="1332246">
            <a:off x="1116013" y="2492375"/>
            <a:ext cx="2906712" cy="3429000"/>
          </a:xfrm>
          <a:custGeom>
            <a:avLst/>
            <a:gdLst>
              <a:gd name="T0" fmla="*/ 1488 w 2736"/>
              <a:gd name="T1" fmla="*/ 2616 h 3120"/>
              <a:gd name="T2" fmla="*/ 0 w 2736"/>
              <a:gd name="T3" fmla="*/ 1104 h 3120"/>
              <a:gd name="T4" fmla="*/ 768 w 2736"/>
              <a:gd name="T5" fmla="*/ 0 h 3120"/>
              <a:gd name="T6" fmla="*/ 2736 w 2736"/>
              <a:gd name="T7" fmla="*/ 2016 h 3120"/>
              <a:gd name="T8" fmla="*/ 2016 w 2736"/>
              <a:gd name="T9" fmla="*/ 3120 h 3120"/>
              <a:gd name="T10" fmla="*/ 1488 w 2736"/>
              <a:gd name="T11" fmla="*/ 2616 h 31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36"/>
              <a:gd name="T19" fmla="*/ 0 h 3120"/>
              <a:gd name="T20" fmla="*/ 2736 w 2736"/>
              <a:gd name="T21" fmla="*/ 3120 h 31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6" h="3120">
                <a:moveTo>
                  <a:pt x="1488" y="2616"/>
                </a:moveTo>
                <a:lnTo>
                  <a:pt x="0" y="1104"/>
                </a:lnTo>
                <a:lnTo>
                  <a:pt x="768" y="0"/>
                </a:lnTo>
                <a:lnTo>
                  <a:pt x="2736" y="2016"/>
                </a:lnTo>
                <a:lnTo>
                  <a:pt x="2016" y="3120"/>
                </a:lnTo>
                <a:lnTo>
                  <a:pt x="1488" y="2616"/>
                </a:lnTo>
                <a:close/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6993903" algn="ctr" rotWithShape="0">
              <a:srgbClr val="2D5FF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3670" name="Freeform 22" descr="Контурные ромбики"/>
          <p:cNvSpPr>
            <a:spLocks/>
          </p:cNvSpPr>
          <p:nvPr/>
        </p:nvSpPr>
        <p:spPr bwMode="auto">
          <a:xfrm>
            <a:off x="250825" y="3644900"/>
            <a:ext cx="4400550" cy="1360488"/>
          </a:xfrm>
          <a:custGeom>
            <a:avLst/>
            <a:gdLst>
              <a:gd name="T0" fmla="*/ 1114 w 2772"/>
              <a:gd name="T1" fmla="*/ 774 h 857"/>
              <a:gd name="T2" fmla="*/ 810 w 2772"/>
              <a:gd name="T3" fmla="*/ 22 h 857"/>
              <a:gd name="T4" fmla="*/ 376 w 2772"/>
              <a:gd name="T5" fmla="*/ 0 h 857"/>
              <a:gd name="T6" fmla="*/ 0 w 2772"/>
              <a:gd name="T7" fmla="*/ 681 h 857"/>
              <a:gd name="T8" fmla="*/ 2231 w 2772"/>
              <a:gd name="T9" fmla="*/ 857 h 857"/>
              <a:gd name="T10" fmla="*/ 2772 w 2772"/>
              <a:gd name="T11" fmla="*/ 134 h 857"/>
              <a:gd name="T12" fmla="*/ 1788 w 2772"/>
              <a:gd name="T13" fmla="*/ 78 h 857"/>
              <a:gd name="T14" fmla="*/ 1130 w 2772"/>
              <a:gd name="T15" fmla="*/ 774 h 8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2"/>
              <a:gd name="T25" fmla="*/ 0 h 857"/>
              <a:gd name="T26" fmla="*/ 2772 w 2772"/>
              <a:gd name="T27" fmla="*/ 857 h 8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2" h="857">
                <a:moveTo>
                  <a:pt x="1114" y="774"/>
                </a:moveTo>
                <a:lnTo>
                  <a:pt x="810" y="22"/>
                </a:lnTo>
                <a:lnTo>
                  <a:pt x="376" y="0"/>
                </a:lnTo>
                <a:lnTo>
                  <a:pt x="0" y="681"/>
                </a:lnTo>
                <a:lnTo>
                  <a:pt x="2231" y="857"/>
                </a:lnTo>
                <a:lnTo>
                  <a:pt x="2772" y="134"/>
                </a:lnTo>
                <a:lnTo>
                  <a:pt x="1788" y="78"/>
                </a:lnTo>
                <a:lnTo>
                  <a:pt x="1130" y="774"/>
                </a:lnTo>
              </a:path>
            </a:pathLst>
          </a:custGeom>
          <a:solidFill>
            <a:srgbClr val="EBF3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4293903" algn="ctr" rotWithShape="0">
              <a:srgbClr val="2D5FF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3671" name="Freeform 23"/>
          <p:cNvSpPr>
            <a:spLocks/>
          </p:cNvSpPr>
          <p:nvPr/>
        </p:nvSpPr>
        <p:spPr bwMode="auto">
          <a:xfrm rot="270756">
            <a:off x="2057400" y="3429000"/>
            <a:ext cx="1223963" cy="1582738"/>
          </a:xfrm>
          <a:custGeom>
            <a:avLst/>
            <a:gdLst>
              <a:gd name="T0" fmla="*/ 0 w 2976"/>
              <a:gd name="T1" fmla="*/ 2147483647 h 568"/>
              <a:gd name="T2" fmla="*/ 2147483647 w 2976"/>
              <a:gd name="T3" fmla="*/ 0 h 568"/>
              <a:gd name="T4" fmla="*/ 0 60000 65536"/>
              <a:gd name="T5" fmla="*/ 0 60000 65536"/>
              <a:gd name="T6" fmla="*/ 0 w 2976"/>
              <a:gd name="T7" fmla="*/ 0 h 568"/>
              <a:gd name="T8" fmla="*/ 2976 w 2976"/>
              <a:gd name="T9" fmla="*/ 568 h 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76" h="568">
                <a:moveTo>
                  <a:pt x="0" y="568"/>
                </a:moveTo>
                <a:lnTo>
                  <a:pt x="2976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57200" y="3048000"/>
            <a:ext cx="1600200" cy="1733550"/>
            <a:chOff x="288" y="1920"/>
            <a:chExt cx="1008" cy="1092"/>
          </a:xfrm>
        </p:grpSpPr>
        <p:graphicFrame>
          <p:nvGraphicFramePr>
            <p:cNvPr id="108562" name="Object 18"/>
            <p:cNvGraphicFramePr>
              <a:graphicFrameLocks noChangeAspect="1"/>
            </p:cNvGraphicFramePr>
            <p:nvPr/>
          </p:nvGraphicFramePr>
          <p:xfrm>
            <a:off x="288" y="2628"/>
            <a:ext cx="288" cy="384"/>
          </p:xfrm>
          <a:graphic>
            <a:graphicData uri="http://schemas.openxmlformats.org/presentationml/2006/ole">
              <p:oleObj spid="_x0000_s108575" name="Формула" r:id="rId5" imgW="152268" imgH="203024" progId="Equation.3">
                <p:embed/>
              </p:oleObj>
            </a:graphicData>
          </a:graphic>
        </p:graphicFrame>
        <p:graphicFrame>
          <p:nvGraphicFramePr>
            <p:cNvPr id="108563" name="Object 19"/>
            <p:cNvGraphicFramePr>
              <a:graphicFrameLocks noChangeAspect="1"/>
            </p:cNvGraphicFramePr>
            <p:nvPr/>
          </p:nvGraphicFramePr>
          <p:xfrm>
            <a:off x="1008" y="1920"/>
            <a:ext cx="288" cy="264"/>
          </p:xfrm>
          <a:graphic>
            <a:graphicData uri="http://schemas.openxmlformats.org/presentationml/2006/ole">
              <p:oleObj spid="_x0000_s108576" name="Формула" r:id="rId6" imgW="152334" imgH="139639" progId="Equation.3">
                <p:embed/>
              </p:oleObj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48038" y="1052513"/>
            <a:ext cx="3886200" cy="1066800"/>
            <a:chOff x="144" y="2784"/>
            <a:chExt cx="3312" cy="1200"/>
          </a:xfrm>
        </p:grpSpPr>
        <p:grpSp>
          <p:nvGrpSpPr>
            <p:cNvPr id="108592" name="Group 14"/>
            <p:cNvGrpSpPr>
              <a:grpSpLocks/>
            </p:cNvGrpSpPr>
            <p:nvPr/>
          </p:nvGrpSpPr>
          <p:grpSpPr bwMode="auto">
            <a:xfrm>
              <a:off x="144" y="2784"/>
              <a:ext cx="3312" cy="1200"/>
              <a:chOff x="336" y="2024"/>
              <a:chExt cx="4280" cy="1152"/>
            </a:xfrm>
          </p:grpSpPr>
          <p:sp>
            <p:nvSpPr>
              <p:cNvPr id="108593" name="Freeform 15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4" name="Freeform 16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FFFF"/>
                  </a:gs>
                  <a:gs pos="50000">
                    <a:srgbClr val="33CCFF"/>
                  </a:gs>
                  <a:gs pos="100000">
                    <a:srgbClr val="CC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665" name="Freeform 17"/>
              <p:cNvSpPr>
                <a:spLocks/>
              </p:cNvSpPr>
              <p:nvPr/>
            </p:nvSpPr>
            <p:spPr bwMode="auto">
              <a:xfrm>
                <a:off x="336" y="3109"/>
                <a:ext cx="3444" cy="5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33CCFF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  <a:cs typeface="+mn-cs"/>
                </a:endParaRPr>
              </a:p>
            </p:txBody>
          </p:sp>
        </p:grpSp>
        <p:graphicFrame>
          <p:nvGraphicFramePr>
            <p:cNvPr id="108569" name="Object 25"/>
            <p:cNvGraphicFramePr>
              <a:graphicFrameLocks noChangeAspect="1"/>
            </p:cNvGraphicFramePr>
            <p:nvPr/>
          </p:nvGraphicFramePr>
          <p:xfrm>
            <a:off x="240" y="3600"/>
            <a:ext cx="336" cy="384"/>
          </p:xfrm>
          <a:graphic>
            <a:graphicData uri="http://schemas.openxmlformats.org/presentationml/2006/ole">
              <p:oleObj spid="_x0000_s108577" name="Формула" r:id="rId7" imgW="177569" imgH="202936" progId="Equation.3">
                <p:embed/>
              </p:oleObj>
            </a:graphicData>
          </a:graphic>
        </p:graphicFrame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003800" y="3357563"/>
            <a:ext cx="3810000" cy="1066800"/>
            <a:chOff x="144" y="1392"/>
            <a:chExt cx="3312" cy="1211"/>
          </a:xfrm>
        </p:grpSpPr>
        <p:grpSp>
          <p:nvGrpSpPr>
            <p:cNvPr id="108587" name="Group 5"/>
            <p:cNvGrpSpPr>
              <a:grpSpLocks/>
            </p:cNvGrpSpPr>
            <p:nvPr/>
          </p:nvGrpSpPr>
          <p:grpSpPr bwMode="auto">
            <a:xfrm>
              <a:off x="144" y="1392"/>
              <a:ext cx="3312" cy="1200"/>
              <a:chOff x="336" y="2024"/>
              <a:chExt cx="4280" cy="1152"/>
            </a:xfrm>
          </p:grpSpPr>
          <p:sp>
            <p:nvSpPr>
              <p:cNvPr id="108589" name="Freeform 6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0" name="Freeform 7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91" name="Freeform 8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8588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0" y="2314"/>
              <a:ext cx="33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348038" y="1052513"/>
            <a:ext cx="3810000" cy="1066800"/>
            <a:chOff x="144" y="1392"/>
            <a:chExt cx="3312" cy="1211"/>
          </a:xfrm>
        </p:grpSpPr>
        <p:grpSp>
          <p:nvGrpSpPr>
            <p:cNvPr id="108582" name="Group 5"/>
            <p:cNvGrpSpPr>
              <a:grpSpLocks/>
            </p:cNvGrpSpPr>
            <p:nvPr/>
          </p:nvGrpSpPr>
          <p:grpSpPr bwMode="auto">
            <a:xfrm>
              <a:off x="144" y="1392"/>
              <a:ext cx="3312" cy="1200"/>
              <a:chOff x="336" y="2024"/>
              <a:chExt cx="4280" cy="1152"/>
            </a:xfrm>
          </p:grpSpPr>
          <p:sp>
            <p:nvSpPr>
              <p:cNvPr id="108584" name="Freeform 6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>
                  <a:gd name="T0" fmla="*/ 0 w 4280"/>
                  <a:gd name="T1" fmla="*/ 1088 h 1136"/>
                  <a:gd name="T2" fmla="*/ 904 w 4280"/>
                  <a:gd name="T3" fmla="*/ 80 h 1136"/>
                  <a:gd name="T4" fmla="*/ 4280 w 4280"/>
                  <a:gd name="T5" fmla="*/ 0 h 1136"/>
                  <a:gd name="T6" fmla="*/ 3432 w 4280"/>
                  <a:gd name="T7" fmla="*/ 1088 h 1136"/>
                  <a:gd name="T8" fmla="*/ 6 w 4280"/>
                  <a:gd name="T9" fmla="*/ 1091 h 1136"/>
                  <a:gd name="T10" fmla="*/ 6 w 4280"/>
                  <a:gd name="T11" fmla="*/ 1123 h 1136"/>
                  <a:gd name="T12" fmla="*/ 3448 w 4280"/>
                  <a:gd name="T13" fmla="*/ 1120 h 1136"/>
                  <a:gd name="T14" fmla="*/ 3448 w 4280"/>
                  <a:gd name="T15" fmla="*/ 1136 h 1136"/>
                  <a:gd name="T16" fmla="*/ 3464 w 4280"/>
                  <a:gd name="T17" fmla="*/ 1104 h 1136"/>
                  <a:gd name="T18" fmla="*/ 3448 w 4280"/>
                  <a:gd name="T19" fmla="*/ 1104 h 1136"/>
                  <a:gd name="T20" fmla="*/ 4264 w 4280"/>
                  <a:gd name="T21" fmla="*/ 48 h 1136"/>
                  <a:gd name="T22" fmla="*/ 4264 w 4280"/>
                  <a:gd name="T23" fmla="*/ 48 h 1136"/>
                  <a:gd name="T24" fmla="*/ 3448 w 4280"/>
                  <a:gd name="T25" fmla="*/ 1088 h 1136"/>
                  <a:gd name="T26" fmla="*/ 6 w 4280"/>
                  <a:gd name="T27" fmla="*/ 1091 h 11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80"/>
                  <a:gd name="T43" fmla="*/ 0 h 1136"/>
                  <a:gd name="T44" fmla="*/ 4280 w 4280"/>
                  <a:gd name="T45" fmla="*/ 1136 h 11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5" name="Freeform 7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>
                  <a:gd name="T0" fmla="*/ 848 w 848"/>
                  <a:gd name="T1" fmla="*/ 0 h 1138"/>
                  <a:gd name="T2" fmla="*/ 848 w 848"/>
                  <a:gd name="T3" fmla="*/ 64 h 1138"/>
                  <a:gd name="T4" fmla="*/ 12 w 848"/>
                  <a:gd name="T5" fmla="*/ 1138 h 1138"/>
                  <a:gd name="T6" fmla="*/ 0 w 848"/>
                  <a:gd name="T7" fmla="*/ 1090 h 1138"/>
                  <a:gd name="T8" fmla="*/ 848 w 848"/>
                  <a:gd name="T9" fmla="*/ 0 h 1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8"/>
                  <a:gd name="T16" fmla="*/ 0 h 1138"/>
                  <a:gd name="T17" fmla="*/ 848 w 848"/>
                  <a:gd name="T18" fmla="*/ 1138 h 1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86" name="Freeform 8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>
                  <a:gd name="T0" fmla="*/ 6 w 3444"/>
                  <a:gd name="T1" fmla="*/ 22 h 59"/>
                  <a:gd name="T2" fmla="*/ 3432 w 3444"/>
                  <a:gd name="T3" fmla="*/ 5 h 59"/>
                  <a:gd name="T4" fmla="*/ 3444 w 3444"/>
                  <a:gd name="T5" fmla="*/ 53 h 59"/>
                  <a:gd name="T6" fmla="*/ 0 w 3444"/>
                  <a:gd name="T7" fmla="*/ 59 h 59"/>
                  <a:gd name="T8" fmla="*/ 6 w 3444"/>
                  <a:gd name="T9" fmla="*/ 22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4"/>
                  <a:gd name="T16" fmla="*/ 0 h 59"/>
                  <a:gd name="T17" fmla="*/ 3444 w 3444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0858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0" y="2314"/>
              <a:ext cx="33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78" name="Text Box 60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hlink"/>
                </a:solidFill>
                <a:latin typeface="Times New Roman" pitchFamily="18" charset="0"/>
              </a:rPr>
              <a:t>Расположение плоскостей в пространстве.</a:t>
            </a:r>
          </a:p>
        </p:txBody>
      </p:sp>
      <p:sp>
        <p:nvSpPr>
          <p:cNvPr id="108610" name="Text Box 66"/>
          <p:cNvSpPr txBox="1">
            <a:spLocks noChangeArrowheads="1"/>
          </p:cNvSpPr>
          <p:nvPr/>
        </p:nvSpPr>
        <p:spPr bwMode="auto">
          <a:xfrm>
            <a:off x="395288" y="6021388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α </a:t>
            </a:r>
            <a:r>
              <a:rPr lang="ru-RU" sz="32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3200" b="1">
                <a:latin typeface="Times New Roman" pitchFamily="18" charset="0"/>
              </a:rPr>
              <a:t>  β</a:t>
            </a:r>
            <a:r>
              <a:rPr lang="ru-RU"/>
              <a:t> </a:t>
            </a:r>
          </a:p>
        </p:txBody>
      </p: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323850" y="1125538"/>
            <a:ext cx="309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α </a:t>
            </a:r>
            <a:r>
              <a:rPr lang="ru-RU" sz="3200" b="1" i="1">
                <a:latin typeface="Times New Roman" pitchFamily="18" charset="0"/>
                <a:sym typeface="Symbol" pitchFamily="18" charset="2"/>
              </a:rPr>
              <a:t>и</a:t>
            </a:r>
            <a:r>
              <a:rPr lang="ru-RU" sz="3200" b="1">
                <a:latin typeface="Times New Roman" pitchFamily="18" charset="0"/>
              </a:rPr>
              <a:t>  β</a:t>
            </a:r>
            <a:r>
              <a:rPr lang="ru-RU"/>
              <a:t>  </a:t>
            </a:r>
            <a:r>
              <a:rPr lang="ru-RU" sz="2800" b="1" i="1">
                <a:latin typeface="Times New Roman" pitchFamily="18" charset="0"/>
              </a:rPr>
              <a:t>совпадают</a:t>
            </a:r>
          </a:p>
        </p:txBody>
      </p:sp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5148263" y="5876925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α </a:t>
            </a:r>
            <a:r>
              <a:rPr lang="ru-RU" b="1">
                <a:sym typeface="Symbol" pitchFamily="18" charset="2"/>
              </a:rPr>
              <a:t></a:t>
            </a:r>
            <a:r>
              <a:rPr lang="ru-RU">
                <a:sym typeface="Symbol" pitchFamily="18" charset="2"/>
              </a:rPr>
              <a:t> </a:t>
            </a:r>
            <a:r>
              <a:rPr lang="ru-RU" sz="3200" b="1">
                <a:latin typeface="Times New Roman" pitchFamily="18" charset="0"/>
              </a:rPr>
              <a:t>β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8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8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1" grpId="0" animBg="1"/>
      <p:bldP spid="108610" grpId="0"/>
      <p:bldP spid="108611" grpId="1"/>
      <p:bldP spid="1086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Box 1"/>
          <p:cNvSpPr txBox="1">
            <a:spLocks noChangeArrowheads="1"/>
          </p:cNvSpPr>
          <p:nvPr/>
        </p:nvSpPr>
        <p:spPr bwMode="auto">
          <a:xfrm>
            <a:off x="611188" y="188913"/>
            <a:ext cx="8002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chemeClr val="hlink"/>
                </a:solidFill>
                <a:latin typeface="Times New Roman" pitchFamily="18" charset="0"/>
              </a:rPr>
              <a:t>Признак параллельности двух плоскостей.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601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Если две пересекающиеся прямые одной</a:t>
            </a:r>
          </a:p>
          <a:p>
            <a:r>
              <a:rPr lang="ru-RU" sz="2800" b="1" i="1">
                <a:latin typeface="Times New Roman" pitchFamily="18" charset="0"/>
              </a:rPr>
              <a:t> плоскости соответственно параллельны двум </a:t>
            </a:r>
          </a:p>
          <a:p>
            <a:r>
              <a:rPr lang="ru-RU" sz="2800" b="1" i="1">
                <a:latin typeface="Times New Roman" pitchFamily="18" charset="0"/>
              </a:rPr>
              <a:t> пересекающимся прямым другой плоскости, то эти</a:t>
            </a:r>
          </a:p>
          <a:p>
            <a:r>
              <a:rPr lang="ru-RU" sz="2800" b="1" i="1">
                <a:latin typeface="Times New Roman" pitchFamily="18" charset="0"/>
              </a:rPr>
              <a:t> плоскости параллельны.</a:t>
            </a:r>
            <a:endParaRPr lang="ru-RU" sz="3600" b="1" i="1">
              <a:latin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2420938"/>
            <a:ext cx="5553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Times New Roman" pitchFamily="18" charset="0"/>
              </a:rPr>
              <a:t>Дано: а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 b = M, a , b .</a:t>
            </a:r>
          </a:p>
          <a:p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a₁ b₁, a₁ , b₁ . a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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a₁, b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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b₁.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8400" y="3284538"/>
            <a:ext cx="266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latin typeface="Times New Roman" pitchFamily="18" charset="0"/>
              </a:rPr>
              <a:t>Доказать: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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 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sz="2800" b="1" i="1">
                <a:latin typeface="Times New Roman" pitchFamily="18" charset="0"/>
              </a:rPr>
              <a:t> </a:t>
            </a:r>
          </a:p>
        </p:txBody>
      </p:sp>
      <p:sp>
        <p:nvSpPr>
          <p:cNvPr id="6" name="Параллелограмм 5"/>
          <p:cNvSpPr>
            <a:spLocks noChangeArrowheads="1"/>
          </p:cNvSpPr>
          <p:nvPr/>
        </p:nvSpPr>
        <p:spPr bwMode="auto">
          <a:xfrm>
            <a:off x="179388" y="2997200"/>
            <a:ext cx="2428875" cy="785813"/>
          </a:xfrm>
          <a:prstGeom prst="parallelogram">
            <a:avLst>
              <a:gd name="adj" fmla="val 135685"/>
            </a:avLst>
          </a:prstGeom>
          <a:solidFill>
            <a:srgbClr val="EBF3FF"/>
          </a:solidFill>
          <a:ln w="38100" algn="ctr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Параллелограмм 6"/>
          <p:cNvSpPr>
            <a:spLocks noChangeArrowheads="1"/>
          </p:cNvSpPr>
          <p:nvPr/>
        </p:nvSpPr>
        <p:spPr bwMode="auto">
          <a:xfrm>
            <a:off x="323850" y="4076700"/>
            <a:ext cx="2500313" cy="857250"/>
          </a:xfrm>
          <a:prstGeom prst="parallelogram">
            <a:avLst>
              <a:gd name="adj" fmla="val 135693"/>
            </a:avLst>
          </a:prstGeom>
          <a:solidFill>
            <a:srgbClr val="EBF3FF"/>
          </a:solidFill>
          <a:ln w="38100" algn="ctr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85813" y="3214688"/>
            <a:ext cx="1143000" cy="3571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00125" y="4357688"/>
            <a:ext cx="1143000" cy="3571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>
            <a:off x="1053307" y="3375819"/>
            <a:ext cx="642937" cy="3492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>
            <a:off x="1267619" y="4518819"/>
            <a:ext cx="642937" cy="3492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" y="4500563"/>
            <a:ext cx="35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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33575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43063" y="28575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а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57375" y="3929063"/>
            <a:ext cx="461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ru-RU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₁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8750" y="328612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71625" y="442912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₁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00113" y="29972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" name="Дуга 23"/>
          <p:cNvSpPr/>
          <p:nvPr/>
        </p:nvSpPr>
        <p:spPr>
          <a:xfrm>
            <a:off x="1000125" y="3000375"/>
            <a:ext cx="2500313" cy="1143000"/>
          </a:xfrm>
          <a:prstGeom prst="arc">
            <a:avLst>
              <a:gd name="adj1" fmla="val 18128971"/>
              <a:gd name="adj2" fmla="val 2516340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5" name="Дуга 24"/>
          <p:cNvSpPr/>
          <p:nvPr/>
        </p:nvSpPr>
        <p:spPr>
          <a:xfrm>
            <a:off x="0" y="3789363"/>
            <a:ext cx="2500313" cy="1152525"/>
          </a:xfrm>
          <a:prstGeom prst="arc">
            <a:avLst>
              <a:gd name="adj1" fmla="val 17905614"/>
              <a:gd name="adj2" fmla="val 3137131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484438" y="3429000"/>
            <a:ext cx="1008062" cy="7858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43213" y="3357563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</a:t>
            </a:r>
            <a:endParaRPr lang="ru-RU" b="1" i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375" y="3716338"/>
            <a:ext cx="307181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4313" y="4581525"/>
            <a:ext cx="89296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69240C"/>
                </a:solidFill>
                <a:latin typeface="Times New Roman" pitchFamily="18" charset="0"/>
                <a:sym typeface="Symbol" pitchFamily="18" charset="2"/>
              </a:rPr>
              <a:t>                              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Тогда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 ,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 ,    =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с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, значит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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с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.</a:t>
            </a:r>
          </a:p>
          <a:p>
            <a:r>
              <a:rPr lang="ru-RU" sz="2600" b="1">
                <a:latin typeface="Times New Roman" pitchFamily="18" charset="0"/>
                <a:sym typeface="Symbol" pitchFamily="18" charset="2"/>
              </a:rPr>
              <a:t>2. </a:t>
            </a:r>
            <a:r>
              <a:rPr lang="en-US" sz="2600" b="1" i="1">
                <a:latin typeface="Times New Roman" pitchFamily="18" charset="0"/>
                <a:sym typeface="Symbol" pitchFamily="18" charset="2"/>
              </a:rPr>
              <a:t>b</a:t>
            </a:r>
            <a:r>
              <a:rPr lang="ru-RU" sz="2600" b="1">
                <a:latin typeface="Times New Roman" pitchFamily="18" charset="0"/>
              </a:rPr>
              <a:t> 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 </a:t>
            </a:r>
            <a:r>
              <a:rPr lang="en-US" sz="2600" b="1">
                <a:latin typeface="Times New Roman" pitchFamily="18" charset="0"/>
                <a:sym typeface="Symbol" pitchFamily="18" charset="2"/>
              </a:rPr>
              <a:t>,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600" b="1" i="1">
                <a:latin typeface="Times New Roman" pitchFamily="18" charset="0"/>
                <a:sym typeface="Symbol" pitchFamily="18" charset="2"/>
              </a:rPr>
              <a:t>b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 ,    =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с</a:t>
            </a:r>
            <a:r>
              <a:rPr lang="en-US" sz="2600" b="1"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значит </a:t>
            </a:r>
            <a:r>
              <a:rPr lang="en-US" sz="2600" b="1" i="1">
                <a:latin typeface="Times New Roman" pitchFamily="18" charset="0"/>
                <a:sym typeface="Symbol" pitchFamily="18" charset="2"/>
              </a:rPr>
              <a:t>b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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с</a:t>
            </a:r>
            <a:r>
              <a:rPr lang="en-US" sz="2600" b="1">
                <a:latin typeface="Times New Roman" pitchFamily="18" charset="0"/>
                <a:sym typeface="Symbol" pitchFamily="18" charset="2"/>
              </a:rPr>
              <a:t>.</a:t>
            </a:r>
            <a:endParaRPr lang="ru-RU" sz="2600" b="1">
              <a:latin typeface="Times New Roman" pitchFamily="18" charset="0"/>
              <a:sym typeface="Symbol" pitchFamily="18" charset="2"/>
            </a:endParaRPr>
          </a:p>
          <a:p>
            <a:r>
              <a:rPr lang="en-US" sz="2600" b="1">
                <a:latin typeface="Times New Roman" pitchFamily="18" charset="0"/>
                <a:sym typeface="Symbol" pitchFamily="18" charset="2"/>
              </a:rPr>
              <a:t>3. 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Имеем, что через точку  М проходят две прямые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а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 и </a:t>
            </a:r>
            <a:r>
              <a:rPr lang="en-US" sz="2600" b="1" i="1">
                <a:latin typeface="Times New Roman" pitchFamily="18" charset="0"/>
                <a:sym typeface="Symbol" pitchFamily="18" charset="2"/>
              </a:rPr>
              <a:t>b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, параллельные прямой 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с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, чего  быть на может. </a:t>
            </a:r>
          </a:p>
          <a:p>
            <a:r>
              <a:rPr lang="ru-RU" sz="2600" b="1">
                <a:latin typeface="Times New Roman" pitchFamily="18" charset="0"/>
                <a:sym typeface="Symbol" pitchFamily="18" charset="2"/>
              </a:rPr>
              <a:t>Значит    </a:t>
            </a:r>
            <a:r>
              <a:rPr lang="ru-RU" sz="2600" b="1">
                <a:latin typeface="Times New Roman" pitchFamily="18" charset="0"/>
              </a:rPr>
              <a:t> .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3492500" y="4149725"/>
            <a:ext cx="4319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1</a:t>
            </a:r>
            <a:r>
              <a:rPr lang="ru-RU" sz="2600" b="1">
                <a:latin typeface="Times New Roman" pitchFamily="18" charset="0"/>
              </a:rPr>
              <a:t>. Пусть </a:t>
            </a:r>
            <a:r>
              <a:rPr lang="ru-RU" sz="2600" b="1">
                <a:latin typeface="Times New Roman" pitchFamily="18" charset="0"/>
                <a:sym typeface="Symbol" pitchFamily="18" charset="2"/>
              </a:rPr>
              <a:t>   =</a:t>
            </a:r>
            <a:r>
              <a:rPr lang="ru-RU" sz="2600" b="1" i="1">
                <a:latin typeface="Times New Roman" pitchFamily="18" charset="0"/>
                <a:sym typeface="Symbol" pitchFamily="18" charset="2"/>
              </a:rPr>
              <a:t>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Теорема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692150"/>
            <a:ext cx="85693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1F1F99"/>
                </a:solidFill>
                <a:latin typeface="Times New Roman" pitchFamily="18" charset="0"/>
              </a:rPr>
              <a:t>Через точку вне данной плоскости можно провести плоскость, параллельную данной, причём единственную.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35782" y="3393281"/>
            <a:ext cx="857250" cy="6429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42938" y="4143375"/>
            <a:ext cx="17859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321719" y="3393281"/>
            <a:ext cx="857250" cy="6429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85875" y="3286125"/>
            <a:ext cx="178593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607469" y="2321719"/>
            <a:ext cx="857250" cy="64293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571625" y="2214563"/>
            <a:ext cx="178593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821532" y="2321719"/>
            <a:ext cx="857250" cy="6429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28688" y="3071813"/>
            <a:ext cx="17859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071563" y="27860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>
                <a:solidFill>
                  <a:srgbClr val="1F1F99"/>
                </a:solidFill>
                <a:latin typeface="Arial" charset="0"/>
                <a:cs typeface="Arial" charset="0"/>
              </a:rPr>
              <a:t>β</a:t>
            </a:r>
            <a:endParaRPr lang="ru-RU" sz="1600" b="1">
              <a:solidFill>
                <a:srgbClr val="1F1F99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00188" y="26431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1F1F99"/>
                </a:solidFill>
                <a:latin typeface="Arial" charset="0"/>
                <a:cs typeface="Arial" charset="0"/>
              </a:rPr>
              <a:t>а</a:t>
            </a:r>
            <a:r>
              <a:rPr lang="ru-RU" sz="1800" b="1" i="1" baseline="-25000">
                <a:solidFill>
                  <a:srgbClr val="1F1F99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1688" y="2500313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•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71688" y="2286000"/>
            <a:ext cx="331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1F1F99"/>
                </a:solidFill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4375" y="385762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1F1F99"/>
                </a:solidFill>
                <a:latin typeface="Arial" charset="0"/>
                <a:cs typeface="Arial" charset="0"/>
              </a:rPr>
              <a:t>α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03800" y="1773238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плоскость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,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214438" y="3286125"/>
            <a:ext cx="1500187" cy="8572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393032" y="3321843"/>
            <a:ext cx="857250" cy="78581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571625" y="2214563"/>
            <a:ext cx="1428750" cy="8572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1714500" y="2214563"/>
            <a:ext cx="857250" cy="8572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57438" y="27146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1F1F99"/>
                </a:solidFill>
                <a:latin typeface="Arial" charset="0"/>
                <a:cs typeface="Arial" charset="0"/>
              </a:rPr>
              <a:t>в</a:t>
            </a:r>
            <a:r>
              <a:rPr lang="ru-RU" sz="1800" b="1" i="1" baseline="-25000">
                <a:solidFill>
                  <a:srgbClr val="1F1F99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71688" y="37861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1F1F99"/>
                </a:solidFill>
                <a:latin typeface="Arial" charset="0"/>
                <a:cs typeface="Arial" charset="0"/>
              </a:rPr>
              <a:t>в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14438" y="3714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1F1F99"/>
                </a:solidFill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916238" y="2636838"/>
            <a:ext cx="1790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Доказать: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3276600" y="3860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Доказательство.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3492500" y="1773238"/>
            <a:ext cx="110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Дано: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03575" y="2276475"/>
            <a:ext cx="5230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1F1F99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>
                <a:latin typeface="Times New Roman" pitchFamily="18" charset="0"/>
              </a:rPr>
              <a:t>точка А вне плоскости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87900" y="2636838"/>
            <a:ext cx="43561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существует плоскость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>
                <a:latin typeface="Times New Roman" pitchFamily="18" charset="0"/>
                <a:cs typeface="Arial" charset="0"/>
              </a:rPr>
              <a:t>║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, проходящая через точку 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388" y="4292600"/>
            <a:ext cx="8713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1. В плоскости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 проведём прямые </a:t>
            </a:r>
            <a:r>
              <a:rPr lang="ru-RU" sz="2800" b="1" i="1">
                <a:latin typeface="Times New Roman" pitchFamily="18" charset="0"/>
              </a:rPr>
              <a:t>а</a:t>
            </a:r>
            <a:r>
              <a:rPr lang="ru-RU" sz="2800" b="1" i="1">
                <a:latin typeface="Times New Roman" pitchFamily="18" charset="0"/>
                <a:cs typeface="Arial" charset="0"/>
              </a:rPr>
              <a:t>∩</a:t>
            </a:r>
            <a:r>
              <a:rPr lang="ru-RU" sz="2800" b="1" i="1">
                <a:latin typeface="Times New Roman" pitchFamily="18" charset="0"/>
              </a:rPr>
              <a:t>в.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9388" y="4724400"/>
            <a:ext cx="422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Через точку А проведём</a:t>
            </a:r>
            <a:r>
              <a:rPr lang="ru-RU" sz="18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4427538" y="472440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Arial" charset="0"/>
              </a:rPr>
              <a:t>║</a:t>
            </a:r>
            <a:r>
              <a:rPr lang="ru-RU" sz="2800" b="1" i="1">
                <a:latin typeface="Times New Roman" pitchFamily="18" charset="0"/>
              </a:rPr>
              <a:t>а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435600" y="47244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и в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Arial" charset="0"/>
              </a:rPr>
              <a:t>║</a:t>
            </a:r>
            <a:r>
              <a:rPr lang="ru-RU" sz="2800" b="1" i="1">
                <a:latin typeface="Times New Roman" pitchFamily="18" charset="0"/>
              </a:rPr>
              <a:t>в.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79388" y="5157788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По признаку параллельности плоскостей  прямые </a:t>
            </a:r>
            <a:r>
              <a:rPr lang="ru-RU" sz="2800" b="1" i="1">
                <a:latin typeface="Times New Roman" pitchFamily="18" charset="0"/>
              </a:rPr>
              <a:t>а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и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задают плоскость</a:t>
            </a:r>
            <a:r>
              <a:rPr lang="el-GR" sz="2800" b="1">
                <a:latin typeface="Times New Roman" pitchFamily="18" charset="0"/>
              </a:rPr>
              <a:t> β</a:t>
            </a:r>
            <a:r>
              <a:rPr lang="ru-RU" sz="2800" b="1">
                <a:latin typeface="Times New Roman" pitchFamily="18" charset="0"/>
                <a:cs typeface="Arial" charset="0"/>
              </a:rPr>
              <a:t>║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95288" y="6092825"/>
            <a:ext cx="635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Существование плоскости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>
                <a:latin typeface="Times New Roman" pitchFamily="18" charset="0"/>
              </a:rPr>
              <a:t> доказано.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34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678656" y="2393157"/>
            <a:ext cx="357187" cy="2857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14375" y="2714625"/>
            <a:ext cx="178593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393157" y="1964531"/>
            <a:ext cx="857250" cy="6429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393157" y="3536156"/>
            <a:ext cx="857250" cy="6429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85875" y="3429000"/>
            <a:ext cx="1857375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35782" y="3536156"/>
            <a:ext cx="857250" cy="6429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2938" y="4286250"/>
            <a:ext cx="1857375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79613" y="242093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>
                <a:latin typeface="Times New Roman" pitchFamily="18" charset="0"/>
              </a:rPr>
              <a:t>β</a:t>
            </a:r>
            <a:endParaRPr lang="ru-RU" sz="1800" b="1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38" y="2071688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•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14500" y="1928813"/>
            <a:ext cx="331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1F1F99"/>
                </a:solidFill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929063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α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28750" y="1857375"/>
            <a:ext cx="5715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625" y="2000250"/>
            <a:ext cx="2071688" cy="1143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71563" y="3714750"/>
            <a:ext cx="1785937" cy="1428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50825" y="188913"/>
            <a:ext cx="8713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1F1F99"/>
                </a:solidFill>
                <a:latin typeface="Times New Roman" pitchFamily="18" charset="0"/>
              </a:rPr>
              <a:t>Докажем единственность плоскости </a:t>
            </a:r>
            <a:r>
              <a:rPr lang="el-GR" sz="2800" b="1">
                <a:solidFill>
                  <a:srgbClr val="1F1F99"/>
                </a:solidFill>
                <a:latin typeface="Times New Roman" pitchFamily="18" charset="0"/>
              </a:rPr>
              <a:t>β</a:t>
            </a:r>
            <a:r>
              <a:rPr lang="ru-RU" sz="2800" b="1">
                <a:solidFill>
                  <a:srgbClr val="1F1F99"/>
                </a:solidFill>
                <a:latin typeface="Times New Roman" pitchFamily="18" charset="0"/>
              </a:rPr>
              <a:t> методом от противного.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143000" y="1428750"/>
            <a:ext cx="857250" cy="4286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28625" y="1428750"/>
            <a:ext cx="714375" cy="5715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00313" y="2571750"/>
            <a:ext cx="714375" cy="5715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964406" y="1893094"/>
            <a:ext cx="500063" cy="4286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000250" y="1857375"/>
            <a:ext cx="114300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00250" y="1857375"/>
            <a:ext cx="785813" cy="4286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86063" y="2286000"/>
            <a:ext cx="428625" cy="2857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500188" y="2143125"/>
            <a:ext cx="857250" cy="28575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27088" y="1628775"/>
            <a:ext cx="1928812" cy="12858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71563" y="2286000"/>
            <a:ext cx="85725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928813" y="2286000"/>
            <a:ext cx="857250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H="1">
            <a:off x="607219" y="3250407"/>
            <a:ext cx="92868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570706" y="2285207"/>
            <a:ext cx="1000125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2035969" y="3036094"/>
            <a:ext cx="1571625" cy="714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28688" y="157162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•</a:t>
            </a: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1071563" y="15001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С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57375" y="3571875"/>
            <a:ext cx="42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+mn-cs"/>
              </a:rPr>
              <a:t>•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928813" y="342900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В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357313" y="3500438"/>
            <a:ext cx="42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latin typeface="Times New Roman" pitchFamily="18" charset="0"/>
              </a:rPr>
              <a:t>в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500313" y="250031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1F1F99"/>
                </a:solidFill>
                <a:latin typeface="Arial" charset="0"/>
                <a:cs typeface="Arial" charset="0"/>
              </a:rPr>
              <a:t>с</a:t>
            </a:r>
          </a:p>
        </p:txBody>
      </p:sp>
      <p:sp>
        <p:nvSpPr>
          <p:cNvPr id="92" name="Прямоугольник 91"/>
          <p:cNvSpPr>
            <a:spLocks noChangeArrowheads="1"/>
          </p:cNvSpPr>
          <p:nvPr/>
        </p:nvSpPr>
        <p:spPr bwMode="auto">
          <a:xfrm>
            <a:off x="2771775" y="23495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>
                <a:latin typeface="Times New Roman" pitchFamily="18" charset="0"/>
              </a:rPr>
              <a:t>β</a:t>
            </a:r>
            <a:r>
              <a:rPr lang="ru-RU" sz="1800" b="1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96" name="Прямоугольник 95"/>
          <p:cNvSpPr>
            <a:spLocks noChangeArrowheads="1"/>
          </p:cNvSpPr>
          <p:nvPr/>
        </p:nvSpPr>
        <p:spPr bwMode="auto">
          <a:xfrm>
            <a:off x="1071563" y="292893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ym typeface="Symbol" pitchFamily="18" charset="2"/>
              </a:rPr>
              <a:t></a:t>
            </a:r>
            <a:r>
              <a:rPr lang="ru-RU"/>
              <a:t> </a:t>
            </a:r>
          </a:p>
        </p:txBody>
      </p:sp>
      <p:sp>
        <p:nvSpPr>
          <p:cNvPr id="97" name="Прямоугольник 96"/>
          <p:cNvSpPr>
            <a:spLocks noChangeArrowheads="1"/>
          </p:cNvSpPr>
          <p:nvPr/>
        </p:nvSpPr>
        <p:spPr bwMode="auto">
          <a:xfrm>
            <a:off x="3059113" y="765175"/>
            <a:ext cx="58324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Допустим, что существует плоскость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, которая проходит через т. А и </a:t>
            </a:r>
            <a:r>
              <a:rPr lang="el-GR" b="1">
                <a:latin typeface="Arial" charset="0"/>
                <a:cs typeface="Arial" charset="0"/>
              </a:rPr>
              <a:t>β</a:t>
            </a:r>
            <a:r>
              <a:rPr lang="ru-RU" sz="1800" b="1">
                <a:latin typeface="Arial" charset="0"/>
                <a:cs typeface="Arial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b="1">
                <a:latin typeface="Arial" charset="0"/>
                <a:cs typeface="Arial" charset="0"/>
                <a:sym typeface="Symbol" pitchFamily="18" charset="2"/>
              </a:rPr>
              <a:t></a:t>
            </a:r>
            <a:r>
              <a:rPr lang="ru-RU">
                <a:latin typeface="Arial" charset="0"/>
                <a:cs typeface="Arial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98" name="Прямоугольник 97"/>
          <p:cNvSpPr>
            <a:spLocks noChangeArrowheads="1"/>
          </p:cNvSpPr>
          <p:nvPr/>
        </p:nvSpPr>
        <p:spPr bwMode="auto">
          <a:xfrm>
            <a:off x="3419475" y="2205038"/>
            <a:ext cx="547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Отметим в плоскости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т. С</a:t>
            </a:r>
            <a:r>
              <a:rPr lang="ru-RU" sz="2800" b="1">
                <a:latin typeface="Calibri" pitchFamily="34" charset="0"/>
                <a:cs typeface="Calibri" pitchFamily="34" charset="0"/>
                <a:sym typeface="Symbol" pitchFamily="18" charset="2"/>
              </a:rPr>
              <a:t>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>
                <a:latin typeface="Times New Roman" pitchFamily="18" charset="0"/>
              </a:rPr>
              <a:t>.</a:t>
            </a:r>
            <a:r>
              <a:rPr lang="ru-RU" sz="18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9" name="Прямоугольник 98"/>
          <p:cNvSpPr>
            <a:spLocks noChangeArrowheads="1"/>
          </p:cNvSpPr>
          <p:nvPr/>
        </p:nvSpPr>
        <p:spPr bwMode="auto">
          <a:xfrm>
            <a:off x="3059113" y="2781300"/>
            <a:ext cx="544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Отметим произвольную т. В </a:t>
            </a:r>
            <a:r>
              <a:rPr lang="ru-RU" b="1">
                <a:latin typeface="Arial" charset="0"/>
                <a:cs typeface="Arial" charset="0"/>
                <a:sym typeface="Symbol" pitchFamily="18" charset="2"/>
              </a:rPr>
              <a:t></a:t>
            </a:r>
            <a:r>
              <a:rPr lang="ru-RU">
                <a:latin typeface="Arial" charset="0"/>
                <a:cs typeface="Arial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sp>
        <p:nvSpPr>
          <p:cNvPr id="101" name="Прямоугольник 100"/>
          <p:cNvSpPr>
            <a:spLocks noChangeArrowheads="1"/>
          </p:cNvSpPr>
          <p:nvPr/>
        </p:nvSpPr>
        <p:spPr bwMode="auto">
          <a:xfrm>
            <a:off x="3132138" y="3213100"/>
            <a:ext cx="5494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Через точки А, В и С проведем </a:t>
            </a:r>
            <a:r>
              <a:rPr lang="el-GR" sz="2800" b="1">
                <a:latin typeface="Times New Roman" pitchFamily="18" charset="0"/>
              </a:rPr>
              <a:t>γ</a:t>
            </a:r>
            <a:r>
              <a:rPr lang="ru-RU" sz="2800" b="1">
                <a:latin typeface="Times New Roman" pitchFamily="18" charset="0"/>
              </a:rPr>
              <a:t>.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27" name="Прямоугольник 126"/>
          <p:cNvSpPr>
            <a:spLocks noChangeArrowheads="1"/>
          </p:cNvSpPr>
          <p:nvPr/>
        </p:nvSpPr>
        <p:spPr bwMode="auto">
          <a:xfrm>
            <a:off x="2843213" y="36449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</a:rPr>
              <a:t>γ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  <a:cs typeface="Arial" charset="0"/>
              </a:rPr>
              <a:t>∩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 i="1">
                <a:latin typeface="Times New Roman" pitchFamily="18" charset="0"/>
              </a:rPr>
              <a:t>в,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>
            <a:spLocks noChangeArrowheads="1"/>
          </p:cNvSpPr>
          <p:nvPr/>
        </p:nvSpPr>
        <p:spPr bwMode="auto">
          <a:xfrm>
            <a:off x="6443663" y="3644900"/>
            <a:ext cx="1720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</a:rPr>
              <a:t>γ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  <a:cs typeface="Arial" charset="0"/>
              </a:rPr>
              <a:t>∩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 baseline="-25000">
                <a:latin typeface="Times New Roman" pitchFamily="18" charset="0"/>
              </a:rPr>
              <a:t>1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 i="1">
                <a:latin typeface="Times New Roman" pitchFamily="18" charset="0"/>
              </a:rPr>
              <a:t>с.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>
            <a:spLocks noChangeArrowheads="1"/>
          </p:cNvSpPr>
          <p:nvPr/>
        </p:nvSpPr>
        <p:spPr bwMode="auto">
          <a:xfrm>
            <a:off x="4572000" y="3644900"/>
            <a:ext cx="162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</a:rPr>
              <a:t>γ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  <a:cs typeface="Arial" charset="0"/>
              </a:rPr>
              <a:t>∩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>
                <a:latin typeface="Times New Roman" pitchFamily="18" charset="0"/>
              </a:rPr>
              <a:t> = </a:t>
            </a:r>
            <a:r>
              <a:rPr lang="ru-RU" sz="2800" b="1" i="1">
                <a:latin typeface="Times New Roman" pitchFamily="18" charset="0"/>
              </a:rPr>
              <a:t>а,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>
            <a:spLocks noChangeArrowheads="1"/>
          </p:cNvSpPr>
          <p:nvPr/>
        </p:nvSpPr>
        <p:spPr bwMode="auto">
          <a:xfrm>
            <a:off x="2143125" y="20002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i="1">
                <a:latin typeface="Times New Roman" pitchFamily="18" charset="0"/>
              </a:rPr>
              <a:t>а</a:t>
            </a:r>
            <a:endParaRPr lang="ru-RU" sz="1800" i="1">
              <a:latin typeface="Times New Roman" pitchFamily="18" charset="0"/>
            </a:endParaRPr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>
            <a:off x="2843213" y="4076700"/>
            <a:ext cx="5408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</a:rPr>
              <a:t>а </a:t>
            </a:r>
            <a:r>
              <a:rPr lang="ru-RU" sz="2800" b="1">
                <a:latin typeface="Times New Roman" pitchFamily="18" charset="0"/>
              </a:rPr>
              <a:t>и </a:t>
            </a:r>
            <a:r>
              <a:rPr lang="ru-RU" sz="2800" b="1" i="1">
                <a:latin typeface="Times New Roman" pitchFamily="18" charset="0"/>
              </a:rPr>
              <a:t>с </a:t>
            </a:r>
            <a:r>
              <a:rPr lang="ru-RU" sz="2800" b="1">
                <a:latin typeface="Times New Roman" pitchFamily="18" charset="0"/>
              </a:rPr>
              <a:t>не пересекают плоскость </a:t>
            </a:r>
            <a:r>
              <a:rPr lang="el-GR" sz="2800" b="1">
                <a:latin typeface="Times New Roman" pitchFamily="18" charset="0"/>
              </a:rPr>
              <a:t>α</a:t>
            </a:r>
            <a:r>
              <a:rPr lang="ru-RU" sz="2800" b="1">
                <a:latin typeface="Times New Roman" pitchFamily="18" charset="0"/>
              </a:rPr>
              <a:t>,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>
            <a:spLocks noChangeArrowheads="1"/>
          </p:cNvSpPr>
          <p:nvPr/>
        </p:nvSpPr>
        <p:spPr bwMode="auto">
          <a:xfrm>
            <a:off x="179388" y="4508500"/>
            <a:ext cx="6167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значит они не пересекают прямую  </a:t>
            </a:r>
            <a:r>
              <a:rPr lang="ru-RU" sz="2800" b="1" i="1">
                <a:latin typeface="Times New Roman" pitchFamily="18" charset="0"/>
              </a:rPr>
              <a:t>в,</a:t>
            </a:r>
            <a:endParaRPr lang="ru-RU" sz="2800" i="1"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>
            <a:spLocks noChangeArrowheads="1"/>
          </p:cNvSpPr>
          <p:nvPr/>
        </p:nvSpPr>
        <p:spPr bwMode="auto">
          <a:xfrm>
            <a:off x="6227763" y="4508500"/>
            <a:ext cx="2649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а</a:t>
            </a:r>
            <a:r>
              <a:rPr lang="ru-RU" sz="2800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>
                <a:latin typeface="Times New Roman" pitchFamily="18" charset="0"/>
              </a:rPr>
              <a:t> и с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 </a:t>
            </a:r>
            <a:r>
              <a:rPr lang="ru-RU" sz="2800" b="1" i="1">
                <a:latin typeface="Times New Roman" pitchFamily="18" charset="0"/>
              </a:rPr>
              <a:t>в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>
            <a:spLocks noChangeArrowheads="1"/>
          </p:cNvSpPr>
          <p:nvPr/>
        </p:nvSpPr>
        <p:spPr bwMode="auto">
          <a:xfrm>
            <a:off x="250825" y="4868863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Получили, что через т. А проходят две прямые, параллельные прямой </a:t>
            </a:r>
            <a:r>
              <a:rPr lang="ru-RU" sz="2800" b="1" i="1">
                <a:latin typeface="Times New Roman" pitchFamily="18" charset="0"/>
              </a:rPr>
              <a:t>в</a:t>
            </a:r>
            <a:r>
              <a:rPr lang="ru-RU" sz="2800" b="1">
                <a:latin typeface="Times New Roman" pitchFamily="18" charset="0"/>
              </a:rPr>
              <a:t>, чего быть не может.</a:t>
            </a:r>
            <a:r>
              <a:rPr lang="ru-RU" sz="1800" b="1" i="1">
                <a:latin typeface="Arial" charset="0"/>
                <a:cs typeface="Arial" charset="0"/>
              </a:rPr>
              <a:t> </a:t>
            </a:r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>
            <a:off x="250825" y="5734050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ru-RU" sz="2800" b="1">
                <a:latin typeface="Times New Roman" pitchFamily="18" charset="0"/>
              </a:rPr>
              <a:t> наше предположение ложное.</a:t>
            </a:r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>
            <a:off x="250825" y="6092825"/>
            <a:ext cx="4757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Единственность </a:t>
            </a:r>
            <a:r>
              <a:rPr lang="el-GR" sz="2800" b="1">
                <a:latin typeface="Times New Roman" pitchFamily="18" charset="0"/>
              </a:rPr>
              <a:t>β</a:t>
            </a:r>
            <a:r>
              <a:rPr lang="ru-RU" sz="2800" b="1">
                <a:latin typeface="Times New Roman" pitchFamily="18" charset="0"/>
              </a:rPr>
              <a:t> доказана.</a:t>
            </a:r>
            <a:r>
              <a:rPr lang="ru-RU" sz="1800" b="1">
                <a:solidFill>
                  <a:srgbClr val="1F1F99"/>
                </a:solidFill>
                <a:latin typeface="Arial" charset="0"/>
                <a:cs typeface="Arial" charset="0"/>
              </a:rPr>
              <a:t> </a:t>
            </a:r>
            <a:endParaRPr lang="ru-RU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9" grpId="0"/>
      <p:bldP spid="79" grpId="0"/>
      <p:bldP spid="79" grpId="1"/>
      <p:bldP spid="82" grpId="0"/>
      <p:bldP spid="83" grpId="0"/>
      <p:bldP spid="83" grpId="1"/>
      <p:bldP spid="84" grpId="0"/>
      <p:bldP spid="86" grpId="0"/>
      <p:bldP spid="88" grpId="0"/>
      <p:bldP spid="92" grpId="0"/>
      <p:bldP spid="96" grpId="0"/>
      <p:bldP spid="97" grpId="0"/>
      <p:bldP spid="99" grpId="0"/>
      <p:bldP spid="101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6" grpId="0"/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5" name="AutoShape 2" descr="Широкий диагональный 2"/>
          <p:cNvSpPr>
            <a:spLocks noChangeArrowheads="1"/>
          </p:cNvSpPr>
          <p:nvPr/>
        </p:nvSpPr>
        <p:spPr bwMode="auto">
          <a:xfrm>
            <a:off x="539750" y="1700213"/>
            <a:ext cx="4464050" cy="936625"/>
          </a:xfrm>
          <a:prstGeom prst="parallelogram">
            <a:avLst>
              <a:gd name="adj" fmla="val 119153"/>
            </a:avLst>
          </a:prstGeom>
          <a:solidFill>
            <a:srgbClr val="99CCFF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mbria" pitchFamily="18" charset="0"/>
              <a:cs typeface="Arial" charset="0"/>
            </a:endParaRPr>
          </a:p>
        </p:txBody>
      </p:sp>
      <p:sp>
        <p:nvSpPr>
          <p:cNvPr id="140306" name="AutoShape 3" descr="Широкий диагональный 2"/>
          <p:cNvSpPr>
            <a:spLocks noChangeArrowheads="1"/>
          </p:cNvSpPr>
          <p:nvPr/>
        </p:nvSpPr>
        <p:spPr bwMode="auto">
          <a:xfrm>
            <a:off x="395288" y="4292600"/>
            <a:ext cx="4464050" cy="936625"/>
          </a:xfrm>
          <a:prstGeom prst="parallelogram">
            <a:avLst>
              <a:gd name="adj" fmla="val 119153"/>
            </a:avLst>
          </a:prstGeom>
          <a:solidFill>
            <a:srgbClr val="99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mbria" pitchFamily="18" charset="0"/>
              <a:cs typeface="Arial" charset="0"/>
            </a:endParaRPr>
          </a:p>
        </p:txBody>
      </p:sp>
      <p:sp>
        <p:nvSpPr>
          <p:cNvPr id="292868" name="Freeform 4" descr="Темный вертикальный"/>
          <p:cNvSpPr>
            <a:spLocks/>
          </p:cNvSpPr>
          <p:nvPr/>
        </p:nvSpPr>
        <p:spPr bwMode="auto">
          <a:xfrm>
            <a:off x="1835150" y="2636838"/>
            <a:ext cx="936625" cy="2592387"/>
          </a:xfrm>
          <a:custGeom>
            <a:avLst/>
            <a:gdLst>
              <a:gd name="T0" fmla="*/ 0 w 590"/>
              <a:gd name="T1" fmla="*/ 0 h 1633"/>
              <a:gd name="T2" fmla="*/ 0 w 590"/>
              <a:gd name="T3" fmla="*/ 2147483647 h 1633"/>
              <a:gd name="T4" fmla="*/ 2147483647 w 590"/>
              <a:gd name="T5" fmla="*/ 2147483647 h 1633"/>
              <a:gd name="T6" fmla="*/ 2147483647 w 590"/>
              <a:gd name="T7" fmla="*/ 0 h 1633"/>
              <a:gd name="T8" fmla="*/ 0 w 590"/>
              <a:gd name="T9" fmla="*/ 0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1633"/>
              <a:gd name="T17" fmla="*/ 590 w 590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1633">
                <a:moveTo>
                  <a:pt x="0" y="0"/>
                </a:moveTo>
                <a:lnTo>
                  <a:pt x="0" y="1633"/>
                </a:lnTo>
                <a:lnTo>
                  <a:pt x="590" y="1043"/>
                </a:lnTo>
                <a:lnTo>
                  <a:pt x="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869" name="Freeform 5" descr="Темный вертикальный"/>
          <p:cNvSpPr>
            <a:spLocks/>
          </p:cNvSpPr>
          <p:nvPr/>
        </p:nvSpPr>
        <p:spPr bwMode="auto">
          <a:xfrm>
            <a:off x="1835150" y="260350"/>
            <a:ext cx="1009650" cy="2376488"/>
          </a:xfrm>
          <a:custGeom>
            <a:avLst/>
            <a:gdLst>
              <a:gd name="T0" fmla="*/ 0 w 636"/>
              <a:gd name="T1" fmla="*/ 2147483647 h 1497"/>
              <a:gd name="T2" fmla="*/ 2147483647 w 636"/>
              <a:gd name="T3" fmla="*/ 2147483647 h 1497"/>
              <a:gd name="T4" fmla="*/ 2147483647 w 636"/>
              <a:gd name="T5" fmla="*/ 0 h 1497"/>
              <a:gd name="T6" fmla="*/ 2147483647 w 636"/>
              <a:gd name="T7" fmla="*/ 2147483647 h 1497"/>
              <a:gd name="T8" fmla="*/ 2147483647 w 636"/>
              <a:gd name="T9" fmla="*/ 2147483647 h 1497"/>
              <a:gd name="T10" fmla="*/ 0 w 636"/>
              <a:gd name="T11" fmla="*/ 2147483647 h 14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6"/>
              <a:gd name="T19" fmla="*/ 0 h 1497"/>
              <a:gd name="T20" fmla="*/ 636 w 636"/>
              <a:gd name="T21" fmla="*/ 1497 h 14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6" h="1497">
                <a:moveTo>
                  <a:pt x="0" y="1497"/>
                </a:moveTo>
                <a:lnTo>
                  <a:pt x="636" y="907"/>
                </a:lnTo>
                <a:lnTo>
                  <a:pt x="636" y="0"/>
                </a:lnTo>
                <a:lnTo>
                  <a:pt x="40" y="639"/>
                </a:lnTo>
                <a:lnTo>
                  <a:pt x="10" y="685"/>
                </a:lnTo>
                <a:lnTo>
                  <a:pt x="0" y="1497"/>
                </a:lnTo>
                <a:close/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 flipV="1">
            <a:off x="1833563" y="1700213"/>
            <a:ext cx="100965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2871" name="Line 7"/>
          <p:cNvSpPr>
            <a:spLocks noChangeShapeType="1"/>
          </p:cNvSpPr>
          <p:nvPr/>
        </p:nvSpPr>
        <p:spPr bwMode="auto">
          <a:xfrm flipV="1">
            <a:off x="1833563" y="4292600"/>
            <a:ext cx="9366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39975" y="1341438"/>
            <a:ext cx="458788" cy="3167062"/>
            <a:chOff x="1474" y="845"/>
            <a:chExt cx="289" cy="1995"/>
          </a:xfrm>
        </p:grpSpPr>
        <p:sp>
          <p:nvSpPr>
            <p:cNvPr id="140336" name="Text Box 9"/>
            <p:cNvSpPr txBox="1">
              <a:spLocks noChangeArrowheads="1"/>
            </p:cNvSpPr>
            <p:nvPr/>
          </p:nvSpPr>
          <p:spPr bwMode="auto">
            <a:xfrm>
              <a:off x="1519" y="845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i="1">
                  <a:latin typeface="Times New Roman" pitchFamily="18" charset="0"/>
                  <a:cs typeface="Arial" charset="0"/>
                </a:rPr>
                <a:t>а</a:t>
              </a:r>
            </a:p>
          </p:txBody>
        </p:sp>
        <p:sp>
          <p:nvSpPr>
            <p:cNvPr id="140337" name="Text Box 10"/>
            <p:cNvSpPr txBox="1">
              <a:spLocks noChangeArrowheads="1"/>
            </p:cNvSpPr>
            <p:nvPr/>
          </p:nvSpPr>
          <p:spPr bwMode="auto">
            <a:xfrm>
              <a:off x="1474" y="2475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>
                  <a:latin typeface="Times New Roman" pitchFamily="18" charset="0"/>
                  <a:cs typeface="Arial" charset="0"/>
                </a:rPr>
                <a:t>b</a:t>
              </a:r>
              <a:endParaRPr lang="ru-RU" sz="3200" b="1" i="1">
                <a:latin typeface="Times New Roman" pitchFamily="18" charset="0"/>
                <a:cs typeface="Arial" charset="0"/>
              </a:endParaRPr>
            </a:p>
          </p:txBody>
        </p:sp>
      </p:grpSp>
      <p:graphicFrame>
        <p:nvGraphicFramePr>
          <p:cNvPr id="140299" name="Rectangle 11"/>
          <p:cNvGraphicFramePr>
            <a:graphicFrameLocks/>
          </p:cNvGraphicFramePr>
          <p:nvPr/>
        </p:nvGraphicFramePr>
        <p:xfrm>
          <a:off x="1547813" y="1412875"/>
          <a:ext cx="6096000" cy="4064000"/>
        </p:xfrm>
        <a:graphic>
          <a:graphicData uri="http://schemas.openxmlformats.org/presentationml/2006/ole">
            <p:oleObj spid="_x0000_s140309" name="Формула" r:id="rId3" imgW="0" imgH="0" progId="Equation.3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823913" y="2205038"/>
          <a:ext cx="508000" cy="465137"/>
        </p:xfrm>
        <a:graphic>
          <a:graphicData uri="http://schemas.openxmlformats.org/presentationml/2006/ole">
            <p:oleObj spid="_x0000_s140310" name="Формула" r:id="rId4" imgW="152334" imgH="139639" progId="Equation.3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684213" y="4652963"/>
          <a:ext cx="561975" cy="749300"/>
        </p:xfrm>
        <a:graphic>
          <a:graphicData uri="http://schemas.openxmlformats.org/presentationml/2006/ole">
            <p:oleObj spid="_x0000_s140311" name="Формула" r:id="rId5" imgW="152268" imgH="203024" progId="Equation.3">
              <p:embed/>
            </p:oleObj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63713" y="5229225"/>
            <a:ext cx="1006475" cy="1512888"/>
            <a:chOff x="1111" y="3294"/>
            <a:chExt cx="634" cy="953"/>
          </a:xfrm>
        </p:grpSpPr>
        <p:sp>
          <p:nvSpPr>
            <p:cNvPr id="140335" name="Freeform 15" descr="Темный вертикальный"/>
            <p:cNvSpPr>
              <a:spLocks/>
            </p:cNvSpPr>
            <p:nvPr/>
          </p:nvSpPr>
          <p:spPr bwMode="auto">
            <a:xfrm>
              <a:off x="1155" y="3294"/>
              <a:ext cx="590" cy="953"/>
            </a:xfrm>
            <a:custGeom>
              <a:avLst/>
              <a:gdLst>
                <a:gd name="T0" fmla="*/ 0 w 590"/>
                <a:gd name="T1" fmla="*/ 0 h 953"/>
                <a:gd name="T2" fmla="*/ 0 w 590"/>
                <a:gd name="T3" fmla="*/ 953 h 953"/>
                <a:gd name="T4" fmla="*/ 586 w 590"/>
                <a:gd name="T5" fmla="*/ 321 h 953"/>
                <a:gd name="T6" fmla="*/ 590 w 590"/>
                <a:gd name="T7" fmla="*/ 0 h 953"/>
                <a:gd name="T8" fmla="*/ 0 w 590"/>
                <a:gd name="T9" fmla="*/ 0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953"/>
                <a:gd name="T17" fmla="*/ 590 w 590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953">
                  <a:moveTo>
                    <a:pt x="0" y="0"/>
                  </a:moveTo>
                  <a:lnTo>
                    <a:pt x="0" y="953"/>
                  </a:lnTo>
                  <a:lnTo>
                    <a:pt x="586" y="321"/>
                  </a:lnTo>
                  <a:lnTo>
                    <a:pt x="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0304" name="Object 16"/>
            <p:cNvGraphicFramePr>
              <a:graphicFrameLocks noChangeAspect="1"/>
            </p:cNvGraphicFramePr>
            <p:nvPr/>
          </p:nvGraphicFramePr>
          <p:xfrm>
            <a:off x="1111" y="3657"/>
            <a:ext cx="353" cy="460"/>
          </p:xfrm>
          <a:graphic>
            <a:graphicData uri="http://schemas.openxmlformats.org/presentationml/2006/ole">
              <p:oleObj spid="_x0000_s140312" name="Формула" r:id="rId6" imgW="126780" imgH="164814" progId="Equation.3">
                <p:embed/>
              </p:oleObj>
            </a:graphicData>
          </a:graphic>
        </p:graphicFrame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-7158473" flipH="1" flipV="1">
            <a:off x="2039144" y="3153569"/>
            <a:ext cx="1009650" cy="2135188"/>
            <a:chOff x="2930" y="255"/>
            <a:chExt cx="766" cy="1844"/>
          </a:xfrm>
        </p:grpSpPr>
        <p:sp>
          <p:nvSpPr>
            <p:cNvPr id="140331" name="Freeform 18"/>
            <p:cNvSpPr>
              <a:spLocks/>
            </p:cNvSpPr>
            <p:nvPr/>
          </p:nvSpPr>
          <p:spPr bwMode="auto">
            <a:xfrm rot="78698">
              <a:off x="2930" y="25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6 w 1252"/>
                <a:gd name="T5" fmla="*/ 7 h 3125"/>
                <a:gd name="T6" fmla="*/ 6 w 1252"/>
                <a:gd name="T7" fmla="*/ 9 h 3125"/>
                <a:gd name="T8" fmla="*/ 4 w 1252"/>
                <a:gd name="T9" fmla="*/ 7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883" name="Freeform 19"/>
            <p:cNvSpPr>
              <a:spLocks/>
            </p:cNvSpPr>
            <p:nvPr/>
          </p:nvSpPr>
          <p:spPr bwMode="auto">
            <a:xfrm rot="78698">
              <a:off x="3492" y="1747"/>
              <a:ext cx="195" cy="354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  <a:cs typeface="+mn-cs"/>
              </a:endParaRPr>
            </a:p>
          </p:txBody>
        </p:sp>
        <p:sp>
          <p:nvSpPr>
            <p:cNvPr id="140333" name="Freeform 20"/>
            <p:cNvSpPr>
              <a:spLocks/>
            </p:cNvSpPr>
            <p:nvPr/>
          </p:nvSpPr>
          <p:spPr bwMode="auto">
            <a:xfrm rot="78698">
              <a:off x="3610" y="1957"/>
              <a:ext cx="74" cy="134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34" name="Freeform 21"/>
            <p:cNvSpPr>
              <a:spLocks/>
            </p:cNvSpPr>
            <p:nvPr/>
          </p:nvSpPr>
          <p:spPr bwMode="auto">
            <a:xfrm rot="78698">
              <a:off x="2981" y="274"/>
              <a:ext cx="670" cy="1523"/>
            </a:xfrm>
            <a:custGeom>
              <a:avLst/>
              <a:gdLst>
                <a:gd name="T0" fmla="*/ 4 w 1094"/>
                <a:gd name="T1" fmla="*/ 7 h 2612"/>
                <a:gd name="T2" fmla="*/ 5 w 1094"/>
                <a:gd name="T3" fmla="*/ 7 h 2612"/>
                <a:gd name="T4" fmla="*/ 4 w 1094"/>
                <a:gd name="T5" fmla="*/ 7 h 2612"/>
                <a:gd name="T6" fmla="*/ 1 w 1094"/>
                <a:gd name="T7" fmla="*/ 0 h 2612"/>
                <a:gd name="T8" fmla="*/ 0 w 1094"/>
                <a:gd name="T9" fmla="*/ 1 h 2612"/>
                <a:gd name="T10" fmla="*/ 4 w 1094"/>
                <a:gd name="T11" fmla="*/ 7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3492500" y="549275"/>
            <a:ext cx="540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Times New Roman" pitchFamily="18" charset="0"/>
              </a:rPr>
              <a:t>Если две параллельные плоскости </a:t>
            </a:r>
          </a:p>
          <a:p>
            <a:r>
              <a:rPr lang="ru-RU" b="1" i="1">
                <a:solidFill>
                  <a:srgbClr val="002060"/>
                </a:solidFill>
                <a:latin typeface="Times New Roman" pitchFamily="18" charset="0"/>
              </a:rPr>
              <a:t>пересечены третьей, то линии их пересечения параллельны. </a:t>
            </a:r>
          </a:p>
        </p:txBody>
      </p:sp>
      <p:sp>
        <p:nvSpPr>
          <p:cNvPr id="292887" name="Rectangle 23"/>
          <p:cNvSpPr>
            <a:spLocks noChangeArrowheads="1"/>
          </p:cNvSpPr>
          <p:nvPr/>
        </p:nvSpPr>
        <p:spPr bwMode="auto">
          <a:xfrm>
            <a:off x="2700338" y="233363"/>
            <a:ext cx="64436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Свойство параллельных плоскостей.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 rot="-7131381" flipH="1" flipV="1">
            <a:off x="2051050" y="550863"/>
            <a:ext cx="1009650" cy="2159000"/>
            <a:chOff x="2930" y="255"/>
            <a:chExt cx="766" cy="1844"/>
          </a:xfrm>
        </p:grpSpPr>
        <p:sp>
          <p:nvSpPr>
            <p:cNvPr id="140327" name="Freeform 26"/>
            <p:cNvSpPr>
              <a:spLocks/>
            </p:cNvSpPr>
            <p:nvPr/>
          </p:nvSpPr>
          <p:spPr bwMode="auto">
            <a:xfrm rot="78698">
              <a:off x="2930" y="255"/>
              <a:ext cx="766" cy="1823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6 w 1252"/>
                <a:gd name="T5" fmla="*/ 7 h 3125"/>
                <a:gd name="T6" fmla="*/ 6 w 1252"/>
                <a:gd name="T7" fmla="*/ 9 h 3125"/>
                <a:gd name="T8" fmla="*/ 4 w 1252"/>
                <a:gd name="T9" fmla="*/ 7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2891" name="Freeform 27"/>
            <p:cNvSpPr>
              <a:spLocks/>
            </p:cNvSpPr>
            <p:nvPr/>
          </p:nvSpPr>
          <p:spPr bwMode="auto">
            <a:xfrm rot="78698">
              <a:off x="3492" y="1745"/>
              <a:ext cx="195" cy="354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  <a:cs typeface="+mn-cs"/>
              </a:endParaRPr>
            </a:p>
          </p:txBody>
        </p:sp>
        <p:sp>
          <p:nvSpPr>
            <p:cNvPr id="140329" name="Freeform 28"/>
            <p:cNvSpPr>
              <a:spLocks/>
            </p:cNvSpPr>
            <p:nvPr/>
          </p:nvSpPr>
          <p:spPr bwMode="auto">
            <a:xfrm rot="78698">
              <a:off x="3610" y="1957"/>
              <a:ext cx="74" cy="134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330" name="Freeform 29"/>
            <p:cNvSpPr>
              <a:spLocks/>
            </p:cNvSpPr>
            <p:nvPr/>
          </p:nvSpPr>
          <p:spPr bwMode="auto">
            <a:xfrm rot="78698">
              <a:off x="2981" y="274"/>
              <a:ext cx="670" cy="1523"/>
            </a:xfrm>
            <a:custGeom>
              <a:avLst/>
              <a:gdLst>
                <a:gd name="T0" fmla="*/ 4 w 1094"/>
                <a:gd name="T1" fmla="*/ 7 h 2612"/>
                <a:gd name="T2" fmla="*/ 5 w 1094"/>
                <a:gd name="T3" fmla="*/ 7 h 2612"/>
                <a:gd name="T4" fmla="*/ 4 w 1094"/>
                <a:gd name="T5" fmla="*/ 7 h 2612"/>
                <a:gd name="T6" fmla="*/ 1 w 1094"/>
                <a:gd name="T7" fmla="*/ 0 h 2612"/>
                <a:gd name="T8" fmla="*/ 0 w 1094"/>
                <a:gd name="T9" fmla="*/ 1 h 2612"/>
                <a:gd name="T10" fmla="*/ 4 w 1094"/>
                <a:gd name="T11" fmla="*/ 7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5148263" y="1557338"/>
            <a:ext cx="36718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Дано:</a:t>
            </a:r>
          </a:p>
          <a:p>
            <a:r>
              <a:rPr lang="ru-RU" sz="2800" b="1">
                <a:latin typeface="Times New Roman" pitchFamily="18" charset="0"/>
              </a:rPr>
              <a:t> α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>
                <a:latin typeface="Times New Roman" pitchFamily="18" charset="0"/>
              </a:rPr>
              <a:t> β, </a:t>
            </a:r>
            <a:r>
              <a:rPr lang="en-US" sz="2800" b="1">
                <a:latin typeface="Times New Roman" pitchFamily="18" charset="0"/>
              </a:rPr>
              <a:t> α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= </a:t>
            </a:r>
            <a:r>
              <a:rPr lang="en-US" sz="2800" b="1" i="1">
                <a:latin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</a:rPr>
              <a:t> </a:t>
            </a:r>
          </a:p>
          <a:p>
            <a:r>
              <a:rPr lang="en-US" sz="2800" b="1">
                <a:latin typeface="Times New Roman" pitchFamily="18" charset="0"/>
              </a:rPr>
              <a:t> β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=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5219700" y="2852738"/>
            <a:ext cx="331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Доказать: </a:t>
            </a:r>
            <a:r>
              <a:rPr lang="en-US" sz="2800" b="1" i="1">
                <a:latin typeface="Times New Roman" pitchFamily="18" charset="0"/>
              </a:rPr>
              <a:t> a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endParaRPr lang="ru-RU" sz="2800" b="1" i="1">
              <a:latin typeface="Times New Roman" pitchFamily="18" charset="0"/>
            </a:endParaRP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auto">
          <a:xfrm>
            <a:off x="5076825" y="3284538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4932363" y="38608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   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a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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sz="2800" b="1">
                <a:latin typeface="Times New Roman" pitchFamily="18" charset="0"/>
              </a:rPr>
              <a:t>, </a:t>
            </a:r>
            <a:r>
              <a:rPr lang="en-US" sz="2800" b="1" i="1">
                <a:latin typeface="Times New Roman" pitchFamily="18" charset="0"/>
              </a:rPr>
              <a:t>b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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4859338" y="422116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2. </a:t>
            </a:r>
            <a:r>
              <a:rPr lang="ru-RU" sz="2800" b="1">
                <a:latin typeface="Times New Roman" pitchFamily="18" charset="0"/>
              </a:rPr>
              <a:t>Пусть</a:t>
            </a:r>
            <a:r>
              <a:rPr lang="en-US" sz="2800" b="1">
                <a:latin typeface="Times New Roman" pitchFamily="18" charset="0"/>
              </a:rPr>
              <a:t>  </a:t>
            </a:r>
            <a:r>
              <a:rPr lang="en-US" sz="2800" b="1" i="1">
                <a:latin typeface="Times New Roman" pitchFamily="18" charset="0"/>
              </a:rPr>
              <a:t>a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en-US" sz="2800" b="1" i="1">
                <a:latin typeface="Times New Roman" pitchFamily="18" charset="0"/>
              </a:rPr>
              <a:t> b</a:t>
            </a:r>
            <a:r>
              <a:rPr lang="en-US" sz="2800" b="1">
                <a:latin typeface="Times New Roman" pitchFamily="18" charset="0"/>
              </a:rPr>
              <a:t>,</a:t>
            </a:r>
            <a:r>
              <a:rPr lang="en-US">
                <a:latin typeface="Arial" charset="0"/>
                <a:cs typeface="Arial" charset="0"/>
              </a:rPr>
              <a:t> 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219700" y="47244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тогда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 a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en-US" sz="2800" b="1" i="1">
                <a:latin typeface="Times New Roman" pitchFamily="18" charset="0"/>
              </a:rPr>
              <a:t> b </a:t>
            </a:r>
            <a:r>
              <a:rPr lang="en-US" sz="2800" b="1">
                <a:latin typeface="Times New Roman" pitchFamily="18" charset="0"/>
              </a:rPr>
              <a:t>= </a:t>
            </a:r>
            <a:r>
              <a:rPr lang="ru-RU" sz="2800" b="1">
                <a:latin typeface="Times New Roman" pitchFamily="18" charset="0"/>
              </a:rPr>
              <a:t>М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3203575" y="508476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3.   </a:t>
            </a:r>
            <a:r>
              <a:rPr lang="en-US" sz="2800" b="1">
                <a:latin typeface="Times New Roman" pitchFamily="18" charset="0"/>
              </a:rPr>
              <a:t>M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800" b="1">
                <a:latin typeface="Times New Roman" pitchFamily="18" charset="0"/>
              </a:rPr>
              <a:t> α</a:t>
            </a:r>
            <a:r>
              <a:rPr lang="ru-RU" sz="2800" b="1">
                <a:latin typeface="Times New Roman" pitchFamily="18" charset="0"/>
              </a:rPr>
              <a:t>, </a:t>
            </a:r>
            <a:r>
              <a:rPr lang="en-US" sz="2800" b="1">
                <a:latin typeface="Times New Roman" pitchFamily="18" charset="0"/>
              </a:rPr>
              <a:t>M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sz="2800" b="1">
                <a:latin typeface="Times New Roman" pitchFamily="18" charset="0"/>
              </a:rPr>
              <a:t> β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6011863" y="5084763"/>
            <a:ext cx="2916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TimesNewRoman,Italic"/>
                <a:cs typeface="TimesNewRoman,Italic"/>
              </a:rPr>
              <a:t>α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 β = 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  <a:ea typeface="TimesNewRoman,Italic"/>
                <a:cs typeface="TimesNewRoman,Italic"/>
              </a:rPr>
              <a:t>с</a:t>
            </a:r>
            <a:r>
              <a:rPr lang="ru-RU" sz="2800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(А</a:t>
            </a:r>
            <a:r>
              <a:rPr lang="ru-RU" sz="2800" b="1" baseline="-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2700338" y="5589588"/>
            <a:ext cx="622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Получили противоречие с условием.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2771775" y="6021388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Значит </a:t>
            </a:r>
            <a:r>
              <a:rPr lang="en-US" sz="2800" b="1" i="1">
                <a:latin typeface="Times New Roman" pitchFamily="18" charset="0"/>
              </a:rPr>
              <a:t> a  </a:t>
            </a:r>
            <a:r>
              <a:rPr lang="ru-RU" sz="28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b</a:t>
            </a:r>
            <a:r>
              <a:rPr lang="ru-RU" sz="2800" b="1" i="1">
                <a:latin typeface="Times New Roman" pitchFamily="18" charset="0"/>
              </a:rPr>
              <a:t>     </a:t>
            </a:r>
            <a:r>
              <a:rPr lang="ru-RU" sz="2800" b="1">
                <a:latin typeface="Times New Roman" pitchFamily="18" charset="0"/>
              </a:rPr>
              <a:t>ч.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1944 -0.1469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1944 -0.146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4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  <p:bldP spid="292869" grpId="0" animBg="1"/>
      <p:bldP spid="292870" grpId="0" animBg="1"/>
      <p:bldP spid="292871" grpId="0" animBg="1"/>
      <p:bldP spid="292886" grpId="0"/>
      <p:bldP spid="59421" grpId="0"/>
      <p:bldP spid="594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8"/>
          <p:cNvSpPr>
            <a:spLocks noChangeArrowheads="1"/>
          </p:cNvSpPr>
          <p:nvPr/>
        </p:nvSpPr>
        <p:spPr bwMode="auto">
          <a:xfrm rot="1533243">
            <a:off x="3068638" y="4605338"/>
            <a:ext cx="2376487" cy="1368425"/>
          </a:xfrm>
          <a:prstGeom prst="parallelogram">
            <a:avLst>
              <a:gd name="adj" fmla="val 43416"/>
            </a:avLst>
          </a:prstGeom>
          <a:solidFill>
            <a:srgbClr val="E1E1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33375"/>
            <a:ext cx="9144000" cy="936625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ru-RU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</a:rPr>
              <a:t>       </a:t>
            </a:r>
            <a:r>
              <a:rPr lang="ru-RU" sz="7200" i="1" smtClean="0">
                <a:ln>
                  <a:noFill/>
                </a:ln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Аксиомы группы С.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341438"/>
            <a:ext cx="8642350" cy="4968875"/>
          </a:xfrm>
        </p:spPr>
        <p:txBody>
          <a:bodyPr/>
          <a:lstStyle/>
          <a:p>
            <a:pPr eaLnBrk="1" hangingPunct="1">
              <a:buFont typeface="MS UI Gothic" pitchFamily="34" charset="-128"/>
              <a:buNone/>
            </a:pPr>
            <a:r>
              <a:rPr lang="ru-RU" b="1" i="1" smtClean="0">
                <a:latin typeface="Times New Roman" pitchFamily="18" charset="0"/>
              </a:rPr>
              <a:t>Если две различные плоскости имеют общую точку, то они пересекаются по прямой, проходящей через эту точку.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763713" y="4508500"/>
            <a:ext cx="5040312" cy="1152525"/>
          </a:xfrm>
          <a:prstGeom prst="parallelogram">
            <a:avLst>
              <a:gd name="adj" fmla="val 109332"/>
            </a:avLst>
          </a:prstGeom>
          <a:solidFill>
            <a:srgbClr val="CCECFF"/>
          </a:solidFill>
          <a:ln w="158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MS UI Gothic" pitchFamily="34" charset="-128"/>
              <a:cs typeface="Arial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 rot="19050507" flipH="1">
            <a:off x="2132013" y="3852863"/>
            <a:ext cx="2247900" cy="1662112"/>
          </a:xfrm>
          <a:prstGeom prst="parallelogram">
            <a:avLst>
              <a:gd name="adj" fmla="val 36910"/>
            </a:avLst>
          </a:prstGeom>
          <a:solidFill>
            <a:srgbClr val="E1E1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419475" y="4508500"/>
            <a:ext cx="1223963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563938" y="5373688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graphicFrame>
        <p:nvGraphicFramePr>
          <p:cNvPr id="12302" name="Object 1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43513" y="5154613"/>
          <a:ext cx="314325" cy="420687"/>
        </p:xfrm>
        <a:graphic>
          <a:graphicData uri="http://schemas.openxmlformats.org/presentationml/2006/ole">
            <p:oleObj spid="_x0000_s53261" name="Формула" r:id="rId3" imgW="152268" imgH="203024" progId="Equation.3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43213" y="3860800"/>
          <a:ext cx="357187" cy="331788"/>
        </p:xfrm>
        <a:graphic>
          <a:graphicData uri="http://schemas.openxmlformats.org/presentationml/2006/ole">
            <p:oleObj spid="_x0000_s53262" name="Формула" r:id="rId4" imgW="152334" imgH="139639" progId="Equation.3">
              <p:embed/>
            </p:oleObj>
          </a:graphicData>
        </a:graphic>
      </p:graphicFrame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276600" y="479742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MS UI Gothic" pitchFamily="34" charset="-128"/>
              </a:rPr>
              <a:t>С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00563" y="4508500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MS UI Gothic" pitchFamily="34" charset="-128"/>
              </a:rPr>
              <a:t>с</a:t>
            </a:r>
          </a:p>
        </p:txBody>
      </p:sp>
      <p:pic>
        <p:nvPicPr>
          <p:cNvPr id="53268" name="Picture 7" descr="COBJ0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81513"/>
            <a:ext cx="1481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3078" grpId="0"/>
      <p:bldP spid="12292" grpId="0" animBg="1"/>
      <p:bldP spid="12293" grpId="0" animBg="1"/>
      <p:bldP spid="12297" grpId="0" animBg="1"/>
      <p:bldP spid="12298" grpId="0" animBg="1"/>
      <p:bldP spid="123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9" name="AutoShape 2" descr="Контурные ромбики"/>
          <p:cNvSpPr>
            <a:spLocks noChangeArrowheads="1"/>
          </p:cNvSpPr>
          <p:nvPr/>
        </p:nvSpPr>
        <p:spPr bwMode="auto">
          <a:xfrm>
            <a:off x="250825" y="1700213"/>
            <a:ext cx="4464050" cy="936625"/>
          </a:xfrm>
          <a:prstGeom prst="parallelogram">
            <a:avLst>
              <a:gd name="adj" fmla="val 119153"/>
            </a:avLst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mbria" pitchFamily="18" charset="0"/>
              <a:cs typeface="Arial" charset="0"/>
            </a:endParaRPr>
          </a:p>
        </p:txBody>
      </p:sp>
      <p:sp>
        <p:nvSpPr>
          <p:cNvPr id="141330" name="AutoShape 3" descr="Контурные ромбики"/>
          <p:cNvSpPr>
            <a:spLocks noChangeArrowheads="1"/>
          </p:cNvSpPr>
          <p:nvPr/>
        </p:nvSpPr>
        <p:spPr bwMode="auto">
          <a:xfrm>
            <a:off x="0" y="4292600"/>
            <a:ext cx="4464050" cy="936625"/>
          </a:xfrm>
          <a:prstGeom prst="parallelogram">
            <a:avLst>
              <a:gd name="adj" fmla="val 119153"/>
            </a:avLst>
          </a:prstGeom>
          <a:solidFill>
            <a:srgbClr val="99CC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mbria" pitchFamily="18" charset="0"/>
              <a:cs typeface="Arial" charset="0"/>
            </a:endParaRPr>
          </a:p>
        </p:txBody>
      </p:sp>
      <p:sp>
        <p:nvSpPr>
          <p:cNvPr id="294916" name="Freeform 4" descr="Контурные ромбики"/>
          <p:cNvSpPr>
            <a:spLocks/>
          </p:cNvSpPr>
          <p:nvPr/>
        </p:nvSpPr>
        <p:spPr bwMode="auto">
          <a:xfrm>
            <a:off x="1547813" y="2636838"/>
            <a:ext cx="1354137" cy="2592387"/>
          </a:xfrm>
          <a:custGeom>
            <a:avLst/>
            <a:gdLst>
              <a:gd name="T0" fmla="*/ 0 w 853"/>
              <a:gd name="T1" fmla="*/ 0 h 1633"/>
              <a:gd name="T2" fmla="*/ 0 w 853"/>
              <a:gd name="T3" fmla="*/ 2147483647 h 1633"/>
              <a:gd name="T4" fmla="*/ 2147483647 w 853"/>
              <a:gd name="T5" fmla="*/ 2147483647 h 1633"/>
              <a:gd name="T6" fmla="*/ 2147483647 w 853"/>
              <a:gd name="T7" fmla="*/ 2147483647 h 1633"/>
              <a:gd name="T8" fmla="*/ 0 w 853"/>
              <a:gd name="T9" fmla="*/ 0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3"/>
              <a:gd name="T16" fmla="*/ 0 h 1633"/>
              <a:gd name="T17" fmla="*/ 853 w 853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3" h="1633">
                <a:moveTo>
                  <a:pt x="0" y="0"/>
                </a:moveTo>
                <a:lnTo>
                  <a:pt x="0" y="1633"/>
                </a:lnTo>
                <a:lnTo>
                  <a:pt x="853" y="1019"/>
                </a:lnTo>
                <a:lnTo>
                  <a:pt x="853" y="11"/>
                </a:lnTo>
                <a:lnTo>
                  <a:pt x="0" y="0"/>
                </a:lnTo>
                <a:close/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917" name="Freeform 5" descr="Контурные ромбики"/>
          <p:cNvSpPr>
            <a:spLocks/>
          </p:cNvSpPr>
          <p:nvPr/>
        </p:nvSpPr>
        <p:spPr bwMode="auto">
          <a:xfrm>
            <a:off x="1554163" y="139700"/>
            <a:ext cx="1404937" cy="2497138"/>
          </a:xfrm>
          <a:custGeom>
            <a:avLst/>
            <a:gdLst>
              <a:gd name="T0" fmla="*/ 0 w 885"/>
              <a:gd name="T1" fmla="*/ 2147483647 h 1573"/>
              <a:gd name="T2" fmla="*/ 2147483647 w 885"/>
              <a:gd name="T3" fmla="*/ 2147483647 h 1573"/>
              <a:gd name="T4" fmla="*/ 2147483647 w 885"/>
              <a:gd name="T5" fmla="*/ 0 h 1573"/>
              <a:gd name="T6" fmla="*/ 2147483647 w 885"/>
              <a:gd name="T7" fmla="*/ 2147483647 h 1573"/>
              <a:gd name="T8" fmla="*/ 2147483647 w 885"/>
              <a:gd name="T9" fmla="*/ 2147483647 h 1573"/>
              <a:gd name="T10" fmla="*/ 0 w 885"/>
              <a:gd name="T11" fmla="*/ 2147483647 h 15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5"/>
              <a:gd name="T19" fmla="*/ 0 h 1573"/>
              <a:gd name="T20" fmla="*/ 885 w 885"/>
              <a:gd name="T21" fmla="*/ 1573 h 15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5" h="1573">
                <a:moveTo>
                  <a:pt x="0" y="1573"/>
                </a:moveTo>
                <a:lnTo>
                  <a:pt x="869" y="960"/>
                </a:lnTo>
                <a:lnTo>
                  <a:pt x="885" y="0"/>
                </a:lnTo>
                <a:lnTo>
                  <a:pt x="40" y="715"/>
                </a:lnTo>
                <a:lnTo>
                  <a:pt x="10" y="761"/>
                </a:lnTo>
                <a:lnTo>
                  <a:pt x="0" y="1573"/>
                </a:lnTo>
                <a:close/>
              </a:path>
            </a:pathLst>
          </a:custGeom>
          <a:solidFill>
            <a:srgbClr val="FF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918" name="Freeform 6"/>
          <p:cNvSpPr>
            <a:spLocks/>
          </p:cNvSpPr>
          <p:nvPr/>
        </p:nvSpPr>
        <p:spPr bwMode="auto">
          <a:xfrm>
            <a:off x="1554163" y="1689100"/>
            <a:ext cx="1379537" cy="947738"/>
          </a:xfrm>
          <a:custGeom>
            <a:avLst/>
            <a:gdLst>
              <a:gd name="T0" fmla="*/ 0 w 869"/>
              <a:gd name="T1" fmla="*/ 2147483647 h 597"/>
              <a:gd name="T2" fmla="*/ 2147483647 w 869"/>
              <a:gd name="T3" fmla="*/ 0 h 597"/>
              <a:gd name="T4" fmla="*/ 0 60000 65536"/>
              <a:gd name="T5" fmla="*/ 0 60000 65536"/>
              <a:gd name="T6" fmla="*/ 0 w 869"/>
              <a:gd name="T7" fmla="*/ 0 h 597"/>
              <a:gd name="T8" fmla="*/ 869 w 869"/>
              <a:gd name="T9" fmla="*/ 597 h 5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9" h="597">
                <a:moveTo>
                  <a:pt x="0" y="597"/>
                </a:moveTo>
                <a:lnTo>
                  <a:pt x="869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4919" name="Freeform 7"/>
          <p:cNvSpPr>
            <a:spLocks/>
          </p:cNvSpPr>
          <p:nvPr/>
        </p:nvSpPr>
        <p:spPr bwMode="auto">
          <a:xfrm>
            <a:off x="1554163" y="4229100"/>
            <a:ext cx="1328737" cy="1000125"/>
          </a:xfrm>
          <a:custGeom>
            <a:avLst/>
            <a:gdLst>
              <a:gd name="T0" fmla="*/ 0 w 837"/>
              <a:gd name="T1" fmla="*/ 2147483647 h 630"/>
              <a:gd name="T2" fmla="*/ 2147483647 w 837"/>
              <a:gd name="T3" fmla="*/ 0 h 630"/>
              <a:gd name="T4" fmla="*/ 0 60000 65536"/>
              <a:gd name="T5" fmla="*/ 0 60000 65536"/>
              <a:gd name="T6" fmla="*/ 0 w 837"/>
              <a:gd name="T7" fmla="*/ 0 h 630"/>
              <a:gd name="T8" fmla="*/ 837 w 837"/>
              <a:gd name="T9" fmla="*/ 630 h 6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7" h="630">
                <a:moveTo>
                  <a:pt x="0" y="630"/>
                </a:moveTo>
                <a:lnTo>
                  <a:pt x="837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43213" y="1196975"/>
            <a:ext cx="255587" cy="3163888"/>
            <a:chOff x="1474" y="845"/>
            <a:chExt cx="161" cy="1993"/>
          </a:xfrm>
        </p:grpSpPr>
        <p:sp>
          <p:nvSpPr>
            <p:cNvPr id="141368" name="Text Box 9"/>
            <p:cNvSpPr txBox="1">
              <a:spLocks noChangeArrowheads="1"/>
            </p:cNvSpPr>
            <p:nvPr/>
          </p:nvSpPr>
          <p:spPr bwMode="auto">
            <a:xfrm>
              <a:off x="1519" y="845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3200" b="1" i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1369" name="Text Box 10"/>
            <p:cNvSpPr txBox="1">
              <a:spLocks noChangeArrowheads="1"/>
            </p:cNvSpPr>
            <p:nvPr/>
          </p:nvSpPr>
          <p:spPr bwMode="auto">
            <a:xfrm>
              <a:off x="1474" y="2473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3200" b="1" i="1">
                <a:latin typeface="Cambria" pitchFamily="18" charset="0"/>
                <a:cs typeface="Arial" charset="0"/>
              </a:endParaRPr>
            </a:p>
          </p:txBody>
        </p:sp>
      </p:grpSp>
      <p:graphicFrame>
        <p:nvGraphicFramePr>
          <p:cNvPr id="141323" name="Rectangle 11"/>
          <p:cNvGraphicFramePr>
            <a:graphicFrameLocks/>
          </p:cNvGraphicFramePr>
          <p:nvPr/>
        </p:nvGraphicFramePr>
        <p:xfrm>
          <a:off x="1547813" y="1412875"/>
          <a:ext cx="6096000" cy="4064000"/>
        </p:xfrm>
        <a:graphic>
          <a:graphicData uri="http://schemas.openxmlformats.org/presentationml/2006/ole">
            <p:oleObj spid="_x0000_s141333" name="Формула" r:id="rId3" imgW="0" imgH="0" progId="Equation.3">
              <p:embed/>
            </p:oleObj>
          </a:graphicData>
        </a:graphic>
      </p:graphicFrame>
      <p:graphicFrame>
        <p:nvGraphicFramePr>
          <p:cNvPr id="141324" name="Object 12"/>
          <p:cNvGraphicFramePr>
            <a:graphicFrameLocks noChangeAspect="1"/>
          </p:cNvGraphicFramePr>
          <p:nvPr/>
        </p:nvGraphicFramePr>
        <p:xfrm>
          <a:off x="611188" y="2349500"/>
          <a:ext cx="360362" cy="330200"/>
        </p:xfrm>
        <a:graphic>
          <a:graphicData uri="http://schemas.openxmlformats.org/presentationml/2006/ole">
            <p:oleObj spid="_x0000_s141334" name="Формула" r:id="rId4" imgW="152334" imgH="139639" progId="Equation.3">
              <p:embed/>
            </p:oleObj>
          </a:graphicData>
        </a:graphic>
      </p:graphicFrame>
      <p:graphicFrame>
        <p:nvGraphicFramePr>
          <p:cNvPr id="141325" name="Object 13"/>
          <p:cNvGraphicFramePr>
            <a:graphicFrameLocks noChangeAspect="1"/>
          </p:cNvGraphicFramePr>
          <p:nvPr/>
        </p:nvGraphicFramePr>
        <p:xfrm>
          <a:off x="468313" y="4797425"/>
          <a:ext cx="323850" cy="431800"/>
        </p:xfrm>
        <a:graphic>
          <a:graphicData uri="http://schemas.openxmlformats.org/presentationml/2006/ole">
            <p:oleObj spid="_x0000_s141335" name="Формула" r:id="rId5" imgW="152268" imgH="203024" progId="Equation.3">
              <p:embed/>
            </p:oleObj>
          </a:graphicData>
        </a:graphic>
      </p:graphicFrame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484313" y="5229225"/>
            <a:ext cx="1449387" cy="1512888"/>
            <a:chOff x="935" y="3294"/>
            <a:chExt cx="913" cy="953"/>
          </a:xfrm>
        </p:grpSpPr>
        <p:sp>
          <p:nvSpPr>
            <p:cNvPr id="141367" name="Freeform 15" descr="Контурные ромбики"/>
            <p:cNvSpPr>
              <a:spLocks/>
            </p:cNvSpPr>
            <p:nvPr/>
          </p:nvSpPr>
          <p:spPr bwMode="auto">
            <a:xfrm>
              <a:off x="979" y="3294"/>
              <a:ext cx="869" cy="953"/>
            </a:xfrm>
            <a:custGeom>
              <a:avLst/>
              <a:gdLst>
                <a:gd name="T0" fmla="*/ 0 w 869"/>
                <a:gd name="T1" fmla="*/ 0 h 953"/>
                <a:gd name="T2" fmla="*/ 0 w 869"/>
                <a:gd name="T3" fmla="*/ 953 h 953"/>
                <a:gd name="T4" fmla="*/ 869 w 869"/>
                <a:gd name="T5" fmla="*/ 426 h 953"/>
                <a:gd name="T6" fmla="*/ 853 w 869"/>
                <a:gd name="T7" fmla="*/ 10 h 953"/>
                <a:gd name="T8" fmla="*/ 0 w 869"/>
                <a:gd name="T9" fmla="*/ 0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9"/>
                <a:gd name="T16" fmla="*/ 0 h 953"/>
                <a:gd name="T17" fmla="*/ 869 w 869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9" h="953">
                  <a:moveTo>
                    <a:pt x="0" y="0"/>
                  </a:moveTo>
                  <a:lnTo>
                    <a:pt x="0" y="953"/>
                  </a:lnTo>
                  <a:lnTo>
                    <a:pt x="869" y="426"/>
                  </a:lnTo>
                  <a:lnTo>
                    <a:pt x="85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1328" name="Object 16"/>
            <p:cNvGraphicFramePr>
              <a:graphicFrameLocks noChangeAspect="1"/>
            </p:cNvGraphicFramePr>
            <p:nvPr/>
          </p:nvGraphicFramePr>
          <p:xfrm>
            <a:off x="935" y="3657"/>
            <a:ext cx="353" cy="460"/>
          </p:xfrm>
          <a:graphic>
            <a:graphicData uri="http://schemas.openxmlformats.org/presentationml/2006/ole">
              <p:oleObj spid="_x0000_s141336" name="Формула" r:id="rId6" imgW="126780" imgH="164814" progId="Equation.3">
                <p:embed/>
              </p:oleObj>
            </a:graphicData>
          </a:graphic>
        </p:graphicFrame>
      </p:grpSp>
      <p:sp>
        <p:nvSpPr>
          <p:cNvPr id="141337" name="Text Box 22"/>
          <p:cNvSpPr txBox="1">
            <a:spLocks noChangeArrowheads="1"/>
          </p:cNvSpPr>
          <p:nvPr/>
        </p:nvSpPr>
        <p:spPr bwMode="auto">
          <a:xfrm>
            <a:off x="3059113" y="549275"/>
            <a:ext cx="65738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2060"/>
                </a:solidFill>
                <a:latin typeface="Times New Roman" pitchFamily="18" charset="0"/>
              </a:rPr>
              <a:t>Отрезки параллельных прямых, </a:t>
            </a:r>
          </a:p>
          <a:p>
            <a:r>
              <a:rPr lang="ru-RU" sz="2600" b="1" i="1">
                <a:solidFill>
                  <a:srgbClr val="002060"/>
                </a:solidFill>
                <a:latin typeface="Times New Roman" pitchFamily="18" charset="0"/>
              </a:rPr>
              <a:t>заключенные между параллельными</a:t>
            </a:r>
          </a:p>
          <a:p>
            <a:r>
              <a:rPr lang="ru-RU" sz="2600" b="1" i="1">
                <a:solidFill>
                  <a:srgbClr val="002060"/>
                </a:solidFill>
                <a:latin typeface="Times New Roman" pitchFamily="18" charset="0"/>
              </a:rPr>
              <a:t>                    плоскостями,  равны.</a:t>
            </a:r>
          </a:p>
        </p:txBody>
      </p:sp>
      <p:sp>
        <p:nvSpPr>
          <p:cNvPr id="294935" name="Rectangle 23"/>
          <p:cNvSpPr>
            <a:spLocks noChangeArrowheads="1"/>
          </p:cNvSpPr>
          <p:nvPr/>
        </p:nvSpPr>
        <p:spPr bwMode="auto">
          <a:xfrm>
            <a:off x="2916238" y="233363"/>
            <a:ext cx="62277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Свойство параллельных плоскостей.</a:t>
            </a:r>
          </a:p>
        </p:txBody>
      </p:sp>
      <p:grpSp>
        <p:nvGrpSpPr>
          <p:cNvPr id="141339" name="Group 49"/>
          <p:cNvGrpSpPr>
            <a:grpSpLocks/>
          </p:cNvGrpSpPr>
          <p:nvPr/>
        </p:nvGrpSpPr>
        <p:grpSpPr bwMode="auto">
          <a:xfrm>
            <a:off x="1619250" y="692150"/>
            <a:ext cx="1090613" cy="5842000"/>
            <a:chOff x="1008" y="416"/>
            <a:chExt cx="687" cy="3680"/>
          </a:xfrm>
        </p:grpSpPr>
        <p:grpSp>
          <p:nvGrpSpPr>
            <p:cNvPr id="141349" name="Group 47"/>
            <p:cNvGrpSpPr>
              <a:grpSpLocks/>
            </p:cNvGrpSpPr>
            <p:nvPr/>
          </p:nvGrpSpPr>
          <p:grpSpPr bwMode="auto">
            <a:xfrm>
              <a:off x="1008" y="672"/>
              <a:ext cx="288" cy="3424"/>
              <a:chOff x="1008" y="672"/>
              <a:chExt cx="288" cy="3424"/>
            </a:xfrm>
          </p:grpSpPr>
          <p:grpSp>
            <p:nvGrpSpPr>
              <p:cNvPr id="141359" name="Group 41"/>
              <p:cNvGrpSpPr>
                <a:grpSpLocks/>
              </p:cNvGrpSpPr>
              <p:nvPr/>
            </p:nvGrpSpPr>
            <p:grpSpPr bwMode="auto">
              <a:xfrm>
                <a:off x="1240" y="672"/>
                <a:ext cx="24" cy="3424"/>
                <a:chOff x="1240" y="672"/>
                <a:chExt cx="24" cy="3424"/>
              </a:xfrm>
            </p:grpSpPr>
            <p:sp>
              <p:nvSpPr>
                <p:cNvPr id="141362" name="Freeform 33"/>
                <p:cNvSpPr>
                  <a:spLocks/>
                </p:cNvSpPr>
                <p:nvPr/>
              </p:nvSpPr>
              <p:spPr bwMode="auto">
                <a:xfrm>
                  <a:off x="1240" y="1680"/>
                  <a:ext cx="8" cy="1432"/>
                </a:xfrm>
                <a:custGeom>
                  <a:avLst/>
                  <a:gdLst>
                    <a:gd name="T0" fmla="*/ 8 w 8"/>
                    <a:gd name="T1" fmla="*/ 0 h 1432"/>
                    <a:gd name="T2" fmla="*/ 0 w 8"/>
                    <a:gd name="T3" fmla="*/ 1432 h 1432"/>
                    <a:gd name="T4" fmla="*/ 0 60000 65536"/>
                    <a:gd name="T5" fmla="*/ 0 60000 65536"/>
                    <a:gd name="T6" fmla="*/ 0 w 8"/>
                    <a:gd name="T7" fmla="*/ 0 h 1432"/>
                    <a:gd name="T8" fmla="*/ 8 w 8"/>
                    <a:gd name="T9" fmla="*/ 1432 h 14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1432">
                      <a:moveTo>
                        <a:pt x="8" y="0"/>
                      </a:moveTo>
                      <a:lnTo>
                        <a:pt x="0" y="1432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3" name="Freeform 34"/>
                <p:cNvSpPr>
                  <a:spLocks/>
                </p:cNvSpPr>
                <p:nvPr/>
              </p:nvSpPr>
              <p:spPr bwMode="auto">
                <a:xfrm>
                  <a:off x="1256" y="1488"/>
                  <a:ext cx="8" cy="152"/>
                </a:xfrm>
                <a:custGeom>
                  <a:avLst/>
                  <a:gdLst>
                    <a:gd name="T0" fmla="*/ 8 w 8"/>
                    <a:gd name="T1" fmla="*/ 0 h 152"/>
                    <a:gd name="T2" fmla="*/ 0 w 8"/>
                    <a:gd name="T3" fmla="*/ 152 h 152"/>
                    <a:gd name="T4" fmla="*/ 0 60000 65536"/>
                    <a:gd name="T5" fmla="*/ 0 60000 65536"/>
                    <a:gd name="T6" fmla="*/ 0 w 8"/>
                    <a:gd name="T7" fmla="*/ 0 h 152"/>
                    <a:gd name="T8" fmla="*/ 8 w 8"/>
                    <a:gd name="T9" fmla="*/ 152 h 1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152">
                      <a:moveTo>
                        <a:pt x="8" y="0"/>
                      </a:moveTo>
                      <a:lnTo>
                        <a:pt x="0" y="152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4" name="Freeform 35"/>
                <p:cNvSpPr>
                  <a:spLocks/>
                </p:cNvSpPr>
                <p:nvPr/>
              </p:nvSpPr>
              <p:spPr bwMode="auto">
                <a:xfrm>
                  <a:off x="1240" y="3112"/>
                  <a:ext cx="1" cy="192"/>
                </a:xfrm>
                <a:custGeom>
                  <a:avLst/>
                  <a:gdLst>
                    <a:gd name="T0" fmla="*/ 0 w 1"/>
                    <a:gd name="T1" fmla="*/ 0 h 192"/>
                    <a:gd name="T2" fmla="*/ 0 w 1"/>
                    <a:gd name="T3" fmla="*/ 192 h 192"/>
                    <a:gd name="T4" fmla="*/ 0 60000 65536"/>
                    <a:gd name="T5" fmla="*/ 0 60000 65536"/>
                    <a:gd name="T6" fmla="*/ 0 w 1"/>
                    <a:gd name="T7" fmla="*/ 0 h 192"/>
                    <a:gd name="T8" fmla="*/ 1 w 1"/>
                    <a:gd name="T9" fmla="*/ 192 h 1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92">
                      <a:moveTo>
                        <a:pt x="0" y="0"/>
                      </a:moveTo>
                      <a:lnTo>
                        <a:pt x="0" y="192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5" name="Freeform 37"/>
                <p:cNvSpPr>
                  <a:spLocks/>
                </p:cNvSpPr>
                <p:nvPr/>
              </p:nvSpPr>
              <p:spPr bwMode="auto">
                <a:xfrm>
                  <a:off x="1240" y="3312"/>
                  <a:ext cx="1" cy="784"/>
                </a:xfrm>
                <a:custGeom>
                  <a:avLst/>
                  <a:gdLst>
                    <a:gd name="T0" fmla="*/ 0 w 1"/>
                    <a:gd name="T1" fmla="*/ 0 h 784"/>
                    <a:gd name="T2" fmla="*/ 0 w 1"/>
                    <a:gd name="T3" fmla="*/ 784 h 784"/>
                    <a:gd name="T4" fmla="*/ 0 60000 65536"/>
                    <a:gd name="T5" fmla="*/ 0 60000 65536"/>
                    <a:gd name="T6" fmla="*/ 0 w 1"/>
                    <a:gd name="T7" fmla="*/ 0 h 784"/>
                    <a:gd name="T8" fmla="*/ 1 w 1"/>
                    <a:gd name="T9" fmla="*/ 784 h 78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84">
                      <a:moveTo>
                        <a:pt x="0" y="0"/>
                      </a:moveTo>
                      <a:lnTo>
                        <a:pt x="0" y="78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66" name="Freeform 40"/>
                <p:cNvSpPr>
                  <a:spLocks/>
                </p:cNvSpPr>
                <p:nvPr/>
              </p:nvSpPr>
              <p:spPr bwMode="auto">
                <a:xfrm>
                  <a:off x="1248" y="672"/>
                  <a:ext cx="1" cy="784"/>
                </a:xfrm>
                <a:custGeom>
                  <a:avLst/>
                  <a:gdLst>
                    <a:gd name="T0" fmla="*/ 0 w 1"/>
                    <a:gd name="T1" fmla="*/ 0 h 784"/>
                    <a:gd name="T2" fmla="*/ 0 w 1"/>
                    <a:gd name="T3" fmla="*/ 784 h 784"/>
                    <a:gd name="T4" fmla="*/ 0 60000 65536"/>
                    <a:gd name="T5" fmla="*/ 0 60000 65536"/>
                    <a:gd name="T6" fmla="*/ 0 w 1"/>
                    <a:gd name="T7" fmla="*/ 0 h 784"/>
                    <a:gd name="T8" fmla="*/ 1 w 1"/>
                    <a:gd name="T9" fmla="*/ 784 h 78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84">
                      <a:moveTo>
                        <a:pt x="0" y="0"/>
                      </a:moveTo>
                      <a:lnTo>
                        <a:pt x="0" y="78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4955" name="Text Box 43"/>
              <p:cNvSpPr txBox="1">
                <a:spLocks noChangeArrowheads="1"/>
              </p:cNvSpPr>
              <p:nvPr/>
            </p:nvSpPr>
            <p:spPr bwMode="auto">
              <a:xfrm>
                <a:off x="1041" y="1248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C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А</a:t>
                </a:r>
              </a:p>
            </p:txBody>
          </p:sp>
          <p:sp>
            <p:nvSpPr>
              <p:cNvPr id="294957" name="Text Box 45"/>
              <p:cNvSpPr txBox="1">
                <a:spLocks noChangeArrowheads="1"/>
              </p:cNvSpPr>
              <p:nvPr/>
            </p:nvSpPr>
            <p:spPr bwMode="auto">
              <a:xfrm>
                <a:off x="1008" y="288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rgbClr val="C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В</a:t>
                </a:r>
              </a:p>
            </p:txBody>
          </p:sp>
        </p:grpSp>
        <p:grpSp>
          <p:nvGrpSpPr>
            <p:cNvPr id="141350" name="Group 48"/>
            <p:cNvGrpSpPr>
              <a:grpSpLocks/>
            </p:cNvGrpSpPr>
            <p:nvPr/>
          </p:nvGrpSpPr>
          <p:grpSpPr bwMode="auto">
            <a:xfrm>
              <a:off x="1425" y="416"/>
              <a:ext cx="270" cy="3416"/>
              <a:chOff x="1425" y="416"/>
              <a:chExt cx="270" cy="3416"/>
            </a:xfrm>
          </p:grpSpPr>
          <p:grpSp>
            <p:nvGrpSpPr>
              <p:cNvPr id="141351" name="Group 42"/>
              <p:cNvGrpSpPr>
                <a:grpSpLocks/>
              </p:cNvGrpSpPr>
              <p:nvPr/>
            </p:nvGrpSpPr>
            <p:grpSpPr bwMode="auto">
              <a:xfrm>
                <a:off x="1624" y="416"/>
                <a:ext cx="16" cy="3416"/>
                <a:chOff x="1624" y="416"/>
                <a:chExt cx="16" cy="3416"/>
              </a:xfrm>
            </p:grpSpPr>
            <p:sp>
              <p:nvSpPr>
                <p:cNvPr id="141354" name="Freeform 30"/>
                <p:cNvSpPr>
                  <a:spLocks/>
                </p:cNvSpPr>
                <p:nvPr/>
              </p:nvSpPr>
              <p:spPr bwMode="auto">
                <a:xfrm>
                  <a:off x="1624" y="1224"/>
                  <a:ext cx="16" cy="432"/>
                </a:xfrm>
                <a:custGeom>
                  <a:avLst/>
                  <a:gdLst>
                    <a:gd name="T0" fmla="*/ 16 w 16"/>
                    <a:gd name="T1" fmla="*/ 0 h 432"/>
                    <a:gd name="T2" fmla="*/ 0 w 16"/>
                    <a:gd name="T3" fmla="*/ 432 h 432"/>
                    <a:gd name="T4" fmla="*/ 0 60000 65536"/>
                    <a:gd name="T5" fmla="*/ 0 60000 65536"/>
                    <a:gd name="T6" fmla="*/ 0 w 16"/>
                    <a:gd name="T7" fmla="*/ 0 h 432"/>
                    <a:gd name="T8" fmla="*/ 16 w 16"/>
                    <a:gd name="T9" fmla="*/ 432 h 4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432">
                      <a:moveTo>
                        <a:pt x="16" y="0"/>
                      </a:moveTo>
                      <a:lnTo>
                        <a:pt x="0" y="432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5" name="Freeform 31"/>
                <p:cNvSpPr>
                  <a:spLocks/>
                </p:cNvSpPr>
                <p:nvPr/>
              </p:nvSpPr>
              <p:spPr bwMode="auto">
                <a:xfrm>
                  <a:off x="1624" y="1672"/>
                  <a:ext cx="1" cy="1136"/>
                </a:xfrm>
                <a:custGeom>
                  <a:avLst/>
                  <a:gdLst>
                    <a:gd name="T0" fmla="*/ 0 w 1"/>
                    <a:gd name="T1" fmla="*/ 0 h 1136"/>
                    <a:gd name="T2" fmla="*/ 0 w 1"/>
                    <a:gd name="T3" fmla="*/ 1136 h 1136"/>
                    <a:gd name="T4" fmla="*/ 0 60000 65536"/>
                    <a:gd name="T5" fmla="*/ 0 60000 65536"/>
                    <a:gd name="T6" fmla="*/ 0 w 1"/>
                    <a:gd name="T7" fmla="*/ 0 h 1136"/>
                    <a:gd name="T8" fmla="*/ 1 w 1"/>
                    <a:gd name="T9" fmla="*/ 1136 h 11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136">
                      <a:moveTo>
                        <a:pt x="0" y="0"/>
                      </a:moveTo>
                      <a:lnTo>
                        <a:pt x="0" y="1136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6" name="Freeform 36"/>
                <p:cNvSpPr>
                  <a:spLocks/>
                </p:cNvSpPr>
                <p:nvPr/>
              </p:nvSpPr>
              <p:spPr bwMode="auto">
                <a:xfrm>
                  <a:off x="1624" y="2856"/>
                  <a:ext cx="1" cy="432"/>
                </a:xfrm>
                <a:custGeom>
                  <a:avLst/>
                  <a:gdLst>
                    <a:gd name="T0" fmla="*/ 0 w 1"/>
                    <a:gd name="T1" fmla="*/ 0 h 432"/>
                    <a:gd name="T2" fmla="*/ 0 w 1"/>
                    <a:gd name="T3" fmla="*/ 432 h 432"/>
                    <a:gd name="T4" fmla="*/ 0 60000 65536"/>
                    <a:gd name="T5" fmla="*/ 0 60000 65536"/>
                    <a:gd name="T6" fmla="*/ 0 w 1"/>
                    <a:gd name="T7" fmla="*/ 0 h 432"/>
                    <a:gd name="T8" fmla="*/ 1 w 1"/>
                    <a:gd name="T9" fmla="*/ 432 h 4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32">
                      <a:moveTo>
                        <a:pt x="0" y="0"/>
                      </a:moveTo>
                      <a:lnTo>
                        <a:pt x="0" y="432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7" name="Freeform 38"/>
                <p:cNvSpPr>
                  <a:spLocks/>
                </p:cNvSpPr>
                <p:nvPr/>
              </p:nvSpPr>
              <p:spPr bwMode="auto">
                <a:xfrm>
                  <a:off x="1632" y="3312"/>
                  <a:ext cx="8" cy="520"/>
                </a:xfrm>
                <a:custGeom>
                  <a:avLst/>
                  <a:gdLst>
                    <a:gd name="T0" fmla="*/ 0 w 8"/>
                    <a:gd name="T1" fmla="*/ 0 h 520"/>
                    <a:gd name="T2" fmla="*/ 8 w 8"/>
                    <a:gd name="T3" fmla="*/ 520 h 520"/>
                    <a:gd name="T4" fmla="*/ 0 60000 65536"/>
                    <a:gd name="T5" fmla="*/ 0 60000 65536"/>
                    <a:gd name="T6" fmla="*/ 0 w 8"/>
                    <a:gd name="T7" fmla="*/ 0 h 520"/>
                    <a:gd name="T8" fmla="*/ 8 w 8"/>
                    <a:gd name="T9" fmla="*/ 520 h 5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520">
                      <a:moveTo>
                        <a:pt x="0" y="0"/>
                      </a:moveTo>
                      <a:lnTo>
                        <a:pt x="8" y="520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358" name="Freeform 39"/>
                <p:cNvSpPr>
                  <a:spLocks/>
                </p:cNvSpPr>
                <p:nvPr/>
              </p:nvSpPr>
              <p:spPr bwMode="auto">
                <a:xfrm>
                  <a:off x="1632" y="416"/>
                  <a:ext cx="1" cy="784"/>
                </a:xfrm>
                <a:custGeom>
                  <a:avLst/>
                  <a:gdLst>
                    <a:gd name="T0" fmla="*/ 0 w 1"/>
                    <a:gd name="T1" fmla="*/ 0 h 784"/>
                    <a:gd name="T2" fmla="*/ 0 w 1"/>
                    <a:gd name="T3" fmla="*/ 784 h 784"/>
                    <a:gd name="T4" fmla="*/ 0 60000 65536"/>
                    <a:gd name="T5" fmla="*/ 0 60000 65536"/>
                    <a:gd name="T6" fmla="*/ 0 w 1"/>
                    <a:gd name="T7" fmla="*/ 0 h 784"/>
                    <a:gd name="T8" fmla="*/ 1 w 1"/>
                    <a:gd name="T9" fmla="*/ 784 h 78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84">
                      <a:moveTo>
                        <a:pt x="0" y="0"/>
                      </a:moveTo>
                      <a:lnTo>
                        <a:pt x="0" y="784"/>
                      </a:ln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4956" name="Text Box 44"/>
              <p:cNvSpPr txBox="1">
                <a:spLocks noChangeArrowheads="1"/>
              </p:cNvSpPr>
              <p:nvPr/>
            </p:nvSpPr>
            <p:spPr bwMode="auto">
              <a:xfrm>
                <a:off x="1440" y="1008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C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С</a:t>
                </a:r>
              </a:p>
            </p:txBody>
          </p:sp>
          <p:sp>
            <p:nvSpPr>
              <p:cNvPr id="294958" name="Text Box 46"/>
              <p:cNvSpPr txBox="1">
                <a:spLocks noChangeArrowheads="1"/>
              </p:cNvSpPr>
              <p:nvPr/>
            </p:nvSpPr>
            <p:spPr bwMode="auto">
              <a:xfrm>
                <a:off x="1425" y="259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rgbClr val="C4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D</a:t>
                </a:r>
                <a:endParaRPr lang="ru-RU" b="1">
                  <a:solidFill>
                    <a:srgbClr val="C4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4964" name="Text Box 52"/>
          <p:cNvSpPr txBox="1">
            <a:spLocks noChangeArrowheads="1"/>
          </p:cNvSpPr>
          <p:nvPr/>
        </p:nvSpPr>
        <p:spPr bwMode="auto">
          <a:xfrm>
            <a:off x="4716463" y="3284538"/>
            <a:ext cx="29352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Доказать: АВ = С</a:t>
            </a: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endParaRPr lang="ru-RU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4716463" y="1700213"/>
            <a:ext cx="4105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>
                <a:latin typeface="Times New Roman" pitchFamily="18" charset="0"/>
              </a:rPr>
              <a:t>Дано:</a:t>
            </a:r>
          </a:p>
          <a:p>
            <a:r>
              <a:rPr lang="ru-RU" sz="2500" b="1">
                <a:latin typeface="Times New Roman" pitchFamily="18" charset="0"/>
              </a:rPr>
              <a:t> α 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500" b="1">
                <a:latin typeface="Times New Roman" pitchFamily="18" charset="0"/>
              </a:rPr>
              <a:t> β, АВ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С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D</a:t>
            </a:r>
            <a:endParaRPr lang="en-US" sz="2500" b="1">
              <a:latin typeface="Times New Roman" pitchFamily="18" charset="0"/>
            </a:endParaRPr>
          </a:p>
          <a:p>
            <a:r>
              <a:rPr lang="ru-RU" sz="2500" b="1">
                <a:latin typeface="Times New Roman" pitchFamily="18" charset="0"/>
              </a:rPr>
              <a:t>АВ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α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А, АВ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β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В,</a:t>
            </a:r>
          </a:p>
          <a:p>
            <a:r>
              <a:rPr lang="ru-RU" sz="2500" b="1">
                <a:latin typeface="Times New Roman" pitchFamily="18" charset="0"/>
                <a:sym typeface="Symbol" pitchFamily="18" charset="2"/>
              </a:rPr>
              <a:t>С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α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С,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С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D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β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D</a:t>
            </a:r>
            <a:endParaRPr lang="ru-RU" sz="2500">
              <a:latin typeface="Times New Roman" pitchFamily="18" charset="0"/>
            </a:endParaRP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4643438" y="3716338"/>
            <a:ext cx="27352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4356100" y="4076700"/>
            <a:ext cx="46085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</a:rPr>
              <a:t>1. Через</a:t>
            </a:r>
            <a:r>
              <a:rPr lang="ru-RU" sz="2500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АВ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500" b="1">
                <a:latin typeface="Times New Roman" pitchFamily="18" charset="0"/>
              </a:rPr>
              <a:t>С</a:t>
            </a:r>
            <a:r>
              <a:rPr lang="en-US" sz="2500" b="1">
                <a:latin typeface="Times New Roman" pitchFamily="18" charset="0"/>
              </a:rPr>
              <a:t>D</a:t>
            </a:r>
            <a:r>
              <a:rPr lang="ru-RU" sz="2500" b="1">
                <a:latin typeface="Times New Roman" pitchFamily="18" charset="0"/>
              </a:rPr>
              <a:t> проведем 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ru-RU" sz="2500">
                <a:latin typeface="Times New Roman" pitchFamily="18" charset="0"/>
              </a:rPr>
              <a:t> </a:t>
            </a: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4606925" y="4508500"/>
            <a:ext cx="4537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</a:rPr>
              <a:t>2.</a:t>
            </a:r>
            <a:r>
              <a:rPr lang="ru-RU" sz="2500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α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500" b="1">
                <a:latin typeface="Times New Roman" pitchFamily="18" charset="0"/>
              </a:rPr>
              <a:t>β, </a:t>
            </a:r>
            <a:r>
              <a:rPr lang="en-US" sz="2500" b="1">
                <a:latin typeface="Times New Roman" pitchFamily="18" charset="0"/>
              </a:rPr>
              <a:t>α</a:t>
            </a:r>
            <a:r>
              <a:rPr lang="ru-RU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</a:t>
            </a:r>
            <a:r>
              <a:rPr lang="en-US" sz="2500" b="1" i="1">
                <a:latin typeface="Times New Roman" pitchFamily="18" charset="0"/>
              </a:rPr>
              <a:t>a</a:t>
            </a:r>
            <a:r>
              <a:rPr lang="ru-RU" sz="2500" b="1">
                <a:latin typeface="Times New Roman" pitchFamily="18" charset="0"/>
              </a:rPr>
              <a:t>, </a:t>
            </a:r>
            <a:r>
              <a:rPr lang="en-US" sz="2500" b="1">
                <a:latin typeface="Times New Roman" pitchFamily="18" charset="0"/>
              </a:rPr>
              <a:t>β</a:t>
            </a:r>
            <a:r>
              <a:rPr lang="ru-RU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sz="2500" b="1">
                <a:latin typeface="Times New Roman" pitchFamily="18" charset="0"/>
              </a:rPr>
              <a:t> </a:t>
            </a:r>
            <a:r>
              <a:rPr lang="en-US" sz="2500" b="1">
                <a:latin typeface="Times New Roman" pitchFamily="18" charset="0"/>
                <a:sym typeface="Symbol" pitchFamily="18" charset="2"/>
              </a:rPr>
              <a:t></a:t>
            </a:r>
            <a:r>
              <a:rPr lang="en-US" sz="2500" b="1"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= </a:t>
            </a:r>
            <a:r>
              <a:rPr lang="en-US" sz="2500" b="1" i="1">
                <a:latin typeface="Times New Roman" pitchFamily="18" charset="0"/>
              </a:rPr>
              <a:t>b</a:t>
            </a:r>
            <a:r>
              <a:rPr lang="en-US" sz="2500" b="1">
                <a:latin typeface="Times New Roman" pitchFamily="18" charset="0"/>
              </a:rPr>
              <a:t> </a:t>
            </a:r>
            <a:endParaRPr lang="ru-RU" sz="2500" b="1">
              <a:latin typeface="Times New Roman" pitchFamily="18" charset="0"/>
            </a:endParaRP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4572000" y="4868863"/>
            <a:ext cx="2305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  <a:sym typeface="Symbol" pitchFamily="18" charset="2"/>
              </a:rPr>
              <a:t>3. </a:t>
            </a:r>
            <a:r>
              <a:rPr lang="ru-RU" sz="2500" b="1">
                <a:latin typeface="Times New Roman" pitchFamily="18" charset="0"/>
              </a:rPr>
              <a:t> АС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500" b="1">
                <a:latin typeface="Times New Roman" pitchFamily="18" charset="0"/>
              </a:rPr>
              <a:t>В </a:t>
            </a:r>
            <a:r>
              <a:rPr lang="en-US" sz="2500" b="1">
                <a:latin typeface="Times New Roman" pitchFamily="18" charset="0"/>
              </a:rPr>
              <a:t>D</a:t>
            </a:r>
            <a:r>
              <a:rPr lang="ru-RU" sz="2500" b="1">
                <a:latin typeface="Times New Roman" pitchFamily="18" charset="0"/>
              </a:rPr>
              <a:t>,</a:t>
            </a:r>
            <a:r>
              <a:rPr lang="ru-RU" sz="2500">
                <a:latin typeface="Times New Roman" pitchFamily="18" charset="0"/>
              </a:rPr>
              <a:t> </a:t>
            </a:r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2916238" y="5300663"/>
            <a:ext cx="62277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</a:rPr>
              <a:t>4. АВ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sz="2500" b="1">
                <a:latin typeface="Times New Roman" pitchFamily="18" charset="0"/>
              </a:rPr>
              <a:t>С</a:t>
            </a:r>
            <a:r>
              <a:rPr lang="en-US" sz="2500" b="1">
                <a:latin typeface="Times New Roman" pitchFamily="18" charset="0"/>
              </a:rPr>
              <a:t>D</a:t>
            </a:r>
            <a:r>
              <a:rPr lang="ru-RU" sz="2500" b="1">
                <a:latin typeface="Times New Roman" pitchFamily="18" charset="0"/>
              </a:rPr>
              <a:t> (как отрезки парал. прямых)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5584" name="Text Box 48"/>
          <p:cNvSpPr txBox="1">
            <a:spLocks noChangeArrowheads="1"/>
          </p:cNvSpPr>
          <p:nvPr/>
        </p:nvSpPr>
        <p:spPr bwMode="auto">
          <a:xfrm>
            <a:off x="2916238" y="5734050"/>
            <a:ext cx="62277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>
                <a:latin typeface="Times New Roman" pitchFamily="18" charset="0"/>
                <a:sym typeface="Symbol" pitchFamily="18" charset="2"/>
              </a:rPr>
              <a:t>5. </a:t>
            </a:r>
            <a:r>
              <a:rPr lang="ru-RU" sz="2500" b="1">
                <a:latin typeface="Times New Roman" pitchFamily="18" charset="0"/>
              </a:rPr>
              <a:t> АВСД – параллелограмм (по опр.)</a:t>
            </a:r>
            <a:r>
              <a:rPr lang="ru-RU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5585" name="Text Box 49"/>
          <p:cNvSpPr txBox="1">
            <a:spLocks noChangeArrowheads="1"/>
          </p:cNvSpPr>
          <p:nvPr/>
        </p:nvSpPr>
        <p:spPr bwMode="auto">
          <a:xfrm>
            <a:off x="2195513" y="6165850"/>
            <a:ext cx="69484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  <a:cs typeface="Arial" charset="0"/>
              </a:rPr>
              <a:t> </a:t>
            </a:r>
            <a:r>
              <a:rPr lang="ru-RU" sz="2500" b="1"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sz="2500" b="1">
                <a:latin typeface="Times New Roman" pitchFamily="18" charset="0"/>
              </a:rPr>
              <a:t> АВ = С</a:t>
            </a:r>
            <a:r>
              <a:rPr lang="en-US" sz="2500" b="1">
                <a:latin typeface="Times New Roman" pitchFamily="18" charset="0"/>
              </a:rPr>
              <a:t>D</a:t>
            </a:r>
            <a:r>
              <a:rPr lang="ru-RU" sz="2500" b="1">
                <a:latin typeface="Times New Roman" pitchFamily="18" charset="0"/>
              </a:rPr>
              <a:t> ( по свойству параллелограмма)</a:t>
            </a:r>
            <a:r>
              <a:rPr lang="ru-RU" sz="25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294917" grpId="0" animBg="1"/>
      <p:bldP spid="294918" grpId="0" animBg="1"/>
      <p:bldP spid="294919" grpId="0" animBg="1"/>
      <p:bldP spid="294964" grpId="0"/>
      <p:bldP spid="65581" grpId="0"/>
      <p:bldP spid="65582" grpId="0"/>
      <p:bldP spid="65583" grpId="0"/>
      <p:bldP spid="6558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/>
          </p:cNvSpPr>
          <p:nvPr>
            <p:ph type="body" idx="1"/>
          </p:nvPr>
        </p:nvSpPr>
        <p:spPr>
          <a:xfrm>
            <a:off x="250825" y="836613"/>
            <a:ext cx="8642350" cy="5761037"/>
          </a:xfrm>
          <a:solidFill>
            <a:srgbClr val="FFFFFF">
              <a:alpha val="0"/>
            </a:srgbClr>
          </a:solidFill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200" b="1" smtClean="0">
                <a:latin typeface="Times New Roman" pitchFamily="18" charset="0"/>
              </a:rPr>
              <a:t>1. </a:t>
            </a:r>
            <a:r>
              <a:rPr lang="ru-RU" sz="2400" b="1" smtClean="0">
                <a:latin typeface="Times New Roman" pitchFamily="18" charset="0"/>
              </a:rPr>
              <a:t>если плоскости не пересекаются, то они параллельны.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2. плоскости параллельны, если прямая лежащая в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одной плоскости, параллельна другой плоскости?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3. если две прямые, лежащие в одной плоскости, параллельны двум прямым другой плоскости,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то эти плоскости параллельны?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4. если прямая перпендикулярна одной из двух параллельных плоскостей, то она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 перпендикулярна и другой плоскости.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5.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прямые, по которым две параллельные плоскости пересечены третьей плоскостью, параллельны.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6. Если прямая пересекает одну из двух плоскостей, то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она пересекает и другую.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7. Две плоскости, параллельные третьей, параллельны.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8. Отрезки прямых, заключенные между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    параллельными плоскостями, равны.</a:t>
            </a:r>
          </a:p>
        </p:txBody>
      </p:sp>
      <p:sp>
        <p:nvSpPr>
          <p:cNvPr id="21811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i="1">
              <a:latin typeface="MS UI Gothic" pitchFamily="34" charset="-128"/>
              <a:cs typeface="Arial" charset="0"/>
            </a:endParaRPr>
          </a:p>
        </p:txBody>
      </p:sp>
      <p:sp>
        <p:nvSpPr>
          <p:cNvPr id="21811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260350"/>
            <a:ext cx="8713787" cy="576263"/>
          </a:xfrm>
          <a:solidFill>
            <a:srgbClr val="5E9EFF">
              <a:alpha val="0"/>
            </a:srgbClr>
          </a:solidFill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i="1" smtClean="0">
                <a:ln>
                  <a:noFill/>
                </a:ln>
                <a:solidFill>
                  <a:schemeClr val="hlink"/>
                </a:solidFill>
                <a:latin typeface="Times New Roman" pitchFamily="18" charset="0"/>
              </a:rPr>
              <a:t>Определите: верно, ли утверждение?</a:t>
            </a:r>
            <a:r>
              <a:rPr lang="ru-RU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8172450" y="836613"/>
            <a:ext cx="720725" cy="3603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MS UI Gothic" pitchFamily="34" charset="-128"/>
              </a:rPr>
              <a:t>ДА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8172450" y="5949950"/>
            <a:ext cx="720725" cy="431800"/>
          </a:xfrm>
          <a:prstGeom prst="rect">
            <a:avLst/>
          </a:prstGeom>
          <a:solidFill>
            <a:srgbClr val="8CB5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Arial" charset="0"/>
              </a:rPr>
              <a:t>НЕТ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8172450" y="4076700"/>
            <a:ext cx="720725" cy="3603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MS UI Gothic" pitchFamily="34" charset="-128"/>
              </a:rPr>
              <a:t>ДА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8172450" y="4797425"/>
            <a:ext cx="792163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НЕТ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8172450" y="5445125"/>
            <a:ext cx="792163" cy="3603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ДА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8172450" y="2133600"/>
            <a:ext cx="717550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MS UI Gothic" pitchFamily="34" charset="-128"/>
              </a:rPr>
              <a:t>НЕТ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8172450" y="1341438"/>
            <a:ext cx="719138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Times New Roman" pitchFamily="18" charset="0"/>
              </a:rPr>
              <a:t>НЕТ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8243888" y="3141663"/>
            <a:ext cx="720725" cy="431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>
                <a:latin typeface="Arial" charset="0"/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75" name="AutoShape 39"/>
          <p:cNvSpPr>
            <a:spLocks noChangeArrowheads="1"/>
          </p:cNvSpPr>
          <p:nvPr/>
        </p:nvSpPr>
        <p:spPr bwMode="auto">
          <a:xfrm rot="-474931">
            <a:off x="1258888" y="2205038"/>
            <a:ext cx="3097212" cy="3960812"/>
          </a:xfrm>
          <a:prstGeom prst="parallelogram">
            <a:avLst>
              <a:gd name="adj" fmla="val 25000"/>
            </a:avLst>
          </a:prstGeom>
          <a:solidFill>
            <a:srgbClr val="4F81BD">
              <a:alpha val="18823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grpSp>
        <p:nvGrpSpPr>
          <p:cNvPr id="219138" name="Group 2"/>
          <p:cNvGrpSpPr>
            <a:grpSpLocks/>
          </p:cNvGrpSpPr>
          <p:nvPr/>
        </p:nvGrpSpPr>
        <p:grpSpPr bwMode="auto">
          <a:xfrm>
            <a:off x="395288" y="4292600"/>
            <a:ext cx="4248150" cy="1439863"/>
            <a:chOff x="336" y="2024"/>
            <a:chExt cx="4280" cy="1152"/>
          </a:xfrm>
        </p:grpSpPr>
        <p:sp>
          <p:nvSpPr>
            <p:cNvPr id="219184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solidFill>
              <a:srgbClr val="EB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85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EB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86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4"/>
                <a:gd name="T16" fmla="*/ 0 h 59"/>
                <a:gd name="T17" fmla="*/ 3444 w 344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B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8893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itchFamily="34" charset="-128"/>
                <a:cs typeface="Arial" charset="0"/>
              </a:rPr>
              <a:t>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Через данную точку А провести плоскость, параллельную данной плоскости α, не проходящей через точку.</a:t>
            </a:r>
            <a:endParaRPr lang="ru-RU" sz="28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68313" y="53006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ru-RU"/>
              <a:t> </a:t>
            </a:r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1619250" y="4652963"/>
            <a:ext cx="20161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3558" name="Group 2"/>
          <p:cNvGrpSpPr>
            <a:grpSpLocks/>
          </p:cNvGrpSpPr>
          <p:nvPr/>
        </p:nvGrpSpPr>
        <p:grpSpPr bwMode="auto">
          <a:xfrm>
            <a:off x="755650" y="2636838"/>
            <a:ext cx="4248150" cy="1439862"/>
            <a:chOff x="336" y="2024"/>
            <a:chExt cx="4280" cy="1152"/>
          </a:xfrm>
        </p:grpSpPr>
        <p:sp>
          <p:nvSpPr>
            <p:cNvPr id="219181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solidFill>
              <a:srgbClr val="FFFF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82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EB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83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4"/>
                <a:gd name="T16" fmla="*/ 0 h 59"/>
                <a:gd name="T17" fmla="*/ 3444 w 344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BF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00113" y="3573463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ru-RU"/>
              <a:t> </a:t>
            </a:r>
          </a:p>
        </p:txBody>
      </p:sp>
      <p:sp>
        <p:nvSpPr>
          <p:cNvPr id="193562" name="Line 26"/>
          <p:cNvSpPr>
            <a:spLocks noChangeShapeType="1"/>
          </p:cNvSpPr>
          <p:nvPr/>
        </p:nvSpPr>
        <p:spPr bwMode="auto">
          <a:xfrm flipV="1">
            <a:off x="1619250" y="4508500"/>
            <a:ext cx="23050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63" name="Line 27"/>
          <p:cNvSpPr>
            <a:spLocks noChangeShapeType="1"/>
          </p:cNvSpPr>
          <p:nvPr/>
        </p:nvSpPr>
        <p:spPr bwMode="auto">
          <a:xfrm flipV="1">
            <a:off x="1692275" y="2924175"/>
            <a:ext cx="23034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>
            <a:off x="1763713" y="3068638"/>
            <a:ext cx="20161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55875" y="285273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193565" name="Rectangle 29"/>
          <p:cNvSpPr>
            <a:spLocks noChangeArrowheads="1"/>
          </p:cNvSpPr>
          <p:nvPr/>
        </p:nvSpPr>
        <p:spPr bwMode="auto">
          <a:xfrm>
            <a:off x="5795963" y="12684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Решение.</a:t>
            </a:r>
          </a:p>
        </p:txBody>
      </p:sp>
      <p:sp>
        <p:nvSpPr>
          <p:cNvPr id="193566" name="Rectangle 30"/>
          <p:cNvSpPr>
            <a:spLocks noChangeArrowheads="1"/>
          </p:cNvSpPr>
          <p:nvPr/>
        </p:nvSpPr>
        <p:spPr bwMode="auto">
          <a:xfrm>
            <a:off x="4752975" y="1700213"/>
            <a:ext cx="439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1. В плоскости α возьмем т. В.</a:t>
            </a:r>
            <a:r>
              <a:rPr lang="ru-RU" b="1"/>
              <a:t> </a:t>
            </a:r>
          </a:p>
        </p:txBody>
      </p:sp>
      <p:sp>
        <p:nvSpPr>
          <p:cNvPr id="193567" name="Rectangle 31"/>
          <p:cNvSpPr>
            <a:spLocks noChangeArrowheads="1"/>
          </p:cNvSpPr>
          <p:nvPr/>
        </p:nvSpPr>
        <p:spPr bwMode="auto">
          <a:xfrm>
            <a:off x="4802188" y="2060575"/>
            <a:ext cx="434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2. Проведем прямые ВС и В</a:t>
            </a:r>
            <a:r>
              <a:rPr lang="en-US" b="1">
                <a:latin typeface="Times New Roman" pitchFamily="18" charset="0"/>
              </a:rPr>
              <a:t>D</a:t>
            </a:r>
            <a:r>
              <a:rPr lang="ru-RU" b="1">
                <a:latin typeface="Times New Roman" pitchFamily="18" charset="0"/>
              </a:rPr>
              <a:t>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339975" y="436562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</a:t>
            </a:r>
          </a:p>
        </p:txBody>
      </p:sp>
      <p:sp>
        <p:nvSpPr>
          <p:cNvPr id="193569" name="Rectangle 33"/>
          <p:cNvSpPr>
            <a:spLocks noChangeArrowheads="1"/>
          </p:cNvSpPr>
          <p:nvPr/>
        </p:nvSpPr>
        <p:spPr bwMode="auto">
          <a:xfrm>
            <a:off x="2411413" y="47244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•</a:t>
            </a:r>
            <a:r>
              <a:rPr lang="ru-RU"/>
              <a:t> </a:t>
            </a:r>
          </a:p>
        </p:txBody>
      </p:sp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3348038" y="3068638"/>
            <a:ext cx="79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С</a:t>
            </a:r>
            <a:r>
              <a:rPr lang="ru-RU" sz="20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1331913" y="321310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1331913" y="47974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ru-RU" sz="32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3419475" y="4797425"/>
            <a:ext cx="647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</a:rPr>
              <a:t>С</a:t>
            </a:r>
          </a:p>
        </p:txBody>
      </p:sp>
      <p:sp>
        <p:nvSpPr>
          <p:cNvPr id="193574" name="Rectangle 38"/>
          <p:cNvSpPr>
            <a:spLocks noChangeArrowheads="1"/>
          </p:cNvSpPr>
          <p:nvPr/>
        </p:nvSpPr>
        <p:spPr bwMode="auto">
          <a:xfrm>
            <a:off x="5003800" y="2492375"/>
            <a:ext cx="414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3. Построим вспомогательную плоскость через точку А и прямую ВD, в ней проведем прямую А</a:t>
            </a:r>
            <a:r>
              <a:rPr lang="en-US" b="1">
                <a:latin typeface="Times New Roman" pitchFamily="18" charset="0"/>
              </a:rPr>
              <a:t>D</a:t>
            </a:r>
            <a:r>
              <a:rPr lang="ru-RU" sz="1800" b="1">
                <a:latin typeface="Times New Roman" pitchFamily="18" charset="0"/>
              </a:rPr>
              <a:t>1</a:t>
            </a:r>
            <a:r>
              <a:rPr lang="ru-RU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b="1">
                <a:latin typeface="Times New Roman" pitchFamily="18" charset="0"/>
              </a:rPr>
              <a:t> В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D</a:t>
            </a:r>
            <a:r>
              <a:rPr lang="ru-RU" b="1">
                <a:latin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93576" name="Line 40"/>
          <p:cNvSpPr>
            <a:spLocks noChangeShapeType="1"/>
          </p:cNvSpPr>
          <p:nvPr/>
        </p:nvSpPr>
        <p:spPr bwMode="auto">
          <a:xfrm flipH="1">
            <a:off x="1619250" y="2349500"/>
            <a:ext cx="144463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77" name="Line 41"/>
          <p:cNvSpPr>
            <a:spLocks noChangeShapeType="1"/>
          </p:cNvSpPr>
          <p:nvPr/>
        </p:nvSpPr>
        <p:spPr bwMode="auto">
          <a:xfrm flipV="1">
            <a:off x="1763713" y="1989138"/>
            <a:ext cx="2303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78" name="Line 42"/>
          <p:cNvSpPr>
            <a:spLocks noChangeShapeType="1"/>
          </p:cNvSpPr>
          <p:nvPr/>
        </p:nvSpPr>
        <p:spPr bwMode="auto">
          <a:xfrm flipH="1">
            <a:off x="3924300" y="1989138"/>
            <a:ext cx="142875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83" name="Line 47"/>
          <p:cNvSpPr>
            <a:spLocks noChangeShapeType="1"/>
          </p:cNvSpPr>
          <p:nvPr/>
        </p:nvSpPr>
        <p:spPr bwMode="auto">
          <a:xfrm>
            <a:off x="1619250" y="5300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84" name="Line 48"/>
          <p:cNvSpPr>
            <a:spLocks noChangeShapeType="1"/>
          </p:cNvSpPr>
          <p:nvPr/>
        </p:nvSpPr>
        <p:spPr bwMode="auto">
          <a:xfrm flipH="1">
            <a:off x="3851275" y="4508500"/>
            <a:ext cx="73025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85" name="Line 49"/>
          <p:cNvSpPr>
            <a:spLocks noChangeShapeType="1"/>
          </p:cNvSpPr>
          <p:nvPr/>
        </p:nvSpPr>
        <p:spPr bwMode="auto">
          <a:xfrm flipH="1">
            <a:off x="1619250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86" name="Line 50"/>
          <p:cNvSpPr>
            <a:spLocks noChangeShapeType="1"/>
          </p:cNvSpPr>
          <p:nvPr/>
        </p:nvSpPr>
        <p:spPr bwMode="auto">
          <a:xfrm>
            <a:off x="3851275" y="5734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87" name="Line 51"/>
          <p:cNvSpPr>
            <a:spLocks noChangeShapeType="1"/>
          </p:cNvSpPr>
          <p:nvPr/>
        </p:nvSpPr>
        <p:spPr bwMode="auto">
          <a:xfrm flipV="1">
            <a:off x="1619250" y="6021388"/>
            <a:ext cx="2160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6655" name="Group 31"/>
          <p:cNvGrpSpPr>
            <a:grpSpLocks/>
          </p:cNvGrpSpPr>
          <p:nvPr/>
        </p:nvGrpSpPr>
        <p:grpSpPr bwMode="auto">
          <a:xfrm rot="48601" flipH="1">
            <a:off x="900113" y="3068638"/>
            <a:ext cx="742950" cy="682625"/>
            <a:chOff x="519" y="587"/>
            <a:chExt cx="951" cy="1168"/>
          </a:xfrm>
        </p:grpSpPr>
        <p:sp>
          <p:nvSpPr>
            <p:cNvPr id="219176" name="Freeform 32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33"/>
            <p:cNvSpPr>
              <a:spLocks/>
            </p:cNvSpPr>
            <p:nvPr/>
          </p:nvSpPr>
          <p:spPr bwMode="auto">
            <a:xfrm>
              <a:off x="524" y="1496"/>
              <a:ext cx="221" cy="247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19178" name="Freeform 34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79" name="Freeform 35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80" name="Freeform 36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594" name="Text Box 58"/>
          <p:cNvSpPr txBox="1">
            <a:spLocks noChangeArrowheads="1"/>
          </p:cNvSpPr>
          <p:nvPr/>
        </p:nvSpPr>
        <p:spPr bwMode="auto">
          <a:xfrm>
            <a:off x="4427538" y="4365625"/>
            <a:ext cx="4716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4. Аналогично построим вспомогательную плоскость через точку А и прямую ВС, в ней проведем прямую АС</a:t>
            </a:r>
            <a:r>
              <a:rPr lang="ru-RU" sz="1600" b="1">
                <a:latin typeface="Times New Roman" pitchFamily="18" charset="0"/>
              </a:rPr>
              <a:t>1</a:t>
            </a:r>
            <a:r>
              <a:rPr lang="ru-RU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b="1">
                <a:latin typeface="Times New Roman" pitchFamily="18" charset="0"/>
              </a:rPr>
              <a:t> ВС.</a:t>
            </a:r>
          </a:p>
        </p:txBody>
      </p:sp>
      <p:sp>
        <p:nvSpPr>
          <p:cNvPr id="219168" name="Text Box 59"/>
          <p:cNvSpPr txBox="1">
            <a:spLocks noChangeArrowheads="1"/>
          </p:cNvSpPr>
          <p:nvPr/>
        </p:nvSpPr>
        <p:spPr bwMode="auto">
          <a:xfrm>
            <a:off x="2627313" y="31416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•</a:t>
            </a:r>
            <a:r>
              <a:rPr lang="ru-RU">
                <a:cs typeface="Calibri" pitchFamily="34" charset="0"/>
              </a:rPr>
              <a:t> 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 rot="48601" flipH="1">
            <a:off x="1042988" y="2349500"/>
            <a:ext cx="742950" cy="682625"/>
            <a:chOff x="519" y="587"/>
            <a:chExt cx="951" cy="1168"/>
          </a:xfrm>
        </p:grpSpPr>
        <p:sp>
          <p:nvSpPr>
            <p:cNvPr id="219171" name="Freeform 32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524" y="1496"/>
              <a:ext cx="221" cy="247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19173" name="Freeform 34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74" name="Freeform 35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75" name="Freeform 36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602" name="Text Box 66"/>
          <p:cNvSpPr txBox="1">
            <a:spLocks noChangeArrowheads="1"/>
          </p:cNvSpPr>
          <p:nvPr/>
        </p:nvSpPr>
        <p:spPr bwMode="auto">
          <a:xfrm>
            <a:off x="4067175" y="5805488"/>
            <a:ext cx="4897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5. Через прямые А</a:t>
            </a:r>
            <a:r>
              <a:rPr lang="en-US" b="1">
                <a:latin typeface="Times New Roman" pitchFamily="18" charset="0"/>
              </a:rPr>
              <a:t>D</a:t>
            </a:r>
            <a:r>
              <a:rPr lang="ru-RU" sz="1600" b="1">
                <a:latin typeface="Times New Roman" pitchFamily="18" charset="0"/>
              </a:rPr>
              <a:t>1</a:t>
            </a:r>
            <a:r>
              <a:rPr lang="ru-RU" b="1">
                <a:latin typeface="Times New Roman" pitchFamily="18" charset="0"/>
              </a:rPr>
              <a:t> и АС</a:t>
            </a:r>
            <a:r>
              <a:rPr lang="ru-RU" sz="1800" b="1">
                <a:latin typeface="Times New Roman" pitchFamily="18" charset="0"/>
              </a:rPr>
              <a:t>1</a:t>
            </a:r>
            <a:r>
              <a:rPr lang="ru-RU" b="1">
                <a:latin typeface="Times New Roman" pitchFamily="18" charset="0"/>
              </a:rPr>
              <a:t> проведем плоскость 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0.01343 L 0.25851 -0.1337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-0.01829 L 0.22725 0.0868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9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5" grpId="0" animBg="1"/>
      <p:bldP spid="193557" grpId="0" animBg="1"/>
      <p:bldP spid="39947" grpId="0"/>
      <p:bldP spid="193562" grpId="0" animBg="1"/>
      <p:bldP spid="193563" grpId="0" animBg="1"/>
      <p:bldP spid="193564" grpId="0" animBg="1"/>
      <p:bldP spid="193565" grpId="0"/>
      <p:bldP spid="3" grpId="0"/>
      <p:bldP spid="193569" grpId="0"/>
      <p:bldP spid="193570" grpId="0"/>
      <p:bldP spid="193571" grpId="1"/>
      <p:bldP spid="193572" grpId="0"/>
      <p:bldP spid="193574" grpId="0"/>
      <p:bldP spid="193576" grpId="0" animBg="1"/>
      <p:bldP spid="193577" grpId="0" animBg="1"/>
      <p:bldP spid="193578" grpId="0" animBg="1"/>
      <p:bldP spid="193583" grpId="0" animBg="1"/>
      <p:bldP spid="193584" grpId="0" animBg="1"/>
      <p:bldP spid="193585" grpId="0" animBg="1"/>
      <p:bldP spid="193586" grpId="0" animBg="1"/>
      <p:bldP spid="193587" grpId="0" animBg="1"/>
      <p:bldP spid="193594" grpId="0"/>
      <p:bldP spid="1936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1" name="AutoShape 15"/>
          <p:cNvSpPr>
            <a:spLocks noChangeArrowheads="1"/>
          </p:cNvSpPr>
          <p:nvPr/>
        </p:nvSpPr>
        <p:spPr bwMode="auto">
          <a:xfrm rot="-741918">
            <a:off x="0" y="2133600"/>
            <a:ext cx="3414713" cy="4032250"/>
          </a:xfrm>
          <a:prstGeom prst="parallelogram">
            <a:avLst>
              <a:gd name="adj" fmla="val 18204"/>
            </a:avLst>
          </a:prstGeom>
          <a:solidFill>
            <a:srgbClr val="EBF3FF">
              <a:alpha val="61176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16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>
                <a:solidFill>
                  <a:schemeClr val="accent1"/>
                </a:solidFill>
                <a:latin typeface="Times New Roman" pitchFamily="18" charset="0"/>
              </a:rPr>
              <a:t>Задача 2.</a:t>
            </a:r>
            <a:r>
              <a:rPr lang="ru-RU" b="1">
                <a:solidFill>
                  <a:schemeClr val="accent1"/>
                </a:solidFill>
                <a:latin typeface="Times New Roman" pitchFamily="18" charset="0"/>
              </a:rPr>
              <a:t>  </a:t>
            </a:r>
            <a:r>
              <a:rPr lang="ru-RU" sz="2800" b="1" i="1">
                <a:latin typeface="Times New Roman" pitchFamily="18" charset="0"/>
              </a:rPr>
              <a:t>Доказать, что через каждую из двух скрещивающихся прямых можно провести плоскость так, чтобы эти плоскости были параллельны.</a:t>
            </a:r>
          </a:p>
        </p:txBody>
      </p:sp>
      <p:sp>
        <p:nvSpPr>
          <p:cNvPr id="220163" name="Text Box 7"/>
          <p:cNvSpPr txBox="1">
            <a:spLocks noChangeArrowheads="1"/>
          </p:cNvSpPr>
          <p:nvPr/>
        </p:nvSpPr>
        <p:spPr bwMode="auto">
          <a:xfrm>
            <a:off x="539750" y="49418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а</a:t>
            </a:r>
          </a:p>
        </p:txBody>
      </p:sp>
      <p:sp>
        <p:nvSpPr>
          <p:cNvPr id="220164" name="Text Box 8"/>
          <p:cNvSpPr txBox="1">
            <a:spLocks noChangeArrowheads="1"/>
          </p:cNvSpPr>
          <p:nvPr/>
        </p:nvSpPr>
        <p:spPr bwMode="auto">
          <a:xfrm>
            <a:off x="755650" y="213360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в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3851275" y="2276475"/>
            <a:ext cx="468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Пусть</a:t>
            </a:r>
            <a:r>
              <a:rPr lang="ru-RU" b="1" i="1">
                <a:latin typeface="Times New Roman" pitchFamily="18" charset="0"/>
              </a:rPr>
              <a:t> а </a:t>
            </a:r>
            <a:r>
              <a:rPr lang="ru-RU" b="1">
                <a:latin typeface="Times New Roman" pitchFamily="18" charset="0"/>
              </a:rPr>
              <a:t>скрещивается с</a:t>
            </a:r>
            <a:r>
              <a:rPr lang="ru-RU" b="1" i="1">
                <a:latin typeface="Times New Roman" pitchFamily="18" charset="0"/>
              </a:rPr>
              <a:t> в.</a:t>
            </a:r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4140200" y="177323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Доказательство: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На прямой </a:t>
            </a:r>
            <a:r>
              <a:rPr lang="ru-RU" b="1" i="1">
                <a:latin typeface="Times New Roman" pitchFamily="18" charset="0"/>
              </a:rPr>
              <a:t>в  </a:t>
            </a:r>
            <a:r>
              <a:rPr lang="ru-RU" b="1">
                <a:latin typeface="Times New Roman" pitchFamily="18" charset="0"/>
              </a:rPr>
              <a:t>возьмем т. А, 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1476375" y="220503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</a:t>
            </a: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3924300" y="3068638"/>
            <a:ext cx="521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через  прямую </a:t>
            </a:r>
            <a:r>
              <a:rPr lang="ru-RU" b="1" i="1">
                <a:latin typeface="Times New Roman" pitchFamily="18" charset="0"/>
              </a:rPr>
              <a:t>а </a:t>
            </a:r>
            <a:r>
              <a:rPr lang="ru-RU" b="1">
                <a:latin typeface="Times New Roman" pitchFamily="18" charset="0"/>
              </a:rPr>
              <a:t>и т. А проведем плоскость, </a:t>
            </a: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3851275" y="3860800"/>
            <a:ext cx="496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 этой плоскости через т. А проведем прямую </a:t>
            </a:r>
            <a:r>
              <a:rPr lang="ru-RU" b="1" i="1"/>
              <a:t>в</a:t>
            </a:r>
            <a:r>
              <a:rPr lang="ru-RU" sz="1600" b="1" i="1"/>
              <a:t>1</a:t>
            </a:r>
            <a:r>
              <a:rPr lang="ru-RU" b="1" i="1"/>
              <a:t> , в</a:t>
            </a:r>
            <a:r>
              <a:rPr lang="ru-RU" sz="1600" b="1" i="1"/>
              <a:t>1</a:t>
            </a:r>
            <a:r>
              <a:rPr lang="ru-RU" b="1" i="1"/>
              <a:t> </a:t>
            </a:r>
            <a:r>
              <a:rPr lang="ru-RU" b="1">
                <a:sym typeface="Symbol" pitchFamily="18" charset="2"/>
              </a:rPr>
              <a:t></a:t>
            </a:r>
            <a:r>
              <a:rPr lang="ru-RU" b="1" i="1"/>
              <a:t> в.</a:t>
            </a:r>
            <a:r>
              <a:rPr lang="ru-RU" b="1"/>
              <a:t> </a:t>
            </a:r>
          </a:p>
        </p:txBody>
      </p:sp>
      <p:grpSp>
        <p:nvGrpSpPr>
          <p:cNvPr id="26655" name="Group 31"/>
          <p:cNvGrpSpPr>
            <a:grpSpLocks/>
          </p:cNvGrpSpPr>
          <p:nvPr/>
        </p:nvGrpSpPr>
        <p:grpSpPr bwMode="auto">
          <a:xfrm rot="48601" flipH="1">
            <a:off x="1692275" y="1341438"/>
            <a:ext cx="1030288" cy="971550"/>
            <a:chOff x="519" y="587"/>
            <a:chExt cx="951" cy="1168"/>
          </a:xfrm>
        </p:grpSpPr>
        <p:sp>
          <p:nvSpPr>
            <p:cNvPr id="220184" name="Freeform 32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524" y="1497"/>
              <a:ext cx="221" cy="24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  <a:cs typeface="Arial" charset="0"/>
              </a:endParaRPr>
            </a:p>
          </p:txBody>
        </p:sp>
        <p:sp>
          <p:nvSpPr>
            <p:cNvPr id="220186" name="Freeform 34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87" name="Freeform 35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88" name="Freeform 36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3924300" y="472440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Через </a:t>
            </a:r>
            <a:r>
              <a:rPr lang="ru-RU" b="1" i="1">
                <a:latin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</a:rPr>
              <a:t>1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sym typeface="Symbol" pitchFamily="18" charset="2"/>
              </a:rPr>
              <a:t></a:t>
            </a:r>
            <a:r>
              <a:rPr lang="ru-RU" b="1">
                <a:latin typeface="Times New Roman" pitchFamily="18" charset="0"/>
              </a:rPr>
              <a:t> </a:t>
            </a:r>
            <a:r>
              <a:rPr lang="ru-RU" b="1" i="1">
                <a:latin typeface="Times New Roman" pitchFamily="18" charset="0"/>
              </a:rPr>
              <a:t>в </a:t>
            </a:r>
            <a:r>
              <a:rPr lang="ru-RU" b="1">
                <a:latin typeface="Times New Roman" pitchFamily="18" charset="0"/>
              </a:rPr>
              <a:t>проведем плоскость α. </a:t>
            </a:r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>
            <a:off x="-323850" y="2205038"/>
            <a:ext cx="4175125" cy="1081087"/>
          </a:xfrm>
          <a:prstGeom prst="parallelogram">
            <a:avLst>
              <a:gd name="adj" fmla="val 96549"/>
            </a:avLst>
          </a:prstGeom>
          <a:solidFill>
            <a:srgbClr val="FFFFDD">
              <a:alpha val="5098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0174" name="Line 5"/>
          <p:cNvSpPr>
            <a:spLocks noChangeShapeType="1"/>
          </p:cNvSpPr>
          <p:nvPr/>
        </p:nvSpPr>
        <p:spPr bwMode="auto">
          <a:xfrm>
            <a:off x="684213" y="2492375"/>
            <a:ext cx="215900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513" name="Line 17"/>
          <p:cNvSpPr>
            <a:spLocks noChangeShapeType="1"/>
          </p:cNvSpPr>
          <p:nvPr/>
        </p:nvSpPr>
        <p:spPr bwMode="auto">
          <a:xfrm flipV="1">
            <a:off x="611188" y="2349500"/>
            <a:ext cx="215900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1476375" y="1700213"/>
            <a:ext cx="5762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2339975" y="2349500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 </a:t>
            </a:r>
            <a:r>
              <a:rPr lang="ru-RU" sz="2800" b="1" i="1"/>
              <a:t>в</a:t>
            </a:r>
            <a:r>
              <a:rPr lang="ru-RU" sz="1800" b="1" i="1"/>
              <a:t>1</a:t>
            </a:r>
          </a:p>
        </p:txBody>
      </p:sp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3814763" y="5157788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Аналогично строим плоскость β.</a:t>
            </a:r>
            <a:r>
              <a:rPr lang="ru-RU"/>
              <a:t> </a:t>
            </a:r>
          </a:p>
        </p:txBody>
      </p:sp>
      <p:sp>
        <p:nvSpPr>
          <p:cNvPr id="234527" name="AutoShape 31"/>
          <p:cNvSpPr>
            <a:spLocks noChangeArrowheads="1"/>
          </p:cNvSpPr>
          <p:nvPr/>
        </p:nvSpPr>
        <p:spPr bwMode="auto">
          <a:xfrm>
            <a:off x="-323850" y="4508500"/>
            <a:ext cx="4175125" cy="1081088"/>
          </a:xfrm>
          <a:prstGeom prst="parallelogram">
            <a:avLst>
              <a:gd name="adj" fmla="val 96549"/>
            </a:avLst>
          </a:prstGeom>
          <a:solidFill>
            <a:srgbClr val="FFFFDD">
              <a:alpha val="5098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4528" name="Text Box 32"/>
          <p:cNvSpPr txBox="1">
            <a:spLocks noChangeArrowheads="1"/>
          </p:cNvSpPr>
          <p:nvPr/>
        </p:nvSpPr>
        <p:spPr bwMode="auto">
          <a:xfrm>
            <a:off x="3671888" y="5589588"/>
            <a:ext cx="547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По признаку параллельности плоскостей α </a:t>
            </a:r>
            <a:r>
              <a:rPr lang="ru-RU" b="1">
                <a:latin typeface="Times New Roman" pitchFamily="18" charset="0"/>
                <a:sym typeface="Symbol" pitchFamily="18" charset="2"/>
              </a:rPr>
              <a:t></a:t>
            </a:r>
            <a:r>
              <a:rPr lang="ru-RU" b="1">
                <a:latin typeface="Times New Roman" pitchFamily="18" charset="0"/>
              </a:rPr>
              <a:t> β. </a:t>
            </a:r>
          </a:p>
        </p:txBody>
      </p:sp>
      <p:sp>
        <p:nvSpPr>
          <p:cNvPr id="220181" name="Line 6"/>
          <p:cNvSpPr>
            <a:spLocks noChangeShapeType="1"/>
          </p:cNvSpPr>
          <p:nvPr/>
        </p:nvSpPr>
        <p:spPr bwMode="auto">
          <a:xfrm flipV="1">
            <a:off x="684213" y="4581525"/>
            <a:ext cx="215900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525" name="Line 29"/>
          <p:cNvSpPr>
            <a:spLocks noChangeShapeType="1"/>
          </p:cNvSpPr>
          <p:nvPr/>
        </p:nvSpPr>
        <p:spPr bwMode="auto">
          <a:xfrm>
            <a:off x="755650" y="4724400"/>
            <a:ext cx="215900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1547813" y="3933825"/>
            <a:ext cx="5762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28596" y="6000768"/>
            <a:ext cx="183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hlinkClick r:id="rId2"/>
              </a:rPr>
              <a:t>Prezented.Ru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401 0.125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6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1" grpId="0" animBg="1"/>
      <p:bldP spid="234505" grpId="0"/>
      <p:bldP spid="234506" grpId="0"/>
      <p:bldP spid="234507" grpId="0"/>
      <p:bldP spid="234509" grpId="0"/>
      <p:bldP spid="234510" grpId="0"/>
      <p:bldP spid="234512" grpId="0"/>
      <p:bldP spid="234520" grpId="0"/>
      <p:bldP spid="234521" grpId="0" animBg="1"/>
      <p:bldP spid="234513" grpId="0" animBg="1"/>
      <p:bldP spid="234508" grpId="0"/>
      <p:bldP spid="234522" grpId="0"/>
      <p:bldP spid="234523" grpId="0"/>
      <p:bldP spid="234527" grpId="0" animBg="1"/>
      <p:bldP spid="234525" grpId="0" animBg="1"/>
      <p:bldP spid="234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260350"/>
            <a:ext cx="8569325" cy="1081088"/>
          </a:xfrm>
          <a:noFill/>
        </p:spPr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5600" b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</a:rPr>
              <a:t>   </a:t>
            </a:r>
            <a:r>
              <a:rPr lang="ru-RU" sz="7200" i="1" smtClean="0">
                <a:ln>
                  <a:noFill/>
                </a:ln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Аксиомы группы С.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213" y="1341438"/>
            <a:ext cx="8713787" cy="5113337"/>
          </a:xfrm>
        </p:spPr>
        <p:txBody>
          <a:bodyPr/>
          <a:lstStyle/>
          <a:p>
            <a:pPr eaLnBrk="1" hangingPunct="1">
              <a:buFont typeface="MS UI Gothic" pitchFamily="34" charset="-128"/>
              <a:buNone/>
            </a:pPr>
            <a:r>
              <a:rPr lang="ru-RU" b="1" i="1" smtClean="0">
                <a:latin typeface="Times New Roman" pitchFamily="18" charset="0"/>
              </a:rPr>
              <a:t>Если две различные прямые имеют общую точку, то через них можно провести плоскость, и притом только одну.</a:t>
            </a:r>
            <a:r>
              <a:rPr lang="ru-RU" b="1" i="1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835150" y="3429000"/>
            <a:ext cx="6121400" cy="2808288"/>
          </a:xfrm>
          <a:prstGeom prst="parallelogram">
            <a:avLst>
              <a:gd name="adj" fmla="val 54494"/>
            </a:avLst>
          </a:prstGeom>
          <a:solidFill>
            <a:srgbClr val="99CCFF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MS UI Gothic" pitchFamily="34" charset="-128"/>
              <a:cs typeface="Arial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3059113" y="4292600"/>
            <a:ext cx="3168650" cy="1223963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79838" y="4292600"/>
            <a:ext cx="2232025" cy="1223963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1276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5734050"/>
          <a:ext cx="293688" cy="382588"/>
        </p:xfrm>
        <a:graphic>
          <a:graphicData uri="http://schemas.openxmlformats.org/presentationml/2006/ole">
            <p:oleObj spid="_x0000_s52233" name="Формула" r:id="rId3" imgW="126780" imgH="164814" progId="Equation.3">
              <p:embed/>
            </p:oleObj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917825" y="5097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a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795963" y="5013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b</a:t>
            </a:r>
            <a:endParaRPr lang="ru-RU" b="1" i="1">
              <a:latin typeface="Times New Roman" pitchFamily="18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716463" y="4076700"/>
            <a:ext cx="288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Arial" charset="0"/>
              </a:rPr>
              <a:t>С</a:t>
            </a: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4716463" y="4797425"/>
            <a:ext cx="144462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Rage Italic" pitchFamily="66" charset="0"/>
              <a:cs typeface="Arial" charset="0"/>
            </a:endParaRPr>
          </a:p>
        </p:txBody>
      </p:sp>
      <p:pic>
        <p:nvPicPr>
          <p:cNvPr id="52241" name="Picture 7" descr="COBJ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81513"/>
            <a:ext cx="14811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1271" grpId="0" animBg="1"/>
      <p:bldP spid="11272" grpId="0" animBg="1"/>
      <p:bldP spid="11274" grpId="0" animBg="1"/>
      <p:bldP spid="11280" grpId="0"/>
      <p:bldP spid="112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825" y="4365625"/>
            <a:ext cx="8642350" cy="15541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Через любую прямую и не принадлежащую ей точку можно провести плоскость, и притом только одну. 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39750" y="1628775"/>
            <a:ext cx="4895850" cy="2232025"/>
          </a:xfrm>
          <a:prstGeom prst="parallelogram">
            <a:avLst>
              <a:gd name="adj" fmla="val 548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71550" y="3284538"/>
            <a:ext cx="21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  <a:cs typeface="Arial" charset="0"/>
                <a:sym typeface="Symbol" pitchFamily="18" charset="2"/>
              </a:rPr>
              <a:t></a:t>
            </a:r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1619250" y="2276475"/>
            <a:ext cx="2592388" cy="720725"/>
            <a:chOff x="2971" y="2244"/>
            <a:chExt cx="2404" cy="596"/>
          </a:xfrm>
        </p:grpSpPr>
        <p:sp>
          <p:nvSpPr>
            <p:cNvPr id="55324" name="Text Box 8"/>
            <p:cNvSpPr txBox="1">
              <a:spLocks noChangeArrowheads="1"/>
            </p:cNvSpPr>
            <p:nvPr/>
          </p:nvSpPr>
          <p:spPr bwMode="auto">
            <a:xfrm rot="1082411">
              <a:off x="4130" y="2244"/>
              <a:ext cx="22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m</a:t>
              </a:r>
              <a:endParaRPr lang="ru-RU" b="1" i="1">
                <a:latin typeface="Times New Roman" pitchFamily="18" charset="0"/>
              </a:endParaRPr>
            </a:p>
          </p:txBody>
        </p:sp>
        <p:sp>
          <p:nvSpPr>
            <p:cNvPr id="55325" name="Line 9"/>
            <p:cNvSpPr>
              <a:spLocks noChangeShapeType="1"/>
            </p:cNvSpPr>
            <p:nvPr/>
          </p:nvSpPr>
          <p:spPr bwMode="auto">
            <a:xfrm>
              <a:off x="2971" y="2251"/>
              <a:ext cx="2404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051050" y="2925763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547813" y="27082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М</a:t>
            </a:r>
          </a:p>
        </p:txBody>
      </p:sp>
      <p:graphicFrame>
        <p:nvGraphicFramePr>
          <p:cNvPr id="55313" name="Rectangle 17"/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6096000" cy="4064000"/>
        </p:xfrm>
        <a:graphic>
          <a:graphicData uri="http://schemas.openxmlformats.org/presentationml/2006/ole">
            <p:oleObj spid="_x0000_s55315" name="Формула" r:id="rId3" imgW="0" imgH="0" progId="Equation.3">
              <p:embed/>
            </p:oleObj>
          </a:graphicData>
        </a:graphic>
      </p:graphicFrame>
      <p:sp>
        <p:nvSpPr>
          <p:cNvPr id="55320" name="Rectangle 18"/>
          <p:cNvSpPr>
            <a:spLocks noChangeArrowheads="1"/>
          </p:cNvSpPr>
          <p:nvPr/>
        </p:nvSpPr>
        <p:spPr bwMode="auto">
          <a:xfrm>
            <a:off x="6084888" y="17399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latin typeface="MS UI Gothic" pitchFamily="34" charset="-128"/>
              <a:cs typeface="Arial" charset="0"/>
              <a:sym typeface="Symbol" pitchFamily="18" charset="2"/>
            </a:endParaRPr>
          </a:p>
        </p:txBody>
      </p:sp>
      <p:sp>
        <p:nvSpPr>
          <p:cNvPr id="55321" name="Text Box 29"/>
          <p:cNvSpPr txBox="1">
            <a:spLocks noChangeArrowheads="1"/>
          </p:cNvSpPr>
          <p:nvPr/>
        </p:nvSpPr>
        <p:spPr bwMode="auto">
          <a:xfrm>
            <a:off x="250825" y="333375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Следствия из аксиом</a:t>
            </a:r>
          </a:p>
        </p:txBody>
      </p:sp>
      <p:sp>
        <p:nvSpPr>
          <p:cNvPr id="55322" name="Text Box 30"/>
          <p:cNvSpPr txBox="1">
            <a:spLocks noChangeArrowheads="1"/>
          </p:cNvSpPr>
          <p:nvPr/>
        </p:nvSpPr>
        <p:spPr bwMode="auto">
          <a:xfrm>
            <a:off x="7092950" y="5516563"/>
            <a:ext cx="1657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chemeClr val="hlink"/>
                </a:solidFill>
                <a:latin typeface="Times New Roman" pitchFamily="18" charset="0"/>
              </a:rPr>
              <a:t>Т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55323" name="Picture 7" descr="COBJ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00663"/>
            <a:ext cx="9699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/>
      <p:bldP spid="55306" grpId="0" animBg="1"/>
      <p:bldP spid="55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0825" y="4365625"/>
            <a:ext cx="8642350" cy="15541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Если две точки прямой принадлежат плоскости, то вся прямая принадлежит плоскости</a:t>
            </a:r>
            <a:r>
              <a:rPr lang="ru-RU" sz="2800" b="1">
                <a:latin typeface="MS UI Gothic" pitchFamily="34" charset="-128"/>
                <a:cs typeface="Arial" charset="0"/>
              </a:rPr>
              <a:t> 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39750" y="1628775"/>
            <a:ext cx="4608513" cy="2447925"/>
          </a:xfrm>
          <a:prstGeom prst="parallelogram">
            <a:avLst>
              <a:gd name="adj" fmla="val 4706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71550" y="3500438"/>
            <a:ext cx="21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  <a:cs typeface="Arial" charset="0"/>
                <a:sym typeface="Symbol" pitchFamily="18" charset="2"/>
              </a:rPr>
              <a:t></a:t>
            </a: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1476375" y="2420938"/>
            <a:ext cx="2663825" cy="654050"/>
            <a:chOff x="2971" y="2248"/>
            <a:chExt cx="2404" cy="592"/>
          </a:xfrm>
        </p:grpSpPr>
        <p:sp>
          <p:nvSpPr>
            <p:cNvPr id="62491" name="Text Box 7"/>
            <p:cNvSpPr txBox="1">
              <a:spLocks noChangeArrowheads="1"/>
            </p:cNvSpPr>
            <p:nvPr/>
          </p:nvSpPr>
          <p:spPr bwMode="auto">
            <a:xfrm rot="1082411">
              <a:off x="4137" y="2248"/>
              <a:ext cx="227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latin typeface="MS UI Gothic" pitchFamily="34" charset="-128"/>
                  <a:cs typeface="Arial" charset="0"/>
                </a:rPr>
                <a:t>m</a:t>
              </a:r>
              <a:endParaRPr lang="ru-RU" sz="1800" b="1" i="1">
                <a:latin typeface="MS UI Gothic" pitchFamily="34" charset="-128"/>
                <a:cs typeface="Arial" charset="0"/>
              </a:endParaRPr>
            </a:p>
          </p:txBody>
        </p:sp>
        <p:sp>
          <p:nvSpPr>
            <p:cNvPr id="62492" name="Line 8"/>
            <p:cNvSpPr>
              <a:spLocks noChangeShapeType="1"/>
            </p:cNvSpPr>
            <p:nvPr/>
          </p:nvSpPr>
          <p:spPr bwMode="auto">
            <a:xfrm>
              <a:off x="2971" y="2251"/>
              <a:ext cx="2404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1908175" y="24923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419475" y="28543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348038" y="242093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</a:rPr>
              <a:t>А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908175" y="20605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</a:rPr>
              <a:t>В</a:t>
            </a:r>
          </a:p>
        </p:txBody>
      </p:sp>
      <p:graphicFrame>
        <p:nvGraphicFramePr>
          <p:cNvPr id="62479" name="Rectangle 15"/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6096000" cy="4064000"/>
        </p:xfrm>
        <a:graphic>
          <a:graphicData uri="http://schemas.openxmlformats.org/presentationml/2006/ole">
            <p:oleObj spid="_x0000_s62481" name="Формула" r:id="rId3" imgW="0" imgH="0" progId="Equation.3">
              <p:embed/>
            </p:oleObj>
          </a:graphicData>
        </a:graphic>
      </p:graphicFrame>
      <p:sp>
        <p:nvSpPr>
          <p:cNvPr id="62488" name="Rectangle 16"/>
          <p:cNvSpPr>
            <a:spLocks noChangeArrowheads="1"/>
          </p:cNvSpPr>
          <p:nvPr/>
        </p:nvSpPr>
        <p:spPr bwMode="auto">
          <a:xfrm>
            <a:off x="6084888" y="17399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latin typeface="MS UI Gothic" pitchFamily="34" charset="-128"/>
              <a:cs typeface="Arial" charset="0"/>
              <a:sym typeface="Symbol" pitchFamily="18" charset="2"/>
            </a:endParaRPr>
          </a:p>
        </p:txBody>
      </p:sp>
      <p:sp>
        <p:nvSpPr>
          <p:cNvPr id="62489" name="Text Box 29"/>
          <p:cNvSpPr txBox="1">
            <a:spLocks noChangeArrowheads="1"/>
          </p:cNvSpPr>
          <p:nvPr/>
        </p:nvSpPr>
        <p:spPr bwMode="auto">
          <a:xfrm>
            <a:off x="611188" y="476250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Следствия из аксиом</a:t>
            </a:r>
          </a:p>
        </p:txBody>
      </p:sp>
      <p:pic>
        <p:nvPicPr>
          <p:cNvPr id="62490" name="Picture 7" descr="COBJ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00663"/>
            <a:ext cx="9699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/>
      <p:bldP spid="62475" grpId="0" animBg="1"/>
      <p:bldP spid="62476" grpId="0" animBg="1"/>
      <p:bldP spid="62477" grpId="0"/>
      <p:bldP spid="624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0825" y="4365625"/>
            <a:ext cx="8642350" cy="15541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Через 3 точки, не лежащие на одной прямой, можно провести плоскость, и притом только одну.</a:t>
            </a:r>
            <a:r>
              <a:rPr lang="ru-RU" sz="3200" i="1">
                <a:latin typeface="Times New Roman" pitchFamily="18" charset="0"/>
              </a:rPr>
              <a:t>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39750" y="1557338"/>
            <a:ext cx="4392613" cy="2376487"/>
          </a:xfrm>
          <a:prstGeom prst="parallelogram">
            <a:avLst>
              <a:gd name="adj" fmla="val 4620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00113" y="3357563"/>
            <a:ext cx="211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  <a:cs typeface="Arial" charset="0"/>
                <a:sym typeface="Symbol" pitchFamily="18" charset="2"/>
              </a:rPr>
              <a:t></a:t>
            </a: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2051050" y="29241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19250" y="2708275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М</a:t>
            </a:r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1979613" y="2276475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3419475" y="28527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MS UI Gothic" pitchFamily="34" charset="-128"/>
              <a:cs typeface="Arial" charset="0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3419475" y="24209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</a:rPr>
              <a:t>А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1979613" y="19161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</a:rPr>
              <a:t>В</a:t>
            </a:r>
          </a:p>
        </p:txBody>
      </p:sp>
      <p:graphicFrame>
        <p:nvGraphicFramePr>
          <p:cNvPr id="61455" name="Rectangle 15"/>
          <p:cNvGraphicFramePr>
            <a:graphicFrameLocks noGrp="1"/>
          </p:cNvGraphicFramePr>
          <p:nvPr>
            <p:ph idx="1"/>
          </p:nvPr>
        </p:nvGraphicFramePr>
        <p:xfrm>
          <a:off x="1547813" y="1844675"/>
          <a:ext cx="6096000" cy="4064000"/>
        </p:xfrm>
        <a:graphic>
          <a:graphicData uri="http://schemas.openxmlformats.org/presentationml/2006/ole">
            <p:oleObj spid="_x0000_s61457" name="Формула" r:id="rId3" imgW="0" imgH="0" progId="Equation.3">
              <p:embed/>
            </p:oleObj>
          </a:graphicData>
        </a:graphic>
      </p:graphicFrame>
      <p:sp>
        <p:nvSpPr>
          <p:cNvPr id="61465" name="Rectangle 16"/>
          <p:cNvSpPr>
            <a:spLocks noChangeArrowheads="1"/>
          </p:cNvSpPr>
          <p:nvPr/>
        </p:nvSpPr>
        <p:spPr bwMode="auto">
          <a:xfrm>
            <a:off x="6084888" y="17399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>
              <a:latin typeface="MS UI Gothic" pitchFamily="34" charset="-128"/>
              <a:cs typeface="Arial" charset="0"/>
              <a:sym typeface="Symbol" pitchFamily="18" charset="2"/>
            </a:endParaRP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611188" y="333375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Следствия из аксиом</a:t>
            </a:r>
          </a:p>
        </p:txBody>
      </p:sp>
      <p:pic>
        <p:nvPicPr>
          <p:cNvPr id="61467" name="Picture 7" descr="COBJ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00663"/>
            <a:ext cx="9699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/>
      <p:bldP spid="61449" grpId="0" animBg="1"/>
      <p:bldP spid="61450" grpId="0"/>
      <p:bldP spid="61451" grpId="0" animBg="1"/>
      <p:bldP spid="61452" grpId="0" animBg="1"/>
      <p:bldP spid="61453" grpId="0"/>
      <p:bldP spid="614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2350" cy="1066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Через две ПАРАЛЛЕЛЬНЫЕ прямые проходит плоскость, и притом только одна. 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1258888" y="2708275"/>
            <a:ext cx="6335712" cy="2708275"/>
            <a:chOff x="385" y="1797"/>
            <a:chExt cx="4717" cy="1043"/>
          </a:xfrm>
        </p:grpSpPr>
        <p:sp>
          <p:nvSpPr>
            <p:cNvPr id="64522" name="AutoShape 5"/>
            <p:cNvSpPr>
              <a:spLocks noChangeArrowheads="1"/>
            </p:cNvSpPr>
            <p:nvPr/>
          </p:nvSpPr>
          <p:spPr bwMode="auto">
            <a:xfrm>
              <a:off x="385" y="1797"/>
              <a:ext cx="4717" cy="1043"/>
            </a:xfrm>
            <a:prstGeom prst="parallelogram">
              <a:avLst>
                <a:gd name="adj" fmla="val 113063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MS UI Gothic" pitchFamily="34" charset="-128"/>
                <a:cs typeface="Arial" charset="0"/>
              </a:endParaRPr>
            </a:p>
          </p:txBody>
        </p:sp>
        <p:sp>
          <p:nvSpPr>
            <p:cNvPr id="64523" name="Text Box 6"/>
            <p:cNvSpPr txBox="1">
              <a:spLocks noChangeArrowheads="1"/>
            </p:cNvSpPr>
            <p:nvPr/>
          </p:nvSpPr>
          <p:spPr bwMode="auto">
            <a:xfrm>
              <a:off x="974" y="2522"/>
              <a:ext cx="228" cy="176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i="1">
                  <a:latin typeface="MS UI Gothic" pitchFamily="34" charset="-128"/>
                  <a:cs typeface="Arial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2916238" y="3429000"/>
            <a:ext cx="3492500" cy="812800"/>
            <a:chOff x="2971" y="2247"/>
            <a:chExt cx="2404" cy="593"/>
          </a:xfrm>
        </p:grpSpPr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 rot="1082411">
              <a:off x="4137" y="2247"/>
              <a:ext cx="22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imes New Roman" pitchFamily="18" charset="0"/>
                </a:rPr>
                <a:t>m</a:t>
              </a:r>
              <a:endParaRPr lang="ru-RU" b="1" i="1">
                <a:latin typeface="Times New Roman" pitchFamily="18" charset="0"/>
              </a:endParaRPr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2971" y="2251"/>
              <a:ext cx="2404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268538" y="4221163"/>
            <a:ext cx="3209925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 rot="893251">
            <a:off x="3551238" y="4219575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MS UI Gothic" pitchFamily="34" charset="-128"/>
              </a:rPr>
              <a:t>к</a:t>
            </a:r>
          </a:p>
        </p:txBody>
      </p:sp>
      <p:sp>
        <p:nvSpPr>
          <p:cNvPr id="64518" name="Text Box 22"/>
          <p:cNvSpPr txBox="1">
            <a:spLocks noChangeArrowheads="1"/>
          </p:cNvSpPr>
          <p:nvPr/>
        </p:nvSpPr>
        <p:spPr bwMode="auto">
          <a:xfrm>
            <a:off x="611188" y="333375"/>
            <a:ext cx="748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Следствие из Т</a:t>
            </a:r>
            <a:r>
              <a:rPr lang="ru-RU" b="1" i="1">
                <a:solidFill>
                  <a:schemeClr val="hlink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64519" name="Picture 7" descr="COBJ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300663"/>
            <a:ext cx="9699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5" name="Рисунок 35" descr="http://www.edu.yar.ru/russian/pedbank/sor_uch/math/legcosh/images/ris25.gif"/>
          <p:cNvPicPr>
            <a:picLocks noChangeAspect="1" noChangeArrowheads="1"/>
          </p:cNvPicPr>
          <p:nvPr/>
        </p:nvPicPr>
        <p:blipFill>
          <a:blip r:embed="rId2"/>
          <a:srcRect t="18401" r="2660" b="12801"/>
          <a:stretch>
            <a:fillRect/>
          </a:stretch>
        </p:blipFill>
        <p:spPr bwMode="auto">
          <a:xfrm>
            <a:off x="7451725" y="2924175"/>
            <a:ext cx="1441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Рисунок 36" descr="http://www.edu.yar.ru/russian/pedbank/sor_uch/math/legcosh/images/ris26.gif"/>
          <p:cNvPicPr>
            <a:picLocks noChangeAspect="1" noChangeArrowheads="1"/>
          </p:cNvPicPr>
          <p:nvPr/>
        </p:nvPicPr>
        <p:blipFill>
          <a:blip r:embed="rId3"/>
          <a:srcRect t="19200" r="1596" b="12000"/>
          <a:stretch>
            <a:fillRect/>
          </a:stretch>
        </p:blipFill>
        <p:spPr bwMode="auto">
          <a:xfrm>
            <a:off x="7380288" y="3789363"/>
            <a:ext cx="1441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Рисунок 37" descr="http://www.edu.yar.ru/russian/pedbank/sor_uch/math/legcosh/images/ris27.gif"/>
          <p:cNvPicPr>
            <a:picLocks noChangeAspect="1" noChangeArrowheads="1"/>
          </p:cNvPicPr>
          <p:nvPr/>
        </p:nvPicPr>
        <p:blipFill>
          <a:blip r:embed="rId4"/>
          <a:srcRect t="16000" r="3191" b="12000"/>
          <a:stretch>
            <a:fillRect/>
          </a:stretch>
        </p:blipFill>
        <p:spPr bwMode="auto">
          <a:xfrm>
            <a:off x="7451725" y="4652963"/>
            <a:ext cx="14414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Рисунок 38" descr="http://www.edu.yar.ru/russian/pedbank/sor_uch/math/legcosh/images/ris28.gif"/>
          <p:cNvPicPr>
            <a:picLocks noChangeAspect="1" noChangeArrowheads="1"/>
          </p:cNvPicPr>
          <p:nvPr/>
        </p:nvPicPr>
        <p:blipFill>
          <a:blip r:embed="rId5"/>
          <a:srcRect t="16000" r="2129" b="15199"/>
          <a:stretch>
            <a:fillRect/>
          </a:stretch>
        </p:blipFill>
        <p:spPr bwMode="auto">
          <a:xfrm>
            <a:off x="7451725" y="5516563"/>
            <a:ext cx="1441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5542" name="Rectangle 1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5543" name="Rectangle 17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65544" name="Rectangle 20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65573" name="Group 37"/>
          <p:cNvGraphicFramePr>
            <a:graphicFrameLocks noGrp="1"/>
          </p:cNvGraphicFramePr>
          <p:nvPr/>
        </p:nvGraphicFramePr>
        <p:xfrm>
          <a:off x="250825" y="1916113"/>
          <a:ext cx="8713788" cy="4651313"/>
        </p:xfrm>
        <a:graphic>
          <a:graphicData uri="http://schemas.openxmlformats.org/drawingml/2006/table">
            <a:tbl>
              <a:tblPr/>
              <a:tblGrid>
                <a:gridCol w="7129463"/>
                <a:gridCol w="1584325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задания плоскостей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Рисунок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S UI Gothic" pitchFamily="34" charset="-128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S UI Gothic" pitchFamily="34" charset="-128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S UI Gothic" pitchFamily="34" charset="-128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S UI Gothic" pitchFamily="34" charset="-128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S UI Gothic" pitchFamily="34" charset="-128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5" name="Text Box 27"/>
          <p:cNvSpPr txBox="1">
            <a:spLocks noChangeArrowheads="1"/>
          </p:cNvSpPr>
          <p:nvPr/>
        </p:nvSpPr>
        <p:spPr bwMode="auto">
          <a:xfrm>
            <a:off x="0" y="0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i="1">
                <a:solidFill>
                  <a:schemeClr val="hlink"/>
                </a:solidFill>
                <a:latin typeface="Times New Roman" pitchFamily="18" charset="0"/>
              </a:rPr>
              <a:t>Вывод</a:t>
            </a:r>
          </a:p>
        </p:txBody>
      </p:sp>
      <p:sp>
        <p:nvSpPr>
          <p:cNvPr id="65566" name="Rectangle 89"/>
          <p:cNvSpPr>
            <a:spLocks noChangeArrowheads="1"/>
          </p:cNvSpPr>
          <p:nvPr/>
        </p:nvSpPr>
        <p:spPr bwMode="auto">
          <a:xfrm>
            <a:off x="250825" y="836613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Как в пространстве можно однозначно задать плоскость?</a:t>
            </a:r>
          </a:p>
        </p:txBody>
      </p:sp>
      <p:sp>
        <p:nvSpPr>
          <p:cNvPr id="160869" name="Text Box 101"/>
          <p:cNvSpPr txBox="1">
            <a:spLocks noChangeArrowheads="1"/>
          </p:cNvSpPr>
          <p:nvPr/>
        </p:nvSpPr>
        <p:spPr bwMode="auto">
          <a:xfrm>
            <a:off x="250825" y="2997200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1.  По трем точкам</a:t>
            </a:r>
          </a:p>
        </p:txBody>
      </p:sp>
      <p:sp>
        <p:nvSpPr>
          <p:cNvPr id="160870" name="Text Box 102"/>
          <p:cNvSpPr txBox="1">
            <a:spLocks noChangeArrowheads="1"/>
          </p:cNvSpPr>
          <p:nvPr/>
        </p:nvSpPr>
        <p:spPr bwMode="auto">
          <a:xfrm>
            <a:off x="250825" y="3789363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2. По прямой и не принадлежащей ей точке.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60871" name="Text Box 103"/>
          <p:cNvSpPr txBox="1">
            <a:spLocks noChangeArrowheads="1"/>
          </p:cNvSpPr>
          <p:nvPr/>
        </p:nvSpPr>
        <p:spPr bwMode="auto">
          <a:xfrm>
            <a:off x="250825" y="4652963"/>
            <a:ext cx="7056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3. По двум пересекающимся прямым.</a:t>
            </a:r>
          </a:p>
        </p:txBody>
      </p:sp>
      <p:sp>
        <p:nvSpPr>
          <p:cNvPr id="160874" name="Text Box 106"/>
          <p:cNvSpPr txBox="1">
            <a:spLocks noChangeArrowheads="1"/>
          </p:cNvSpPr>
          <p:nvPr/>
        </p:nvSpPr>
        <p:spPr bwMode="auto">
          <a:xfrm>
            <a:off x="250825" y="5589588"/>
            <a:ext cx="7056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4. По двум параллельным прямым.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69" grpId="0"/>
      <p:bldP spid="160870" grpId="0"/>
      <p:bldP spid="160871" grpId="0"/>
      <p:bldP spid="160874" grpId="0"/>
    </p:bld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4543</TotalTime>
  <Words>2287</Words>
  <Application>Microsoft Office PowerPoint</Application>
  <PresentationFormat>Экран (4:3)</PresentationFormat>
  <Paragraphs>411</Paragraphs>
  <Slides>33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шаблон математический</vt:lpstr>
      <vt:lpstr>Формула</vt:lpstr>
      <vt:lpstr>Слайд 1</vt:lpstr>
      <vt:lpstr>    Аксиомы группы С.</vt:lpstr>
      <vt:lpstr>       Аксиомы группы С.</vt:lpstr>
      <vt:lpstr>   Аксиомы группы С.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Теорема о параллельных прямых.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Определите: верно, ли утверждение? 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Inkognito</cp:lastModifiedBy>
  <cp:revision>27</cp:revision>
  <dcterms:created xsi:type="dcterms:W3CDTF">2011-07-12T07:33:19Z</dcterms:created>
  <dcterms:modified xsi:type="dcterms:W3CDTF">2012-11-01T11:33:38Z</dcterms:modified>
</cp:coreProperties>
</file>