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57" r:id="rId5"/>
    <p:sldId id="256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8EFB-AB13-40B2-9338-2F5140AB83B4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6698B-891E-425F-BDD2-6CC671C65F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6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972D7-DEAF-484F-9FAE-B30868E65EA5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7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26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39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561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6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3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8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8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0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4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5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4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6698B-891E-425F-BDD2-6CC671C65F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3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7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0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19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5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2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4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1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5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9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4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4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3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2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5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3683-9CF6-4E02-8277-22ADD8AE9193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BB41-C55D-4F10-BC4E-3B9C19151389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0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71EF-AB96-409E-A535-0A852237E15F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3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FB23-D248-4F6D-80C8-5E2C43EE5BFA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9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DC52-09EE-4325-8024-FC8537861BA1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55A09-43F4-4275-9C1F-72E9BF9988C2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8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F921-87AD-4638-BD3B-64A4C5DF60C5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3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6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7B25-2577-43F1-A2E8-4DCACF3154EF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5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6A50-1A02-4C9F-83F6-E377D034559B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4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9A2F-7A35-436D-ABCD-55EB48F5A2C4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5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5541-5314-4E2D-9AF7-B027A44D9519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8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8966-4946-4037-91D6-D023CAC1B3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12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6FDF-1C91-40E7-A776-B0FB34117F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50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B060-E3A0-40D8-967B-EB061B75A5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41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53DB-6751-4E44-9801-8E883EB45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32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F2A4-F0F2-4DD9-94E5-F55F713243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60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BEF3-DF16-439A-AC88-BFC248FA57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82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3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8D95-2074-4C86-8B5D-DCBC4E98F6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6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3826-2657-443F-BB65-DBD7572745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27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B8D7-E72D-4E25-BAE1-402C45C281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1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9F02-7280-4280-9DB7-EC691BE086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0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BC242-8A82-4FD0-8052-63B82809F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32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3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6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7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74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71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36063-8F30-49B2-8B15-BA6068656981}" type="datetimeFigureOut">
              <a:rPr lang="ru-RU" smtClean="0"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834D9-BA59-4A2A-B423-077939C2E5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2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04BA-FD9C-4290-B7F3-BF49BC83CD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17.04.2012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A545D-E60E-4FA5-9161-72CF37EB7F0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8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8781FB0-BA8F-46B8-8F3B-7963B3A6AEEB}" type="slidenum">
              <a:rPr lang="ru-RU">
                <a:solidFill>
                  <a:srgbClr val="4F271C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4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7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4F271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9E6BD7D-828A-4B8F-90D7-6A73D97023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40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C32D2E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84AA33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6992" y="724784"/>
            <a:ext cx="1548704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7822"/>
              </a:avLst>
            </a:prstTxWarp>
            <a:noAutofit/>
          </a:bodyPr>
          <a:lstStyle/>
          <a:p>
            <a:pPr algn="ctr"/>
            <a:r>
              <a:rPr lang="ru-RU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787020"/>
            <a:ext cx="64087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287"/>
              </a:avLst>
            </a:prstTxWarp>
            <a:noAutofit/>
          </a:bodyPr>
          <a:lstStyle/>
          <a:p>
            <a:pPr algn="ctr"/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Этнос: нации и народности.</a:t>
            </a:r>
            <a:endParaRPr lang="ru-RU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621388"/>
            <a:ext cx="1548704" cy="54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7822"/>
              </a:avLst>
            </a:prstTxWarp>
            <a:noAutofit/>
          </a:bodyPr>
          <a:lstStyle/>
          <a:p>
            <a:pPr algn="ctr"/>
            <a:r>
              <a:rPr lang="ru-RU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755576" y="2780928"/>
            <a:ext cx="7885408" cy="201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287"/>
              </a:avLst>
            </a:prstTxWarp>
            <a:noAutofit/>
          </a:bodyPr>
          <a:lstStyle>
            <a:defPPr>
              <a:defRPr lang="ru-RU"/>
            </a:defPPr>
            <a:lvl1pPr algn="ctr">
              <a:defRPr i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dirty="0"/>
              <a:t>1. Этнос. Понятие и признаки. </a:t>
            </a:r>
          </a:p>
          <a:p>
            <a:pPr algn="l"/>
            <a:r>
              <a:rPr lang="ru-RU" dirty="0"/>
              <a:t>2. Кровнородственные группы и их разновидности. </a:t>
            </a:r>
          </a:p>
          <a:p>
            <a:pPr algn="l"/>
            <a:r>
              <a:rPr lang="ru-RU" dirty="0"/>
              <a:t>3. Племена, народности, нации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08520" y="7262055"/>
            <a:ext cx="9382879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Чупров Л.А. МКОУ СОШ №3 с. Камень-Рыболов Ханкайского района Приморского края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6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Documents and Settings\Leonid\Рабочий стол\19 апреля\Этнос и формац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6908"/>
            <a:ext cx="7992888" cy="555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5719" y="288131"/>
            <a:ext cx="532836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i="0" u="sng" strike="noStrike" kern="0" cap="none" spc="0" normalizeH="0" baseline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2. Кровнородственные группы и их разновидности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0825" y="1052736"/>
            <a:ext cx="5400675" cy="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Семья - наименьшая кровнородственная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группа людей, связанных единством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происхождения (бабушка, дедушка, отец,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мать, дети).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980281"/>
            <a:ext cx="3190875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825" y="2420888"/>
            <a:ext cx="5400675" cy="57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Несколько семей, вступивших в союз,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образуют род.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356100" y="3140869"/>
            <a:ext cx="45370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Клан - группа кровных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родственников, носящих имя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предполагаемого предка.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Клан сохранял общую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собственность на землю,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кровную месть, круговую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поруку.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140869"/>
            <a:ext cx="38893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50825" y="5661819"/>
            <a:ext cx="87137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907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Несколько кланов, объединившись, составляют племя.</a:t>
            </a:r>
          </a:p>
        </p:txBody>
      </p:sp>
    </p:spTree>
    <p:extLst>
      <p:ext uri="{BB962C8B-B14F-4D97-AF65-F5344CB8AC3E}">
        <p14:creationId xmlns:p14="http://schemas.microsoft.com/office/powerpoint/2010/main" val="286971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36814" y="216098"/>
            <a:ext cx="81534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i="0" u="sng" strike="noStrike" kern="0" cap="none" spc="0" normalizeH="0" baseline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3. Племена, народности, нации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78039" y="981273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Племя - более высокая форма организации, охватывающая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большое число родов и кланов. Они обладают собственным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языком или диалектом, территорией, формальной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организацией (вождь, племенной совет), общими церемониями.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Их численность доходила до десятков тысяч человек.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39" y="2852936"/>
            <a:ext cx="4897438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246914" y="3068960"/>
            <a:ext cx="3673475" cy="3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Племенные общины,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существующие даже в наши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дни в отдалённых 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малоосвоенных регионах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Земли, рассматриваются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многими как начальная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форма политического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6324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09600" y="278375"/>
            <a:ext cx="81534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i="0" u="sng" strike="noStrike" kern="0" cap="none" spc="0" normalizeH="0" baseline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3. Племена, народности, нации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9987" y="1438838"/>
            <a:ext cx="86423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ходе дальнейшего культурного и экономического развития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племена преобразовывались  в народности, а те - на высших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стадиях развития - в нации.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082696" y="2937177"/>
            <a:ext cx="36734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Для народности характерно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появление государства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082696" y="4730789"/>
            <a:ext cx="3810851" cy="87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базе народностей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формируются нации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434780" cy="29701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0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609600" y="143321"/>
            <a:ext cx="8153400" cy="47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200" i="0" u="sng" strike="noStrike" kern="0" cap="none" spc="0" normalizeH="0" baseline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3. Племена, народности, нации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764035"/>
            <a:ext cx="8642350" cy="17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Нация - автономная, не ограниченная территориальными рамками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политическая группировка, члены которой привержены общим ценностям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институтам. Представители одной нации уже не имеют общего предка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общего происхождения. У них не обязательно должен быть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религия, но объединяющая общий язык, их национальность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сформировалась благодаря общей истории и культуре.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003800" y="2780159"/>
            <a:ext cx="3889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Признаки нации: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003800" y="3284984"/>
            <a:ext cx="38893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Общность территории;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Общность языка;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Общность экономической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жизни;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черты психического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склада;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Национальное самосознание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50825" y="2815878"/>
            <a:ext cx="46085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Нации более многочисленны,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чем народность, и насчитывают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десятки и сотни миллионов.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17454"/>
            <a:ext cx="4067757" cy="244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98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755576" y="476672"/>
            <a:ext cx="705678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827584" y="1700213"/>
            <a:ext cx="6912768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32D2E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ru-RU" sz="3200" b="1" smtClean="0">
                <a:latin typeface="Times New Roman" pitchFamily="18" charset="0"/>
              </a:rPr>
              <a:t>§ 21  читать, вопросы, проблема, практикум;</a:t>
            </a:r>
          </a:p>
          <a:p>
            <a:pPr eaLnBrk="1" hangingPunct="1"/>
            <a:r>
              <a:rPr lang="ru-RU" sz="3200" b="1" smtClean="0">
                <a:latin typeface="Times New Roman" pitchFamily="18" charset="0"/>
              </a:rPr>
              <a:t>Рабочая тетрадь, задания к § 21; </a:t>
            </a:r>
          </a:p>
          <a:p>
            <a:pPr eaLnBrk="1" hangingPunct="1"/>
            <a:r>
              <a:rPr lang="ru-RU" sz="3200" b="1" smtClean="0">
                <a:latin typeface="Times New Roman" pitchFamily="18" charset="0"/>
              </a:rPr>
              <a:t>Выучить материал в тетрадях.</a:t>
            </a:r>
            <a:endParaRPr lang="ru-RU" sz="32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1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1979712" y="476672"/>
            <a:ext cx="4320480" cy="103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917"/>
              </a:avLst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sng" strike="noStrike" kern="0" cap="none" spc="0" normalizeH="0" baseline="0" noProof="0" dirty="0" smtClean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Вопросы для повторения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23528" y="2060848"/>
            <a:ext cx="8208912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917"/>
              </a:avLst>
            </a:prstTxWarp>
          </a:bodyPr>
          <a:lstStyle>
            <a:defPPr>
              <a:defRPr lang="ru-RU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400" i="1" u="sng" strike="noStrike" kern="0" cap="none" spc="0" normalizeH="0" baseline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ru-RU" u="none" dirty="0"/>
              <a:t>Богатство, способы получения богатства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u="none" dirty="0"/>
              <a:t>Образ жизни богатых, 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u="none" dirty="0"/>
              <a:t>Уровень жизни, его составляющие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u="none" dirty="0"/>
              <a:t>Примеры бедности из СМИ</a:t>
            </a:r>
          </a:p>
        </p:txBody>
      </p:sp>
    </p:spTree>
    <p:extLst>
      <p:ext uri="{BB962C8B-B14F-4D97-AF65-F5344CB8AC3E}">
        <p14:creationId xmlns:p14="http://schemas.microsoft.com/office/powerpoint/2010/main" val="227496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179512" y="260648"/>
            <a:ext cx="5402560" cy="47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sng" strike="noStrike" kern="0" cap="none" spc="0" normalizeH="0" baseline="0" noProof="0" dirty="0" smtClean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Этнос. Понятие и признаки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980728"/>
            <a:ext cx="60486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>
            <a:prstTxWarp prst="textPlain">
              <a:avLst>
                <a:gd name="adj" fmla="val 48200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Современное человечество представляет собой сложную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этническую структуру, включающую несколько тысяч этнических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общностей (нации, народности, племена, этнические группы 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т. п.), отличающихся как численностью, так и уровнем развития.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04656" y="5229200"/>
            <a:ext cx="323251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составе Российской Федерации в настоящее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время более 100 этносов (в т. ч. </a:t>
            </a:r>
            <a:r>
              <a:rPr lang="ru-RU" sz="20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30 наций).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4869"/>
            <a:ext cx="5904656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33" y="2799319"/>
            <a:ext cx="3136438" cy="20888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043" y="295874"/>
            <a:ext cx="3026127" cy="21250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9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376621"/>
            <a:ext cx="5292080" cy="197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Этническая общность (этнос) - это исторически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сложившаяся на определенной территории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устойчивая совокупность людей (племя,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народность, нация, народ),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467" y="320777"/>
            <a:ext cx="3744416" cy="3715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9036496" cy="80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4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исторической памятью, а  также осознанием своих интересов и целей,  своего единства, </a:t>
            </a:r>
            <a:endParaRPr lang="ru-RU" sz="2000" b="1" kern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отличия </a:t>
            </a: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других этносов.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505" y="2822061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Обладающих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2832946"/>
            <a:ext cx="223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общими чертами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3011" y="368327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3514" y="3691926"/>
            <a:ext cx="1031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языка 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505" y="4581128"/>
            <a:ext cx="261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психического склада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562352"/>
            <a:ext cx="1784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самосознания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505" y="3501008"/>
            <a:ext cx="163057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6816" y="3587876"/>
            <a:ext cx="163057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505" y="4466955"/>
            <a:ext cx="261802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9236" y="4462957"/>
            <a:ext cx="2226860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1800079" y="3233056"/>
            <a:ext cx="1512309" cy="427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12" idx="0"/>
          </p:cNvCxnSpPr>
          <p:nvPr/>
        </p:nvCxnSpPr>
        <p:spPr>
          <a:xfrm>
            <a:off x="3312388" y="3233056"/>
            <a:ext cx="999715" cy="354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13" idx="0"/>
          </p:cNvCxnSpPr>
          <p:nvPr/>
        </p:nvCxnSpPr>
        <p:spPr>
          <a:xfrm flipH="1">
            <a:off x="1478517" y="3233056"/>
            <a:ext cx="1833871" cy="123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3312388" y="3233056"/>
            <a:ext cx="0" cy="123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6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1311"/>
              </a:avLst>
            </a:prstTxWarp>
            <a:noAutofit/>
          </a:bodyPr>
          <a:lstStyle/>
          <a:p>
            <a:pPr algn="ctr"/>
            <a:r>
              <a:rPr lang="ru-RU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Племя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51125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Исторически первая ступенька формирования этноса.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137927"/>
            <a:ext cx="51125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Оно включало в себя значительное количество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одов и кланов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645024"/>
            <a:ext cx="2808312" cy="3600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Собственный язык или диалект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501008"/>
            <a:ext cx="3096344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90190" y="3505978"/>
            <a:ext cx="203393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4206" y="3717032"/>
            <a:ext cx="1817914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территория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3302" y="3465004"/>
            <a:ext cx="2817169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1314" y="3660541"/>
            <a:ext cx="2565141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Формальная организация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3302" y="4581128"/>
            <a:ext cx="2817169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9570" y="4809148"/>
            <a:ext cx="2565141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Вождь, племенной совет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0" idx="2"/>
            <a:endCxn id="12" idx="0"/>
          </p:cNvCxnSpPr>
          <p:nvPr/>
        </p:nvCxnSpPr>
        <p:spPr>
          <a:xfrm>
            <a:off x="7411887" y="4185084"/>
            <a:ext cx="0" cy="3960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  <a:endCxn id="6" idx="0"/>
          </p:cNvCxnSpPr>
          <p:nvPr/>
        </p:nvCxnSpPr>
        <p:spPr>
          <a:xfrm flipH="1">
            <a:off x="1727684" y="2785999"/>
            <a:ext cx="2736304" cy="7150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8" idx="0"/>
          </p:cNvCxnSpPr>
          <p:nvPr/>
        </p:nvCxnSpPr>
        <p:spPr>
          <a:xfrm>
            <a:off x="4463988" y="2785999"/>
            <a:ext cx="243171" cy="7199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10" idx="0"/>
          </p:cNvCxnSpPr>
          <p:nvPr/>
        </p:nvCxnSpPr>
        <p:spPr>
          <a:xfrm>
            <a:off x="4463988" y="2785999"/>
            <a:ext cx="2947899" cy="6790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001" y="4341346"/>
            <a:ext cx="2755913" cy="19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936" y="188640"/>
            <a:ext cx="3206063" cy="21440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355385"/>
            <a:ext cx="2592288" cy="193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6003555" y="5497311"/>
            <a:ext cx="2817169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52829" y="5692848"/>
            <a:ext cx="2565141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Тотемизм анимизм, фетишизм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7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1311"/>
              </a:avLst>
            </a:prstTxWarp>
            <a:noAutofit/>
          </a:bodyPr>
          <a:lstStyle/>
          <a:p>
            <a:pPr algn="ctr"/>
            <a:r>
              <a:rPr lang="ru-RU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Племя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691680" y="603311"/>
            <a:ext cx="72008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55776" y="351283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691"/>
              </a:avLst>
            </a:prstTxWarp>
            <a:noAutofit/>
          </a:bodyPr>
          <a:lstStyle/>
          <a:p>
            <a:pPr algn="ctr"/>
            <a:r>
              <a:rPr lang="ru-RU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270" y="1052736"/>
            <a:ext cx="8783218" cy="7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1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Этническая общность, занимающая на лестнице общественного развития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место между племенем и нацией. 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853" y="1896342"/>
            <a:ext cx="179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Обладающих</a:t>
            </a: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55084" y="1907227"/>
            <a:ext cx="2233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общими чертами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359" y="2757554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2862" y="2766207"/>
            <a:ext cx="1031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языка 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853" y="3655409"/>
            <a:ext cx="261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психического склада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79220" y="3636633"/>
            <a:ext cx="1784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самосознания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853" y="2575289"/>
            <a:ext cx="163057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56164" y="2662157"/>
            <a:ext cx="163057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853" y="3541236"/>
            <a:ext cx="261802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68584" y="3537238"/>
            <a:ext cx="2226860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9" idx="2"/>
          </p:cNvCxnSpPr>
          <p:nvPr/>
        </p:nvCxnSpPr>
        <p:spPr>
          <a:xfrm flipH="1">
            <a:off x="1759427" y="2307337"/>
            <a:ext cx="1512309" cy="427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  <a:endCxn id="15" idx="0"/>
          </p:cNvCxnSpPr>
          <p:nvPr/>
        </p:nvCxnSpPr>
        <p:spPr>
          <a:xfrm>
            <a:off x="3271736" y="2307337"/>
            <a:ext cx="999715" cy="354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2"/>
            <a:endCxn id="16" idx="0"/>
          </p:cNvCxnSpPr>
          <p:nvPr/>
        </p:nvCxnSpPr>
        <p:spPr>
          <a:xfrm flipH="1">
            <a:off x="1437865" y="2307337"/>
            <a:ext cx="1833871" cy="123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>
            <a:off x="3271736" y="2307337"/>
            <a:ext cx="0" cy="123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Крест 5"/>
          <p:cNvSpPr/>
          <p:nvPr/>
        </p:nvSpPr>
        <p:spPr>
          <a:xfrm>
            <a:off x="5687490" y="2870741"/>
            <a:ext cx="720080" cy="765892"/>
          </a:xfrm>
          <a:prstGeom prst="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90183" y="2566760"/>
            <a:ext cx="163057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71936" y="2709917"/>
            <a:ext cx="1467068" cy="30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90183" y="3527541"/>
            <a:ext cx="1630574" cy="5909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076737" y="3684393"/>
            <a:ext cx="1467068" cy="30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2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территория</a:t>
            </a:r>
            <a:endParaRPr lang="ru-RU" sz="20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419" y="4581128"/>
            <a:ext cx="533102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15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Возникает на стадии формирования государства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1364" y="5373216"/>
            <a:ext cx="53310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815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Общность неустойчивая. В эпоху феодализма распадается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более мелкие части, образуя новые этносы.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490" y="4323032"/>
            <a:ext cx="3276998" cy="19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13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6" grpId="0" animBg="1"/>
      <p:bldP spid="23" grpId="0" animBg="1"/>
      <p:bldP spid="24" grpId="0"/>
      <p:bldP spid="25" grpId="0" animBg="1"/>
      <p:bldP spid="26" grpId="0"/>
      <p:bldP spid="2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1311"/>
              </a:avLst>
            </a:prstTxWarp>
            <a:noAutofit/>
          </a:bodyPr>
          <a:lstStyle/>
          <a:p>
            <a:pPr algn="ctr"/>
            <a:r>
              <a:rPr lang="ru-RU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Племя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691680" y="603311"/>
            <a:ext cx="72008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555776" y="351283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691"/>
              </a:avLst>
            </a:prstTxWarp>
            <a:noAutofit/>
          </a:bodyPr>
          <a:lstStyle/>
          <a:p>
            <a:pPr algn="ctr"/>
            <a:r>
              <a:rPr lang="ru-RU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004048" y="603311"/>
            <a:ext cx="720080" cy="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12160" y="351283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9691"/>
              </a:avLst>
            </a:prstTxWarp>
            <a:noAutofit/>
          </a:bodyPr>
          <a:lstStyle/>
          <a:p>
            <a:pPr algn="ctr"/>
            <a:r>
              <a:rPr lang="ru-RU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Нация</a:t>
            </a:r>
            <a:endParaRPr lang="ru-RU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270" y="1052736"/>
            <a:ext cx="8783218" cy="73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1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Высший исторический тип общества. Возникает в период разложения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феодализма и перехода к капитализму. 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 flipH="1">
            <a:off x="4572000" y="1790193"/>
            <a:ext cx="879" cy="4866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63588" y="2553475"/>
            <a:ext cx="7236804" cy="114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51720" y="2204864"/>
            <a:ext cx="53285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17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к л а д ы в а е т с я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86982" y="2564904"/>
            <a:ext cx="879" cy="4866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143508" y="3051583"/>
            <a:ext cx="1908212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1271" y="3247120"/>
            <a:ext cx="1726434" cy="3290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нутренний рынок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157347" y="2586404"/>
            <a:ext cx="879" cy="4866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204120" y="3051583"/>
            <a:ext cx="1908212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04052" y="3040153"/>
            <a:ext cx="1726434" cy="7315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642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диный хозяйственный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уклад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517105" y="2553475"/>
            <a:ext cx="879" cy="48667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409982" y="3073083"/>
            <a:ext cx="2214246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0870" y="3185998"/>
            <a:ext cx="2009665" cy="451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обственная литература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8100392" y="2553475"/>
            <a:ext cx="0" cy="49810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092279" y="3067403"/>
            <a:ext cx="1962133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36296" y="3219397"/>
            <a:ext cx="1715826" cy="451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endParaRPr lang="ru-RU" sz="20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76530"/>
            <a:ext cx="3850974" cy="237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86762"/>
            <a:ext cx="4842452" cy="239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66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2" grpId="0"/>
      <p:bldP spid="15" grpId="0" animBg="1"/>
      <p:bldP spid="16" grpId="0"/>
      <p:bldP spid="18" grpId="0" animBg="1"/>
      <p:bldP spid="19" grpId="0"/>
      <p:bldP spid="21" grpId="0" animBg="1"/>
      <p:bldP spid="22" grpId="0"/>
      <p:bldP spid="24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464496" cy="4680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4899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u="sng" kern="0" dirty="0">
                <a:solidFill>
                  <a:srgbClr val="4F271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Стадии развития этноса: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517231"/>
            <a:ext cx="3888432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Родоплеменная общность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422428"/>
            <a:ext cx="403244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4531006"/>
            <a:ext cx="2880320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623723"/>
            <a:ext cx="2592288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Народность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47964" y="3564206"/>
            <a:ext cx="2160240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659009"/>
            <a:ext cx="1656184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Нация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112" y="2685408"/>
            <a:ext cx="2952328" cy="7200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780211"/>
            <a:ext cx="2592288" cy="5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numCol="1" anchor="ctr">
            <a:prstTxWarp prst="textPlain">
              <a:avLst>
                <a:gd name="adj" fmla="val 490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Единое человечество</a:t>
            </a:r>
            <a:endParaRPr lang="ru-RU" sz="20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79512" y="2276872"/>
            <a:ext cx="6120680" cy="297421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3" y="4348252"/>
            <a:ext cx="3385938" cy="19110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24334"/>
            <a:ext cx="3333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2683"/>
            <a:ext cx="2382797" cy="2436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32138" y="3068638"/>
            <a:ext cx="2879725" cy="50482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prstTxWarp prst="textPlain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Признаки этноса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71600" y="1556792"/>
            <a:ext cx="1152128" cy="43234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5969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419872" y="1268760"/>
            <a:ext cx="2088232" cy="72037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351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Определенная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территория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76256" y="1377156"/>
            <a:ext cx="1728192" cy="611982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480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Национальное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самосознание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372225" y="4724400"/>
            <a:ext cx="2376239" cy="611981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643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Кровное родство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491880" y="4724401"/>
            <a:ext cx="2304256" cy="79283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073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Общность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исторической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судьбы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23528" y="4724401"/>
            <a:ext cx="2448247" cy="5048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6858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Общая культура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традиции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51520" y="2963053"/>
            <a:ext cx="2520255" cy="78902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7251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Межпоколенная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преемственность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700557" y="3078957"/>
            <a:ext cx="2079589" cy="5013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Plain">
              <a:avLst>
                <a:gd name="adj" fmla="val 48429"/>
              </a:avLst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Менталитет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1583667" y="1989138"/>
            <a:ext cx="2988332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4572000" y="1989138"/>
            <a:ext cx="0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4500563" y="1989138"/>
            <a:ext cx="3313112" cy="10795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2771775" y="3357563"/>
            <a:ext cx="360363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6011863" y="3357564"/>
            <a:ext cx="688694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1403350" y="3573463"/>
            <a:ext cx="3241675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643438" y="3573463"/>
            <a:ext cx="0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4643438" y="3573463"/>
            <a:ext cx="2916906" cy="1150937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3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Student presentation">
  <a:themeElements>
    <a:clrScheme name="7_Student presentation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7_Student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Student presentation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udent presentation">
  <a:themeElements>
    <a:clrScheme name="2_Student presentation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2_Student presentat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udent presentation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651</Words>
  <Application>Microsoft Office PowerPoint</Application>
  <PresentationFormat>Экран (4:3)</PresentationFormat>
  <Paragraphs>160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1_Тема Office</vt:lpstr>
      <vt:lpstr>7_Student presentation</vt:lpstr>
      <vt:lpstr>2_Student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2012-04-17T18:41:32Z</dcterms:created>
  <dcterms:modified xsi:type="dcterms:W3CDTF">2012-04-17T21:24:52Z</dcterms:modified>
</cp:coreProperties>
</file>