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4" r:id="rId7"/>
    <p:sldId id="266" r:id="rId8"/>
    <p:sldId id="263" r:id="rId9"/>
    <p:sldId id="267" r:id="rId10"/>
    <p:sldId id="268" r:id="rId11"/>
    <p:sldId id="260" r:id="rId12"/>
    <p:sldId id="270" r:id="rId13"/>
    <p:sldId id="269" r:id="rId14"/>
    <p:sldId id="271" r:id="rId15"/>
    <p:sldId id="265" r:id="rId16"/>
    <p:sldId id="261" r:id="rId1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  <p:clrMru>
    <a:srgbClr val="016340"/>
    <a:srgbClr val="01805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vertBarState="maximized">
    <p:restoredLeft sz="15634" autoAdjust="0"/>
    <p:restoredTop sz="94718" autoAdjust="0"/>
  </p:normalViewPr>
  <p:slideViewPr>
    <p:cSldViewPr>
      <p:cViewPr varScale="1">
        <p:scale>
          <a:sx n="78" d="100"/>
          <a:sy n="78" d="100"/>
        </p:scale>
        <p:origin x="-6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92819-1FFE-461F-A2CD-2FE78039DD30}" type="datetimeFigureOut">
              <a:rPr lang="fr-FR"/>
              <a:pPr>
                <a:defRPr/>
              </a:pPr>
              <a:t>22/10/2012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0A649-49B0-4A93-B1A1-7B3E90959D0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8E7F2-A2E0-410E-971C-74BDC7BA05EF}" type="datetimeFigureOut">
              <a:rPr lang="fr-FR"/>
              <a:pPr>
                <a:defRPr/>
              </a:pPr>
              <a:t>22/10/2012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792B7-9E55-4FA8-9B1F-F4A8C3B6483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04EE4-A6A8-46D2-A3A5-EBF45052E84B}" type="datetimeFigureOut">
              <a:rPr lang="fr-FR"/>
              <a:pPr>
                <a:defRPr/>
              </a:pPr>
              <a:t>22/10/2012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BAAFD-BE34-493C-83A9-6BFF6F8087A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507E0-66C5-425F-A28E-7BBDEE07BC7E}" type="datetimeFigureOut">
              <a:rPr lang="fr-FR"/>
              <a:pPr>
                <a:defRPr/>
              </a:pPr>
              <a:t>22/10/2012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B3AF5-AC88-4EA3-87A0-18CF80CA3B1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E98C7-2D14-4A1B-978D-904C4F636E59}" type="datetimeFigureOut">
              <a:rPr lang="fr-FR"/>
              <a:pPr>
                <a:defRPr/>
              </a:pPr>
              <a:t>22/10/2012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0DA06-B56C-4D55-9B00-39A808EBC12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1458E-78DC-4E6F-8B6B-72F4C20998CD}" type="datetimeFigureOut">
              <a:rPr lang="fr-FR"/>
              <a:pPr>
                <a:defRPr/>
              </a:pPr>
              <a:t>22/10/2012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17411-F429-4A4F-91B7-F605013D357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3180C-2208-4973-A1C7-4A4A9C6C09F5}" type="datetimeFigureOut">
              <a:rPr lang="fr-FR"/>
              <a:pPr>
                <a:defRPr/>
              </a:pPr>
              <a:t>22/10/2012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0F5DD-D931-4537-8FB1-60F14B141CE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1DD25-BAA2-4F4E-9DAD-AE121F6D16A9}" type="datetimeFigureOut">
              <a:rPr lang="fr-FR"/>
              <a:pPr>
                <a:defRPr/>
              </a:pPr>
              <a:t>22/10/2012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2E97F-125C-4B1E-8D45-959E9623E04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11878-2165-4D75-9A38-CED8818AB53A}" type="datetimeFigureOut">
              <a:rPr lang="fr-FR"/>
              <a:pPr>
                <a:defRPr/>
              </a:pPr>
              <a:t>22/10/2012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80D30-2F03-41AC-92E7-02F72C7F3D5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7757F-AB75-4499-B916-F20BC0CD0025}" type="datetimeFigureOut">
              <a:rPr lang="fr-FR"/>
              <a:pPr>
                <a:defRPr/>
              </a:pPr>
              <a:t>22/10/2012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32383-ED0D-4278-8CF8-6386F285EE8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C29F1-9C6E-4565-A7A1-EB66DC9EE871}" type="datetimeFigureOut">
              <a:rPr lang="fr-FR"/>
              <a:pPr>
                <a:defRPr/>
              </a:pPr>
              <a:t>22/10/2012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86C26-243D-4000-8986-F9F49AC26E3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3BC861-95B6-4A1C-A399-D537959EE39B}" type="datetimeFigureOut">
              <a:rPr lang="fr-FR"/>
              <a:pPr>
                <a:defRPr/>
              </a:pPr>
              <a:t>22/10/2012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E34E9C-F0D9-4C0A-B492-987820A70E0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hyperlink" Target="&#1043;&#1050;%20&#1056;&#1060;%20&#1089;&#1091;&#1073;&#1098;&#1077;&#1082;&#1090;&#1099;%20&#1087;&#1088;&#1072;&#1074;&#1072;.doc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slide" Target="slide2.xml"/><Relationship Id="rId4" Type="http://schemas.openxmlformats.org/officeDocument/2006/relationships/slide" Target="slide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slide" Target="slide3.xml"/><Relationship Id="rId7" Type="http://schemas.openxmlformats.org/officeDocument/2006/relationships/slide" Target="slide1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11.xml"/><Relationship Id="rId4" Type="http://schemas.openxmlformats.org/officeDocument/2006/relationships/slide" Target="slide7.xml"/><Relationship Id="rId9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slide" Target="slide4.xml"/><Relationship Id="rId7" Type="http://schemas.openxmlformats.org/officeDocument/2006/relationships/slide" Target="slide7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&#1043;&#1050;%20&#1056;&#1060;%20&#1092;&#1080;&#1079;&#1083;&#1080;&#1094;&#1072;.docx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1043;&#1050;%20&#1056;&#1060;%20&#1102;&#1088;&#1083;&#1080;&#1094;&#1072;.docx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885825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ОБЩАЯ ХАРАКТЕРИСТИКА</a:t>
            </a:r>
            <a:br>
              <a:rPr lang="ru-RU" sz="3600" b="1" dirty="0" smtClean="0">
                <a:solidFill>
                  <a:schemeClr val="bg1"/>
                </a:solidFill>
              </a:rPr>
            </a:br>
            <a:r>
              <a:rPr lang="ru-RU" sz="3600" b="1" dirty="0" smtClean="0">
                <a:solidFill>
                  <a:schemeClr val="bg1"/>
                </a:solidFill>
              </a:rPr>
              <a:t>ГРАЖДАНСКИХ ПРАВООТНОШЕНИЙ</a:t>
            </a:r>
            <a:endParaRPr lang="fr-CA" sz="3600" b="1" dirty="0" smtClean="0">
              <a:solidFill>
                <a:schemeClr val="bg1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259632" y="1988840"/>
            <a:ext cx="6400800" cy="1080120"/>
          </a:xfrm>
        </p:spPr>
        <p:txBody>
          <a:bodyPr/>
          <a:lstStyle/>
          <a:p>
            <a:r>
              <a:rPr lang="ru-RU" sz="2800" i="1" dirty="0" smtClean="0">
                <a:solidFill>
                  <a:schemeClr val="bg1"/>
                </a:solidFill>
              </a:rPr>
              <a:t>ИНТЕРАКТИВНАЯ ПРЕЗЕНТАЦИЯ</a:t>
            </a:r>
          </a:p>
          <a:p>
            <a:r>
              <a:rPr lang="ru-RU" sz="2800" i="1" dirty="0" smtClean="0">
                <a:solidFill>
                  <a:schemeClr val="bg1"/>
                </a:solidFill>
              </a:rPr>
              <a:t>ДЛЯ УЧАЩИХСЯ 8-9 КЛАССОВ</a:t>
            </a:r>
          </a:p>
          <a:p>
            <a:endParaRPr lang="ru-RU" sz="2800" i="1" dirty="0" smtClean="0">
              <a:solidFill>
                <a:schemeClr val="bg1"/>
              </a:solidFill>
            </a:endParaRPr>
          </a:p>
          <a:p>
            <a:endParaRPr lang="fr-CA" sz="2800" i="1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95936" y="4365104"/>
            <a:ext cx="451271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>Учитель обществознания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>Алексеев Михаил Валерьевич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>МКОУ СОШ № 5 с. Шумное</a:t>
            </a:r>
          </a:p>
          <a:p>
            <a:r>
              <a:rPr lang="ru-RU" sz="2000" b="1" dirty="0" err="1" smtClean="0">
                <a:solidFill>
                  <a:schemeClr val="bg1"/>
                </a:solidFill>
                <a:latin typeface="+mj-lt"/>
              </a:rPr>
              <a:t>Чугуевского</a:t>
            </a:r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> района Приморского края</a:t>
            </a:r>
            <a:endParaRPr lang="ru-RU" sz="20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284984"/>
            <a:ext cx="1728192" cy="2594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2555776" y="5229200"/>
            <a:ext cx="1008112" cy="360040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9360511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Российская Федерация, субъекты Российской Федерации, муниципальные 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образования - субъекты гражданского права 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FFFF00"/>
                </a:solidFill>
              </a:rPr>
              <a:t>Российская Федерация, субъекты Российской Федерации: республики, </a:t>
            </a:r>
          </a:p>
          <a:p>
            <a:pPr marL="342900" indent="-342900"/>
            <a:r>
              <a:rPr lang="ru-RU" b="1" dirty="0" smtClean="0">
                <a:solidFill>
                  <a:srgbClr val="FFFF00"/>
                </a:solidFill>
              </a:rPr>
              <a:t>края,  области, города федерального значения, автономная область, </a:t>
            </a:r>
          </a:p>
          <a:p>
            <a:pPr marL="342900" indent="-342900"/>
            <a:r>
              <a:rPr lang="ru-RU" b="1" dirty="0" smtClean="0">
                <a:solidFill>
                  <a:srgbClr val="FFFF00"/>
                </a:solidFill>
              </a:rPr>
              <a:t>автономные  округа, а также городские, сельские поселения и другие </a:t>
            </a:r>
          </a:p>
          <a:p>
            <a:pPr marL="342900" indent="-342900"/>
            <a:r>
              <a:rPr lang="ru-RU" b="1" dirty="0" smtClean="0">
                <a:solidFill>
                  <a:srgbClr val="FFFF00"/>
                </a:solidFill>
              </a:rPr>
              <a:t>муниципальные  образования выступают в отношениях, регулируемых </a:t>
            </a:r>
          </a:p>
          <a:p>
            <a:pPr marL="342900" indent="-342900"/>
            <a:r>
              <a:rPr lang="ru-RU" b="1" dirty="0" smtClean="0">
                <a:solidFill>
                  <a:srgbClr val="FFFF00"/>
                </a:solidFill>
              </a:rPr>
              <a:t>гражданским законодательством, на равных началах с иными участниками </a:t>
            </a:r>
          </a:p>
          <a:p>
            <a:pPr marL="342900" indent="-342900"/>
            <a:r>
              <a:rPr lang="ru-RU" b="1" dirty="0" smtClean="0">
                <a:solidFill>
                  <a:srgbClr val="FFFF00"/>
                </a:solidFill>
              </a:rPr>
              <a:t>этих отношений – гражданами и юридическими лицами.</a:t>
            </a:r>
          </a:p>
          <a:p>
            <a:pPr marL="342900" indent="-342900"/>
            <a:r>
              <a:rPr lang="ru-RU" b="1" dirty="0" smtClean="0">
                <a:solidFill>
                  <a:srgbClr val="FFFF00"/>
                </a:solidFill>
              </a:rPr>
              <a:t>2. К субъектам гражданского права, указанным в пункте 1 настоящей статьи, </a:t>
            </a:r>
          </a:p>
          <a:p>
            <a:pPr marL="342900" indent="-342900"/>
            <a:r>
              <a:rPr lang="ru-RU" b="1" dirty="0" smtClean="0">
                <a:solidFill>
                  <a:srgbClr val="FFFF00"/>
                </a:solidFill>
              </a:rPr>
              <a:t>применяются нормы, определяющие участие юридических лиц в отношениях, </a:t>
            </a:r>
          </a:p>
          <a:p>
            <a:pPr marL="342900" indent="-342900"/>
            <a:r>
              <a:rPr lang="ru-RU" b="1" dirty="0" smtClean="0">
                <a:solidFill>
                  <a:srgbClr val="FFFF00"/>
                </a:solidFill>
              </a:rPr>
              <a:t>регулируемых гражданским законодательством, если иное не вытекает из </a:t>
            </a:r>
          </a:p>
          <a:p>
            <a:pPr marL="342900" indent="-342900"/>
            <a:r>
              <a:rPr lang="ru-RU" b="1" dirty="0" smtClean="0">
                <a:solidFill>
                  <a:srgbClr val="FFFF00"/>
                </a:solidFill>
              </a:rPr>
              <a:t>Закона или особенностей данных субъектов.</a:t>
            </a:r>
          </a:p>
          <a:p>
            <a:endParaRPr lang="ru-RU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3717032"/>
            <a:ext cx="1944216" cy="2918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771800" y="4437112"/>
            <a:ext cx="28859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hlinkClick r:id="rId4" action="ppaction://hlinkfile"/>
              </a:rPr>
              <a:t>Ст. 124 ГК РФ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5" name="Управляющая кнопка: возврат 4">
            <a:hlinkClick r:id="" action="ppaction://hlinkshowjump?jump=lastslideviewed" highlightClick="1"/>
          </p:cNvPr>
          <p:cNvSpPr/>
          <p:nvPr/>
        </p:nvSpPr>
        <p:spPr>
          <a:xfrm>
            <a:off x="3635896" y="5805264"/>
            <a:ext cx="1008112" cy="792088"/>
          </a:xfrm>
          <a:prstGeom prst="actionButtonRetur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омой 5">
            <a:hlinkClick r:id="rId5" action="ppaction://hlinksldjump" highlightClick="1"/>
          </p:cNvPr>
          <p:cNvSpPr/>
          <p:nvPr/>
        </p:nvSpPr>
        <p:spPr>
          <a:xfrm>
            <a:off x="395536" y="5805264"/>
            <a:ext cx="936104" cy="836712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55576" y="1628800"/>
            <a:ext cx="7056784" cy="115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16340"/>
                </a:solidFill>
              </a:rPr>
              <a:t>Способы осуществления гражданских прав</a:t>
            </a:r>
            <a:endParaRPr lang="ru-RU" sz="2800" b="1" dirty="0">
              <a:solidFill>
                <a:srgbClr val="01634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7544" y="3356992"/>
            <a:ext cx="3888432" cy="100811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16340"/>
                </a:solidFill>
                <a:hlinkClick r:id="rId3" action="ppaction://hlinksldjump"/>
              </a:rPr>
              <a:t>Совершение юридически значимых действий</a:t>
            </a:r>
            <a:endParaRPr lang="ru-RU" sz="2400" b="1" dirty="0">
              <a:solidFill>
                <a:srgbClr val="01634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860032" y="3356992"/>
            <a:ext cx="4032448" cy="100811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16340"/>
                </a:solidFill>
              </a:rPr>
              <a:t>Требование должного поведения обязанных лиц</a:t>
            </a:r>
            <a:endParaRPr lang="ru-RU" sz="2400" b="1" dirty="0">
              <a:solidFill>
                <a:srgbClr val="01634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95736" y="2780928"/>
            <a:ext cx="216024" cy="5760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660232" y="2780928"/>
            <a:ext cx="216024" cy="5760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rId4" action="ppaction://hlinksldjump" highlightClick="1"/>
          </p:cNvPr>
          <p:cNvSpPr/>
          <p:nvPr/>
        </p:nvSpPr>
        <p:spPr>
          <a:xfrm>
            <a:off x="7308304" y="5949280"/>
            <a:ext cx="1584176" cy="576064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омой 8">
            <a:hlinkClick r:id="rId5" action="ppaction://hlinksldjump" highlightClick="1"/>
          </p:cNvPr>
          <p:cNvSpPr/>
          <p:nvPr/>
        </p:nvSpPr>
        <p:spPr>
          <a:xfrm>
            <a:off x="755576" y="6021288"/>
            <a:ext cx="792088" cy="648072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24744"/>
            <a:ext cx="89332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Юридически значимые действия </a:t>
            </a:r>
            <a:r>
              <a:rPr lang="ru-RU" sz="2400" b="1" dirty="0" smtClean="0">
                <a:solidFill>
                  <a:srgbClr val="FFFF00"/>
                </a:solidFill>
              </a:rPr>
              <a:t>- это действия, </a:t>
            </a:r>
            <a:r>
              <a:rPr lang="ru-RU" sz="2400" b="1" dirty="0" err="1" smtClean="0">
                <a:solidFill>
                  <a:srgbClr val="FFFF00"/>
                </a:solidFill>
              </a:rPr>
              <a:t>вызы</a:t>
            </a:r>
            <a:r>
              <a:rPr lang="ru-RU" sz="2400" b="1" dirty="0" smtClean="0">
                <a:solidFill>
                  <a:srgbClr val="FFFF00"/>
                </a:solidFill>
              </a:rPr>
              <a:t> – </a:t>
            </a:r>
          </a:p>
          <a:p>
            <a:r>
              <a:rPr lang="ru-RU" sz="2400" b="1" dirty="0" err="1" smtClean="0">
                <a:solidFill>
                  <a:srgbClr val="FFFF00"/>
                </a:solidFill>
              </a:rPr>
              <a:t>вающие</a:t>
            </a:r>
            <a:r>
              <a:rPr lang="ru-RU" sz="2400" b="1" dirty="0" smtClean="0">
                <a:solidFill>
                  <a:srgbClr val="FFFF00"/>
                </a:solidFill>
              </a:rPr>
              <a:t> юридические последствия – возникновение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прав и обязанностей</a:t>
            </a:r>
            <a:endParaRPr lang="ru-RU" sz="2400" b="1" dirty="0">
              <a:solidFill>
                <a:srgbClr val="FFC000"/>
              </a:solidFill>
            </a:endParaRPr>
          </a:p>
        </p:txBody>
      </p:sp>
      <p:pic>
        <p:nvPicPr>
          <p:cNvPr id="3" name="Picture 5" descr="j028378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3573016"/>
            <a:ext cx="100806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3707904" y="5805264"/>
            <a:ext cx="1080120" cy="864096"/>
          </a:xfrm>
          <a:prstGeom prst="actionButtonRetur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331640" y="1124744"/>
            <a:ext cx="7056784" cy="93610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16340"/>
                </a:solidFill>
              </a:rPr>
              <a:t>Формы защиты гражданских прав</a:t>
            </a:r>
            <a:endParaRPr lang="ru-RU" sz="3200" b="1" dirty="0">
              <a:solidFill>
                <a:srgbClr val="01634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35696" y="2060848"/>
            <a:ext cx="216024" cy="5760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355976" y="2060848"/>
            <a:ext cx="216024" cy="5760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3568" y="2636912"/>
            <a:ext cx="2232248" cy="10801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16340"/>
                </a:solidFill>
              </a:rPr>
              <a:t>Самозащита</a:t>
            </a:r>
            <a:endParaRPr lang="ru-RU" sz="2800" b="1" dirty="0">
              <a:solidFill>
                <a:srgbClr val="01634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75856" y="2636912"/>
            <a:ext cx="2520280" cy="194421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16340"/>
                </a:solidFill>
                <a:hlinkClick r:id="rId3" action="ppaction://hlinksldjump"/>
              </a:rPr>
              <a:t>Общий (судебный) порядок</a:t>
            </a:r>
            <a:endParaRPr lang="ru-RU" sz="2800" b="1" dirty="0">
              <a:solidFill>
                <a:srgbClr val="01634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596336" y="2060848"/>
            <a:ext cx="216024" cy="5760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372200" y="2636912"/>
            <a:ext cx="2520280" cy="194421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16340"/>
                </a:solidFill>
                <a:hlinkClick r:id="rId4" action="ppaction://hlinksldjump"/>
              </a:rPr>
              <a:t>Специальный порядок</a:t>
            </a:r>
            <a:endParaRPr lang="ru-RU" sz="2800" b="1" dirty="0">
              <a:solidFill>
                <a:srgbClr val="016340"/>
              </a:solidFill>
            </a:endParaRPr>
          </a:p>
        </p:txBody>
      </p:sp>
      <p:sp>
        <p:nvSpPr>
          <p:cNvPr id="15" name="Управляющая кнопка: домой 14">
            <a:hlinkClick r:id="rId5" action="ppaction://hlinksldjump" highlightClick="1"/>
          </p:cNvPr>
          <p:cNvSpPr/>
          <p:nvPr/>
        </p:nvSpPr>
        <p:spPr>
          <a:xfrm>
            <a:off x="755576" y="5589240"/>
            <a:ext cx="792088" cy="936104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алее 13">
            <a:hlinkClick r:id="rId6" action="ppaction://hlinksldjump" highlightClick="1"/>
          </p:cNvPr>
          <p:cNvSpPr/>
          <p:nvPr/>
        </p:nvSpPr>
        <p:spPr>
          <a:xfrm>
            <a:off x="6804248" y="5949280"/>
            <a:ext cx="1584176" cy="576064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938667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Общий порядок </a:t>
            </a:r>
            <a:r>
              <a:rPr lang="ru-RU" sz="3200" b="1" dirty="0" smtClean="0">
                <a:solidFill>
                  <a:srgbClr val="FFFF00"/>
                </a:solidFill>
              </a:rPr>
              <a:t>предполагает обращение </a:t>
            </a:r>
          </a:p>
          <a:p>
            <a:r>
              <a:rPr lang="ru-RU" sz="3200" b="1" dirty="0" smtClean="0">
                <a:solidFill>
                  <a:srgbClr val="FFFF00"/>
                </a:solidFill>
              </a:rPr>
              <a:t>в суд с исковым заявлением.</a:t>
            </a:r>
          </a:p>
          <a:p>
            <a:endParaRPr lang="ru-RU" sz="3200" b="1" dirty="0" smtClean="0">
              <a:solidFill>
                <a:srgbClr val="FFFF00"/>
              </a:solidFill>
            </a:endParaRPr>
          </a:p>
          <a:p>
            <a:endParaRPr lang="ru-RU" sz="3200" b="1" dirty="0" smtClean="0">
              <a:solidFill>
                <a:srgbClr val="FFFF00"/>
              </a:solidFill>
            </a:endParaRPr>
          </a:p>
          <a:p>
            <a:r>
              <a:rPr lang="ru-RU" sz="3200" b="1" dirty="0" smtClean="0">
                <a:solidFill>
                  <a:srgbClr val="FFC000"/>
                </a:solidFill>
              </a:rPr>
              <a:t>Исковое заявление </a:t>
            </a:r>
            <a:r>
              <a:rPr lang="ru-RU" sz="3200" b="1" dirty="0" smtClean="0">
                <a:solidFill>
                  <a:srgbClr val="FFFF00"/>
                </a:solidFill>
              </a:rPr>
              <a:t>– это письменное </a:t>
            </a:r>
            <a:r>
              <a:rPr lang="ru-RU" sz="3200" b="1" dirty="0" err="1" smtClean="0">
                <a:solidFill>
                  <a:srgbClr val="FFFF00"/>
                </a:solidFill>
              </a:rPr>
              <a:t>обра</a:t>
            </a:r>
            <a:r>
              <a:rPr lang="ru-RU" sz="3200" b="1" dirty="0" smtClean="0">
                <a:solidFill>
                  <a:srgbClr val="FFFF00"/>
                </a:solidFill>
              </a:rPr>
              <a:t> – </a:t>
            </a:r>
          </a:p>
          <a:p>
            <a:r>
              <a:rPr lang="ru-RU" sz="3200" b="1" dirty="0" err="1" smtClean="0">
                <a:solidFill>
                  <a:srgbClr val="FFFF00"/>
                </a:solidFill>
              </a:rPr>
              <a:t>щение</a:t>
            </a:r>
            <a:r>
              <a:rPr lang="ru-RU" sz="3200" b="1" dirty="0" smtClean="0">
                <a:solidFill>
                  <a:srgbClr val="FFFF00"/>
                </a:solidFill>
              </a:rPr>
              <a:t> в суд за зашитой нарушенного права</a:t>
            </a:r>
          </a:p>
          <a:p>
            <a:r>
              <a:rPr lang="ru-RU" sz="3200" b="1" dirty="0" smtClean="0">
                <a:solidFill>
                  <a:srgbClr val="FFFF00"/>
                </a:solidFill>
              </a:rPr>
              <a:t>и одновременно к лицу, </a:t>
            </a:r>
            <a:r>
              <a:rPr lang="ru-RU" sz="3200" b="1" dirty="0" err="1" smtClean="0">
                <a:solidFill>
                  <a:srgbClr val="FFFF00"/>
                </a:solidFill>
              </a:rPr>
              <a:t>нарушевшего</a:t>
            </a:r>
            <a:r>
              <a:rPr lang="ru-RU" sz="3200" b="1" dirty="0" smtClean="0">
                <a:solidFill>
                  <a:srgbClr val="FFFF00"/>
                </a:solidFill>
              </a:rPr>
              <a:t> это</a:t>
            </a:r>
          </a:p>
          <a:p>
            <a:r>
              <a:rPr lang="ru-RU" sz="3200" b="1" dirty="0" smtClean="0">
                <a:solidFill>
                  <a:srgbClr val="FFFF00"/>
                </a:solidFill>
              </a:rPr>
              <a:t>право, с требованием об исполнении </a:t>
            </a:r>
            <a:r>
              <a:rPr lang="ru-RU" sz="3200" b="1" dirty="0" err="1" smtClean="0">
                <a:solidFill>
                  <a:srgbClr val="FFFF00"/>
                </a:solidFill>
              </a:rPr>
              <a:t>обя</a:t>
            </a:r>
            <a:r>
              <a:rPr lang="ru-RU" sz="3200" b="1" dirty="0" smtClean="0">
                <a:solidFill>
                  <a:srgbClr val="FFFF00"/>
                </a:solidFill>
              </a:rPr>
              <a:t> – </a:t>
            </a:r>
          </a:p>
          <a:p>
            <a:r>
              <a:rPr lang="ru-RU" sz="3200" b="1" dirty="0" err="1" smtClean="0">
                <a:solidFill>
                  <a:srgbClr val="FFFF00"/>
                </a:solidFill>
              </a:rPr>
              <a:t>зательств</a:t>
            </a:r>
            <a:r>
              <a:rPr lang="ru-RU" sz="3200" b="1" dirty="0" smtClean="0">
                <a:solidFill>
                  <a:srgbClr val="FFFF00"/>
                </a:solidFill>
              </a:rPr>
              <a:t>.</a:t>
            </a: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716016" y="4365104"/>
            <a:ext cx="2808312" cy="21062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2627784" y="5805264"/>
            <a:ext cx="1008112" cy="864096"/>
          </a:xfrm>
          <a:prstGeom prst="actionButtonRetur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76672"/>
            <a:ext cx="925548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Специальный порядок (административный)</a:t>
            </a:r>
          </a:p>
          <a:p>
            <a:r>
              <a:rPr lang="ru-RU" sz="3200" b="1" dirty="0" smtClean="0">
                <a:solidFill>
                  <a:srgbClr val="FFC000"/>
                </a:solidFill>
              </a:rPr>
              <a:t>предполагает обращение за зашитой нару – </a:t>
            </a:r>
          </a:p>
          <a:p>
            <a:r>
              <a:rPr lang="ru-RU" sz="3200" b="1" dirty="0" err="1" smtClean="0">
                <a:solidFill>
                  <a:srgbClr val="FFC000"/>
                </a:solidFill>
              </a:rPr>
              <a:t>шенных</a:t>
            </a:r>
            <a:r>
              <a:rPr lang="ru-RU" sz="3200" b="1" dirty="0" smtClean="0">
                <a:solidFill>
                  <a:srgbClr val="FFC000"/>
                </a:solidFill>
              </a:rPr>
              <a:t> прав в определённые </a:t>
            </a:r>
            <a:r>
              <a:rPr lang="ru-RU" sz="3200" b="1" dirty="0" err="1" smtClean="0">
                <a:solidFill>
                  <a:srgbClr val="FFC000"/>
                </a:solidFill>
              </a:rPr>
              <a:t>государст</a:t>
            </a:r>
            <a:r>
              <a:rPr lang="ru-RU" sz="3200" b="1" dirty="0" smtClean="0">
                <a:solidFill>
                  <a:srgbClr val="FFC000"/>
                </a:solidFill>
              </a:rPr>
              <a:t> – </a:t>
            </a:r>
          </a:p>
          <a:p>
            <a:r>
              <a:rPr lang="ru-RU" sz="3200" b="1" dirty="0" smtClean="0">
                <a:solidFill>
                  <a:srgbClr val="FFC000"/>
                </a:solidFill>
              </a:rPr>
              <a:t>венные органы с жалобой.</a:t>
            </a:r>
            <a:endParaRPr lang="ru-RU" sz="3200" b="1" dirty="0">
              <a:solidFill>
                <a:srgbClr val="FFC000"/>
              </a:solidFill>
            </a:endParaRPr>
          </a:p>
        </p:txBody>
      </p:sp>
      <p:pic>
        <p:nvPicPr>
          <p:cNvPr id="3" name="Picture 4" descr="XXDESK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3861048"/>
            <a:ext cx="2304256" cy="2018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3275856" y="5733256"/>
            <a:ext cx="1080120" cy="936104"/>
          </a:xfrm>
          <a:prstGeom prst="actionButtonRetur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683568" y="5733256"/>
            <a:ext cx="864096" cy="936104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782470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</a:rPr>
              <a:t>Вопросы для закрепления </a:t>
            </a:r>
          </a:p>
          <a:p>
            <a:r>
              <a:rPr lang="ru-RU" sz="4400" b="1" dirty="0" smtClean="0">
                <a:solidFill>
                  <a:srgbClr val="FFFF00"/>
                </a:solidFill>
              </a:rPr>
              <a:t>знаний:</a:t>
            </a:r>
            <a:endParaRPr lang="ru-RU" sz="4400" b="1" dirty="0">
              <a:solidFill>
                <a:srgbClr val="FFFF00"/>
              </a:solidFill>
            </a:endParaRPr>
          </a:p>
        </p:txBody>
      </p:sp>
      <p:pic>
        <p:nvPicPr>
          <p:cNvPr id="3" name="Picture 4" descr="C:\Documents and Settings\Пользователь\Local Settings\Temporary Internet Files\Content.IE5\I224HGJ0\MM900043731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4581128"/>
            <a:ext cx="1374605" cy="1765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23528" y="2132856"/>
            <a:ext cx="809151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solidFill>
                  <a:srgbClr val="00B050"/>
                </a:solidFill>
              </a:rPr>
              <a:t>Что такое гражданское правоотношение?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solidFill>
                  <a:srgbClr val="00B050"/>
                </a:solidFill>
              </a:rPr>
              <a:t>Назовите основные элементы гражданских </a:t>
            </a:r>
          </a:p>
          <a:p>
            <a:pPr marL="457200" indent="-457200"/>
            <a:r>
              <a:rPr lang="ru-RU" sz="2400" b="1" dirty="0" smtClean="0">
                <a:solidFill>
                  <a:srgbClr val="00B050"/>
                </a:solidFill>
              </a:rPr>
              <a:t>правоотношений.</a:t>
            </a:r>
          </a:p>
          <a:p>
            <a:pPr marL="457200" indent="-457200"/>
            <a:r>
              <a:rPr lang="ru-RU" sz="2400" b="1" dirty="0" smtClean="0">
                <a:solidFill>
                  <a:srgbClr val="00B050"/>
                </a:solidFill>
              </a:rPr>
              <a:t>3. Какие объекты гражданских правоотношений вы</a:t>
            </a:r>
          </a:p>
          <a:p>
            <a:pPr marL="457200" indent="-457200"/>
            <a:r>
              <a:rPr lang="ru-RU" sz="2400" b="1" dirty="0" smtClean="0">
                <a:solidFill>
                  <a:srgbClr val="00B050"/>
                </a:solidFill>
              </a:rPr>
              <a:t>знаете?</a:t>
            </a:r>
          </a:p>
          <a:p>
            <a:pPr marL="457200" indent="-457200"/>
            <a:r>
              <a:rPr lang="ru-RU" sz="2400" b="1" dirty="0" smtClean="0">
                <a:solidFill>
                  <a:srgbClr val="00B050"/>
                </a:solidFill>
              </a:rPr>
              <a:t>4.Каковы основные признаки юридического лица?</a:t>
            </a:r>
          </a:p>
          <a:p>
            <a:pPr marL="457200" indent="-457200"/>
            <a:r>
              <a:rPr lang="ru-RU" sz="2400" b="1" dirty="0" smtClean="0">
                <a:solidFill>
                  <a:srgbClr val="00B050"/>
                </a:solidFill>
              </a:rPr>
              <a:t>5.Какие существуют способы защиты нарушенных</a:t>
            </a:r>
          </a:p>
          <a:p>
            <a:pPr marL="457200" indent="-457200"/>
            <a:r>
              <a:rPr lang="ru-RU" sz="2400" b="1" dirty="0" smtClean="0">
                <a:solidFill>
                  <a:srgbClr val="00B050"/>
                </a:solidFill>
              </a:rPr>
              <a:t>гражданских прав?</a:t>
            </a:r>
          </a:p>
          <a:p>
            <a:pPr marL="457200" indent="-457200"/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1331640" y="5949280"/>
            <a:ext cx="864096" cy="720080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528" y="188640"/>
            <a:ext cx="58291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+mj-lt"/>
              </a:rPr>
              <a:t>Рассматриваемые вопросы:</a:t>
            </a:r>
            <a:endParaRPr lang="ru-RU" sz="3600" b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7664" y="1052736"/>
            <a:ext cx="78488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dirty="0"/>
              <a:t> </a:t>
            </a:r>
            <a:r>
              <a:rPr lang="ru-RU" sz="2800" dirty="0" smtClean="0">
                <a:hlinkClick r:id="rId3" action="ppaction://hlinksldjump"/>
              </a:rPr>
              <a:t>элементы</a:t>
            </a:r>
            <a:r>
              <a:rPr lang="ru-RU" sz="2800" dirty="0" smtClean="0"/>
              <a:t> гражданских правоотношений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 </a:t>
            </a:r>
            <a:r>
              <a:rPr lang="ru-RU" sz="2800" dirty="0" smtClean="0">
                <a:hlinkClick r:id="rId4" action="ppaction://hlinksldjump"/>
              </a:rPr>
              <a:t>субъекты</a:t>
            </a:r>
            <a:r>
              <a:rPr lang="ru-RU" sz="2800" dirty="0" smtClean="0"/>
              <a:t> гражданского права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hlinkClick r:id="rId5" action="ppaction://hlinksldjump"/>
              </a:rPr>
              <a:t>осуществление</a:t>
            </a:r>
            <a:r>
              <a:rPr lang="ru-RU" sz="2800" dirty="0" smtClean="0"/>
              <a:t> и </a:t>
            </a:r>
            <a:r>
              <a:rPr lang="ru-RU" sz="2800" dirty="0" smtClean="0">
                <a:hlinkClick r:id="rId6" action="ppaction://hlinksldjump"/>
              </a:rPr>
              <a:t>защита</a:t>
            </a:r>
            <a:r>
              <a:rPr lang="ru-RU" sz="2800" dirty="0" smtClean="0"/>
              <a:t> гражданских прав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hlinkClick r:id="rId7" action="ppaction://hlinksldjump"/>
              </a:rPr>
              <a:t>вопросы</a:t>
            </a:r>
            <a:r>
              <a:rPr lang="ru-RU" sz="2800" dirty="0" smtClean="0"/>
              <a:t> для закрепления знаний</a:t>
            </a:r>
          </a:p>
          <a:p>
            <a:pPr>
              <a:buFont typeface="Wingdings" pitchFamily="2" charset="2"/>
              <a:buChar char="ü"/>
            </a:pPr>
            <a:endParaRPr lang="ru-RU" sz="2800" dirty="0"/>
          </a:p>
        </p:txBody>
      </p:sp>
      <p:pic>
        <p:nvPicPr>
          <p:cNvPr id="8" name="Picture 4" descr="J007919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72200" y="2492896"/>
            <a:ext cx="2088232" cy="399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699792" y="2996952"/>
            <a:ext cx="2304256" cy="3458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7236296" y="6453336"/>
            <a:ext cx="1907704" cy="404664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251520" y="548680"/>
            <a:ext cx="8712968" cy="1152128"/>
          </a:xfrm>
          <a:prstGeom prst="roundRect">
            <a:avLst/>
          </a:prstGeom>
          <a:solidFill>
            <a:srgbClr val="FFFF00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ЭЛЕМЕНТЫ ГРАЖДАНСКИХ ПРАВООТНОШЕНИЙ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3068960"/>
            <a:ext cx="2592288" cy="10801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  <a:hlinkClick r:id="rId3" action="ppaction://hlinksldjump"/>
              </a:rPr>
              <a:t>Объекты правоотношений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347864" y="3068960"/>
            <a:ext cx="2592288" cy="10801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  <a:hlinkClick r:id="rId4" action="ppaction://hlinksldjump"/>
              </a:rPr>
              <a:t>Содержание правоотношений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300192" y="3068960"/>
            <a:ext cx="2592288" cy="10801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  <a:hlinkClick r:id="rId5" action="ppaction://hlinksldjump"/>
              </a:rPr>
              <a:t>Субъекты правоотношений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1259632" y="1700808"/>
            <a:ext cx="432048" cy="1368152"/>
          </a:xfrm>
          <a:prstGeom prst="downArrow">
            <a:avLst/>
          </a:prstGeom>
          <a:solidFill>
            <a:srgbClr val="0180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427984" y="1700808"/>
            <a:ext cx="432048" cy="1368152"/>
          </a:xfrm>
          <a:prstGeom prst="downArrow">
            <a:avLst/>
          </a:prstGeom>
          <a:solidFill>
            <a:srgbClr val="0180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7308304" y="1700808"/>
            <a:ext cx="432048" cy="1368152"/>
          </a:xfrm>
          <a:prstGeom prst="downArrow">
            <a:avLst/>
          </a:prstGeom>
          <a:solidFill>
            <a:srgbClr val="0180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4" descr="жмут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35896" y="4797152"/>
            <a:ext cx="2088232" cy="66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Управляющая кнопка: далее 14">
            <a:hlinkClick r:id="rId7" action="ppaction://hlinksldjump" highlightClick="1"/>
          </p:cNvPr>
          <p:cNvSpPr/>
          <p:nvPr/>
        </p:nvSpPr>
        <p:spPr>
          <a:xfrm>
            <a:off x="7164288" y="6165304"/>
            <a:ext cx="1800200" cy="504056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домой 15">
            <a:hlinkClick r:id="rId8" action="ppaction://hlinksldjump" highlightClick="1"/>
          </p:cNvPr>
          <p:cNvSpPr/>
          <p:nvPr/>
        </p:nvSpPr>
        <p:spPr>
          <a:xfrm>
            <a:off x="467544" y="6165304"/>
            <a:ext cx="720080" cy="504056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139952" y="69269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60648"/>
            <a:ext cx="929357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	</a:t>
            </a:r>
            <a:r>
              <a:rPr lang="ru-RU" sz="2400" b="1" dirty="0" smtClean="0">
                <a:solidFill>
                  <a:srgbClr val="FFFF00"/>
                </a:solidFill>
              </a:rPr>
              <a:t>Объектом гражданского правоотношения  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понимается то благо, по поводу которого возникает 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правоотношение. Именно в отношении этого блага у 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сторон правоотношения существуют субъективные 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права и обязанности.</a:t>
            </a:r>
          </a:p>
          <a:p>
            <a:endParaRPr lang="ru-RU" sz="2400" b="1" dirty="0" smtClean="0">
              <a:solidFill>
                <a:srgbClr val="FFFF00"/>
              </a:solidFill>
            </a:endParaRPr>
          </a:p>
          <a:p>
            <a:r>
              <a:rPr lang="ru-RU" sz="2400" b="1" dirty="0">
                <a:solidFill>
                  <a:srgbClr val="FFFF00"/>
                </a:solidFill>
              </a:rPr>
              <a:t>	</a:t>
            </a:r>
            <a:r>
              <a:rPr lang="ru-RU" sz="2400" b="1" dirty="0" smtClean="0">
                <a:solidFill>
                  <a:srgbClr val="FFFF00"/>
                </a:solidFill>
              </a:rPr>
              <a:t>Гражданский кодекс Российской Федерации  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в качестве объектов правоотношений рассматривает 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вещи, работы и услуги, информацию, результаты 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интеллектуальной деятельности и нематериальные блага.</a:t>
            </a:r>
            <a:endParaRPr lang="ru-RU" sz="2400" b="1" dirty="0">
              <a:solidFill>
                <a:srgbClr val="FFFF00"/>
              </a:solidFill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077072"/>
            <a:ext cx="1728192" cy="2594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Управляющая кнопка: возврат 8">
            <a:hlinkClick r:id="" action="ppaction://hlinkshowjump?jump=lastslideviewed" highlightClick="1"/>
          </p:cNvPr>
          <p:cNvSpPr/>
          <p:nvPr/>
        </p:nvSpPr>
        <p:spPr>
          <a:xfrm>
            <a:off x="3851920" y="5949280"/>
            <a:ext cx="1224136" cy="720080"/>
          </a:xfrm>
          <a:prstGeom prst="actionButtonRetur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4581128"/>
            <a:ext cx="2214562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95578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	Под содержанием гражданских правоотношений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понимаются субъективные права и обязанности его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участников.</a:t>
            </a:r>
          </a:p>
          <a:p>
            <a:endParaRPr lang="ru-RU" sz="2400" b="1" dirty="0" smtClean="0">
              <a:solidFill>
                <a:srgbClr val="FFFF00"/>
              </a:solidFill>
            </a:endParaRPr>
          </a:p>
          <a:p>
            <a:r>
              <a:rPr lang="ru-RU" sz="2400" b="1" dirty="0">
                <a:solidFill>
                  <a:srgbClr val="FFFF00"/>
                </a:solidFill>
              </a:rPr>
              <a:t>	</a:t>
            </a:r>
            <a:r>
              <a:rPr lang="ru-RU" sz="2400" b="1" dirty="0" smtClean="0">
                <a:solidFill>
                  <a:srgbClr val="FFFF00"/>
                </a:solidFill>
              </a:rPr>
              <a:t>Права, составляющие правоотношение, являются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субъективными , так как принадлежат конкретному 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субъекту правоотношения, а не субъекту права в целом.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4139952" y="5949280"/>
            <a:ext cx="1224136" cy="692696"/>
          </a:xfrm>
          <a:prstGeom prst="actionButtonRetur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3933056"/>
            <a:ext cx="2808312" cy="2627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4077072"/>
            <a:ext cx="1728192" cy="2594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67032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	</a:t>
            </a:r>
            <a:r>
              <a:rPr lang="ru-RU" sz="2800" b="1" dirty="0" smtClean="0">
                <a:solidFill>
                  <a:srgbClr val="FFFF00"/>
                </a:solidFill>
              </a:rPr>
              <a:t>Субъект гражданского правоотношения – </a:t>
            </a:r>
          </a:p>
          <a:p>
            <a:r>
              <a:rPr lang="ru-RU" sz="2800" b="1" dirty="0" smtClean="0">
                <a:solidFill>
                  <a:srgbClr val="FFFF00"/>
                </a:solidFill>
              </a:rPr>
              <a:t>это участник гражданского правоотношения, </a:t>
            </a:r>
          </a:p>
          <a:p>
            <a:r>
              <a:rPr lang="ru-RU" sz="2800" b="1" dirty="0" smtClean="0">
                <a:solidFill>
                  <a:srgbClr val="FFFF00"/>
                </a:solidFill>
              </a:rPr>
              <a:t>обладающий субъективными гражданскими </a:t>
            </a:r>
          </a:p>
          <a:p>
            <a:r>
              <a:rPr lang="ru-RU" sz="2800" b="1" dirty="0" smtClean="0">
                <a:solidFill>
                  <a:srgbClr val="FFFF00"/>
                </a:solidFill>
              </a:rPr>
              <a:t>правами и обязанностями</a:t>
            </a:r>
            <a:r>
              <a:rPr lang="ru-RU" sz="2400" b="1" dirty="0" smtClean="0">
                <a:solidFill>
                  <a:srgbClr val="FFFF00"/>
                </a:solidFill>
              </a:rPr>
              <a:t>.</a:t>
            </a:r>
            <a:endParaRPr lang="ru-RU" sz="2400" b="1" dirty="0">
              <a:solidFill>
                <a:srgbClr val="FFFF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3356992"/>
            <a:ext cx="2952328" cy="2761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2780928"/>
            <a:ext cx="1944216" cy="2918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Управляющая кнопка: возврат 6">
            <a:hlinkClick r:id="" action="ppaction://hlinkshowjump?jump=lastslideviewed" highlightClick="1"/>
          </p:cNvPr>
          <p:cNvSpPr/>
          <p:nvPr/>
        </p:nvSpPr>
        <p:spPr>
          <a:xfrm>
            <a:off x="3851920" y="5949280"/>
            <a:ext cx="792088" cy="692696"/>
          </a:xfrm>
          <a:prstGeom prst="actionButtonRetur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251520" y="548680"/>
            <a:ext cx="8712968" cy="1152128"/>
          </a:xfrm>
          <a:prstGeom prst="roundRect">
            <a:avLst/>
          </a:prstGeom>
          <a:solidFill>
            <a:srgbClr val="FFFF00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СУБЪЕКТЫ ГРАЖДАНСКИХ ПРАВООТНОШЕНИЙ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3068960"/>
            <a:ext cx="2592288" cy="10801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  <a:hlinkClick r:id="rId3" action="ppaction://hlinksldjump"/>
              </a:rPr>
              <a:t>Физические лица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03848" y="3068960"/>
            <a:ext cx="2808312" cy="345638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  <a:hlinkClick r:id="rId4" action="ppaction://hlinksldjump"/>
              </a:rPr>
              <a:t>Российская Федерация</a:t>
            </a:r>
          </a:p>
          <a:p>
            <a:pPr algn="ctr"/>
            <a:endParaRPr lang="ru-RU" sz="2400" b="1" dirty="0">
              <a:solidFill>
                <a:srgbClr val="FFFF00"/>
              </a:solidFill>
              <a:hlinkClick r:id="rId4" action="ppaction://hlinksldjump"/>
            </a:endParaRPr>
          </a:p>
          <a:p>
            <a:pPr algn="ctr"/>
            <a:r>
              <a:rPr lang="ru-RU" sz="2400" b="1" dirty="0" smtClean="0">
                <a:solidFill>
                  <a:srgbClr val="FFFF00"/>
                </a:solidFill>
                <a:hlinkClick r:id="rId4" action="ppaction://hlinksldjump"/>
              </a:rPr>
              <a:t>Субъекты Российской Федерации</a:t>
            </a:r>
          </a:p>
          <a:p>
            <a:pPr algn="ctr"/>
            <a:endParaRPr lang="ru-RU" sz="2400" b="1" dirty="0">
              <a:solidFill>
                <a:srgbClr val="FFFF00"/>
              </a:solidFill>
              <a:hlinkClick r:id="rId4" action="ppaction://hlinksldjump"/>
            </a:endParaRPr>
          </a:p>
          <a:p>
            <a:pPr algn="ctr"/>
            <a:r>
              <a:rPr lang="ru-RU" sz="2400" b="1" dirty="0" smtClean="0">
                <a:solidFill>
                  <a:srgbClr val="FFFF00"/>
                </a:solidFill>
                <a:hlinkClick r:id="rId4" action="ppaction://hlinksldjump"/>
              </a:rPr>
              <a:t>Муниципальные образования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300192" y="3068960"/>
            <a:ext cx="2592288" cy="10801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  <a:hlinkClick r:id="rId5" action="ppaction://hlinksldjump"/>
              </a:rPr>
              <a:t>Юридические лица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1259632" y="1700808"/>
            <a:ext cx="432048" cy="1368152"/>
          </a:xfrm>
          <a:prstGeom prst="downArrow">
            <a:avLst/>
          </a:prstGeom>
          <a:solidFill>
            <a:srgbClr val="0180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427984" y="1700808"/>
            <a:ext cx="432048" cy="1368152"/>
          </a:xfrm>
          <a:prstGeom prst="downArrow">
            <a:avLst/>
          </a:prstGeom>
          <a:solidFill>
            <a:srgbClr val="0180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7308304" y="1700808"/>
            <a:ext cx="432048" cy="1368152"/>
          </a:xfrm>
          <a:prstGeom prst="downArrow">
            <a:avLst/>
          </a:prstGeom>
          <a:solidFill>
            <a:srgbClr val="0180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алее 13">
            <a:hlinkClick r:id="rId6" action="ppaction://hlinksldjump" highlightClick="1"/>
          </p:cNvPr>
          <p:cNvSpPr/>
          <p:nvPr/>
        </p:nvSpPr>
        <p:spPr>
          <a:xfrm>
            <a:off x="7380312" y="6093296"/>
            <a:ext cx="1584176" cy="576064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домой 14">
            <a:hlinkClick r:id="rId7" action="ppaction://hlinksldjump" highlightClick="1"/>
          </p:cNvPr>
          <p:cNvSpPr/>
          <p:nvPr/>
        </p:nvSpPr>
        <p:spPr>
          <a:xfrm>
            <a:off x="611560" y="6021288"/>
            <a:ext cx="720080" cy="648072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412776"/>
            <a:ext cx="8395568" cy="3724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Физическое лицо – это человек, </a:t>
            </a:r>
          </a:p>
          <a:p>
            <a:r>
              <a:rPr lang="ru-RU" sz="3600" b="1" dirty="0" smtClean="0">
                <a:solidFill>
                  <a:srgbClr val="FFFF00"/>
                </a:solidFill>
              </a:rPr>
              <a:t>обладающий правом  вступать в </a:t>
            </a:r>
          </a:p>
          <a:p>
            <a:r>
              <a:rPr lang="ru-RU" sz="3600" b="1" dirty="0" smtClean="0">
                <a:solidFill>
                  <a:srgbClr val="FFFF00"/>
                </a:solidFill>
              </a:rPr>
              <a:t>правоотношения, т.е. обладающий </a:t>
            </a:r>
          </a:p>
          <a:p>
            <a:r>
              <a:rPr lang="ru-RU" sz="3600" b="1" dirty="0" smtClean="0">
                <a:solidFill>
                  <a:srgbClr val="FFFF00"/>
                </a:solidFill>
              </a:rPr>
              <a:t>правоспособностью и </a:t>
            </a:r>
            <a:r>
              <a:rPr lang="ru-RU" sz="3600" b="1" dirty="0" err="1" smtClean="0">
                <a:solidFill>
                  <a:srgbClr val="FFFF00"/>
                </a:solidFill>
              </a:rPr>
              <a:t>дееспособ</a:t>
            </a:r>
            <a:r>
              <a:rPr lang="ru-RU" sz="3600" b="1" dirty="0" smtClean="0">
                <a:solidFill>
                  <a:srgbClr val="FFFF00"/>
                </a:solidFill>
              </a:rPr>
              <a:t> – </a:t>
            </a:r>
          </a:p>
          <a:p>
            <a:r>
              <a:rPr lang="ru-RU" sz="3600" b="1" dirty="0" err="1" smtClean="0">
                <a:solidFill>
                  <a:srgbClr val="FFFF00"/>
                </a:solidFill>
              </a:rPr>
              <a:t>ностью</a:t>
            </a:r>
            <a:r>
              <a:rPr lang="ru-RU" sz="2800" b="1" dirty="0" smtClean="0">
                <a:solidFill>
                  <a:srgbClr val="FFFF00"/>
                </a:solidFill>
              </a:rPr>
              <a:t>.</a:t>
            </a:r>
          </a:p>
          <a:p>
            <a:endParaRPr lang="ru-RU" sz="2800" b="1" dirty="0" smtClean="0">
              <a:solidFill>
                <a:srgbClr val="FFFF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FFFF00"/>
                </a:solidFill>
                <a:hlinkClick r:id="rId3" action="ppaction://hlinkfile"/>
              </a:rPr>
              <a:t>Подробнее: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3" name="Управляющая кнопка: возврат 2">
            <a:hlinkClick r:id="" action="ppaction://hlinkshowjump?jump=lastslideviewed" highlightClick="1"/>
          </p:cNvPr>
          <p:cNvSpPr/>
          <p:nvPr/>
        </p:nvSpPr>
        <p:spPr>
          <a:xfrm>
            <a:off x="3419872" y="5949280"/>
            <a:ext cx="1008112" cy="720080"/>
          </a:xfrm>
          <a:prstGeom prst="actionButtonRetur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3717032"/>
            <a:ext cx="1944216" cy="2918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12776"/>
            <a:ext cx="916090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Юридическое лицо – это организация, обладаю – </a:t>
            </a:r>
          </a:p>
          <a:p>
            <a:r>
              <a:rPr lang="ru-RU" sz="2800" b="1" dirty="0" err="1" smtClean="0">
                <a:solidFill>
                  <a:srgbClr val="FFFF00"/>
                </a:solidFill>
              </a:rPr>
              <a:t>щая</a:t>
            </a:r>
            <a:r>
              <a:rPr lang="ru-RU" sz="2800" b="1" dirty="0" smtClean="0">
                <a:solidFill>
                  <a:srgbClr val="FFFF00"/>
                </a:solidFill>
              </a:rPr>
              <a:t> обособленным (отдельным) имуществом и </a:t>
            </a:r>
          </a:p>
          <a:p>
            <a:r>
              <a:rPr lang="ru-RU" sz="2800" b="1" dirty="0" smtClean="0">
                <a:solidFill>
                  <a:srgbClr val="FFFF00"/>
                </a:solidFill>
              </a:rPr>
              <a:t>выступающая в правовых отношениях как </a:t>
            </a:r>
            <a:r>
              <a:rPr lang="ru-RU" sz="2800" b="1" dirty="0" err="1" smtClean="0">
                <a:solidFill>
                  <a:srgbClr val="FFFF00"/>
                </a:solidFill>
              </a:rPr>
              <a:t>са</a:t>
            </a:r>
            <a:r>
              <a:rPr lang="ru-RU" sz="2800" b="1" dirty="0" smtClean="0">
                <a:solidFill>
                  <a:srgbClr val="FFFF00"/>
                </a:solidFill>
              </a:rPr>
              <a:t> – </a:t>
            </a:r>
          </a:p>
          <a:p>
            <a:r>
              <a:rPr lang="ru-RU" sz="2800" b="1" dirty="0" err="1" smtClean="0">
                <a:solidFill>
                  <a:srgbClr val="FFFF00"/>
                </a:solidFill>
              </a:rPr>
              <a:t>мостоятельный</a:t>
            </a:r>
            <a:r>
              <a:rPr lang="ru-RU" sz="2800" b="1" dirty="0" smtClean="0">
                <a:solidFill>
                  <a:srgbClr val="FFFF00"/>
                </a:solidFill>
              </a:rPr>
              <a:t> субъект права.</a:t>
            </a:r>
          </a:p>
          <a:p>
            <a:endParaRPr lang="ru-RU" sz="2800" b="1" dirty="0" smtClean="0">
              <a:solidFill>
                <a:srgbClr val="FFFF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FFFF00"/>
                </a:solidFill>
                <a:hlinkClick r:id="rId3" action="ppaction://hlinkfile"/>
              </a:rPr>
              <a:t>Подробнее: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3" name="Управляющая кнопка: возврат 2">
            <a:hlinkClick r:id="" action="ppaction://hlinkshowjump?jump=lastslideviewed" highlightClick="1"/>
          </p:cNvPr>
          <p:cNvSpPr/>
          <p:nvPr/>
        </p:nvSpPr>
        <p:spPr>
          <a:xfrm>
            <a:off x="3779912" y="5877272"/>
            <a:ext cx="936104" cy="720080"/>
          </a:xfrm>
          <a:prstGeom prst="actionButtonRetur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3717032"/>
            <a:ext cx="1944216" cy="2918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theme/theme1.xml><?xml version="1.0" encoding="utf-8"?>
<a:theme xmlns:a="http://schemas.openxmlformats.org/drawingml/2006/main" name="15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151</Template>
  <TotalTime>395</TotalTime>
  <Words>374</Words>
  <Application>Microsoft Office PowerPoint</Application>
  <PresentationFormat>Экран (4:3)</PresentationFormat>
  <Paragraphs>104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151</vt:lpstr>
      <vt:lpstr>ОБЩАЯ ХАРАКТЕРИСТИКА ГРАЖДАНСКИХ ПРАВООТНОШЕНИЙ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ОБЩАЯ ХАРАКТЕРИСТИКА ГРАЖДАНСКИХ ПРАВООТНОШЕНИЙ</dc:title>
  <dc:creator>Master</dc:creator>
  <cp:lastModifiedBy>Inkognito</cp:lastModifiedBy>
  <cp:revision>42</cp:revision>
  <dcterms:created xsi:type="dcterms:W3CDTF">2012-03-23T08:57:17Z</dcterms:created>
  <dcterms:modified xsi:type="dcterms:W3CDTF">2012-10-22T13:48:28Z</dcterms:modified>
</cp:coreProperties>
</file>