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notesMasterIdLst>
    <p:notesMasterId r:id="rId27"/>
  </p:notesMasterIdLst>
  <p:handoutMasterIdLst>
    <p:handoutMasterId r:id="rId28"/>
  </p:handoutMasterIdLst>
  <p:sldIdLst>
    <p:sldId id="269" r:id="rId2"/>
    <p:sldId id="275" r:id="rId3"/>
    <p:sldId id="276" r:id="rId4"/>
    <p:sldId id="277" r:id="rId5"/>
    <p:sldId id="279" r:id="rId6"/>
    <p:sldId id="272" r:id="rId7"/>
    <p:sldId id="273" r:id="rId8"/>
    <p:sldId id="281" r:id="rId9"/>
    <p:sldId id="282" r:id="rId10"/>
    <p:sldId id="285" r:id="rId11"/>
    <p:sldId id="291" r:id="rId12"/>
    <p:sldId id="292" r:id="rId13"/>
    <p:sldId id="293" r:id="rId14"/>
    <p:sldId id="294" r:id="rId15"/>
    <p:sldId id="295" r:id="rId16"/>
    <p:sldId id="290" r:id="rId17"/>
    <p:sldId id="286" r:id="rId18"/>
    <p:sldId id="287" r:id="rId19"/>
    <p:sldId id="288" r:id="rId20"/>
    <p:sldId id="296" r:id="rId21"/>
    <p:sldId id="299" r:id="rId22"/>
    <p:sldId id="297" r:id="rId23"/>
    <p:sldId id="298" r:id="rId24"/>
    <p:sldId id="289" r:id="rId25"/>
    <p:sldId id="300" r:id="rId26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BD4"/>
    <a:srgbClr val="FDEBE7"/>
    <a:srgbClr val="FEF6F4"/>
    <a:srgbClr val="A2230A"/>
    <a:srgbClr val="F57D65"/>
    <a:srgbClr val="F6A4A6"/>
    <a:srgbClr val="FAC8BE"/>
    <a:srgbClr val="000000"/>
    <a:srgbClr val="FDBBC0"/>
    <a:srgbClr val="FFA7A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vertBarState="maximized" horzBarState="maximized">
    <p:restoredLeft sz="15029" autoAdjust="0"/>
    <p:restoredTop sz="94660"/>
  </p:normalViewPr>
  <p:slideViewPr>
    <p:cSldViewPr>
      <p:cViewPr varScale="1">
        <p:scale>
          <a:sx n="83" d="100"/>
          <a:sy n="83" d="100"/>
        </p:scale>
        <p:origin x="-4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662"/>
    </p:cViewPr>
  </p:sorterViewPr>
  <p:notesViewPr>
    <p:cSldViewPr>
      <p:cViewPr varScale="1">
        <p:scale>
          <a:sx n="50" d="100"/>
          <a:sy n="50" d="100"/>
        </p:scale>
        <p:origin x="-1878" y="-96"/>
      </p:cViewPr>
      <p:guideLst>
        <p:guide orient="horz" pos="3086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39ECC-CD17-4F9C-915C-069A5F14FD9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07513"/>
            <a:ext cx="29194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07513"/>
            <a:ext cx="2919412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2F59A-8596-4599-A97A-C031BA6941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9DBAD-7B34-452F-9E3A-A9B39950A99A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5013"/>
            <a:ext cx="4897437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54550"/>
            <a:ext cx="5389563" cy="4410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07513"/>
            <a:ext cx="29194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07513"/>
            <a:ext cx="2919412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F50A4-1F59-4AE9-8F6A-7B464CC34A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F50A4-1F59-4AE9-8F6A-7B464CC34AF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F50A4-1F59-4AE9-8F6A-7B464CC34AF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F50A4-1F59-4AE9-8F6A-7B464CC34AF3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242E-A5CA-4D24-97FF-8D897ED68B0C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11E7-6A58-466B-AFA4-1FD302DCA4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242E-A5CA-4D24-97FF-8D897ED68B0C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11E7-6A58-466B-AFA4-1FD302DCA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242E-A5CA-4D24-97FF-8D897ED68B0C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11E7-6A58-466B-AFA4-1FD302DCA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242E-A5CA-4D24-97FF-8D897ED68B0C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11E7-6A58-466B-AFA4-1FD302DCA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242E-A5CA-4D24-97FF-8D897ED68B0C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11E7-6A58-466B-AFA4-1FD302DCA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242E-A5CA-4D24-97FF-8D897ED68B0C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11E7-6A58-466B-AFA4-1FD302DCA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242E-A5CA-4D24-97FF-8D897ED68B0C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11E7-6A58-466B-AFA4-1FD302DCA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242E-A5CA-4D24-97FF-8D897ED68B0C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11E7-6A58-466B-AFA4-1FD302DCA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242E-A5CA-4D24-97FF-8D897ED68B0C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11E7-6A58-466B-AFA4-1FD302DCA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242E-A5CA-4D24-97FF-8D897ED68B0C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11E7-6A58-466B-AFA4-1FD302DCA4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1A7242E-A5CA-4D24-97FF-8D897ED68B0C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96911E7-6A58-466B-AFA4-1FD302DCA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1A7242E-A5CA-4D24-97FF-8D897ED68B0C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96911E7-6A58-466B-AFA4-1FD302DCA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&#1050;&#1086;&#1076;&#1080;&#1088;&#1086;&#1074;&#1072;&#1085;&#1080;&#1077;%20%20&#1075;&#1088;&#1072;&#1092;&#1080;&#1095;&#1077;&#1089;&#1082;&#1086;&#1081;%20&#1080;&#1085;&#1092;&#1086;&#1088;&#1084;&#1072;&#1094;&#1080;&#1080;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4.xml"/><Relationship Id="rId4" Type="http://schemas.openxmlformats.org/officeDocument/2006/relationships/slide" Target="slide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20" y="428604"/>
            <a:ext cx="8683468" cy="46005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1"/>
                </a:solidFill>
              </a:rPr>
              <a:t>                                                                               9 класс     </a:t>
            </a:r>
            <a:fld id="{8AD38482-1E0A-43F5-B2C8-37A95B8D4E87}" type="datetime1">
              <a:rPr lang="ru-RU" sz="1600" smtClean="0">
                <a:solidFill>
                  <a:schemeClr val="tx1"/>
                </a:solidFill>
              </a:rPr>
              <a:pPr/>
              <a:t>22.10.2012</a:t>
            </a:fld>
            <a:r>
              <a:rPr lang="ru-RU" sz="1600" dirty="0" smtClean="0">
                <a:solidFill>
                  <a:schemeClr val="tx1"/>
                </a:solidFill>
              </a:rPr>
              <a:t>       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   </a:t>
            </a:r>
            <a:r>
              <a:rPr lang="ru-RU" sz="1600" dirty="0" err="1" smtClean="0">
                <a:solidFill>
                  <a:schemeClr val="tx1"/>
                </a:solidFill>
              </a:rPr>
              <a:t>Зацепина</a:t>
            </a:r>
            <a:r>
              <a:rPr lang="ru-RU" sz="1600" dirty="0" smtClean="0">
                <a:solidFill>
                  <a:schemeClr val="tx1"/>
                </a:solidFill>
              </a:rPr>
              <a:t> Е. М.                                                                                                              МОУ СОШ №18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имени Э.Д. Потапова г. Мичуринска</a:t>
            </a:r>
            <a:r>
              <a:rPr lang="ru-RU" sz="5400" dirty="0" smtClean="0">
                <a:solidFill>
                  <a:schemeClr val="tx1"/>
                </a:solidFill>
              </a:rPr>
              <a:t/>
            </a:r>
            <a:br>
              <a:rPr lang="ru-RU" sz="5400" dirty="0" smtClean="0">
                <a:solidFill>
                  <a:schemeClr val="tx1"/>
                </a:solidFill>
              </a:rPr>
            </a:br>
            <a:r>
              <a:rPr lang="ru-RU" sz="5400" dirty="0" smtClean="0">
                <a:solidFill>
                  <a:schemeClr val="tx1"/>
                </a:solidFill>
              </a:rPr>
              <a:t/>
            </a:r>
            <a:br>
              <a:rPr lang="ru-RU" sz="5400" dirty="0" smtClean="0">
                <a:solidFill>
                  <a:schemeClr val="tx1"/>
                </a:solidFill>
              </a:rPr>
            </a:br>
            <a:r>
              <a:rPr lang="ru-RU" sz="5400" dirty="0" smtClean="0"/>
              <a:t>Кодирование            графической информации</a:t>
            </a:r>
            <a:endParaRPr lang="ru-RU" sz="54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44620" y="5242683"/>
            <a:ext cx="8077200" cy="1499616"/>
          </a:xfrm>
          <a:solidFill>
            <a:srgbClr val="FDEBE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>
              <a:spcBef>
                <a:spcPts val="0"/>
              </a:spcBef>
              <a:buFont typeface="Wingdings" pitchFamily="2" charset="2"/>
              <a:buChar char="q"/>
            </a:pPr>
            <a:endParaRPr lang="ru-RU" dirty="0" smtClean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r>
              <a:rPr lang="ru-RU" sz="3300" dirty="0" smtClean="0">
                <a:solidFill>
                  <a:schemeClr val="bg2"/>
                </a:solidFill>
              </a:rPr>
              <a:t>Термин «информатика»</a:t>
            </a:r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r>
              <a:rPr lang="ru-RU" sz="3300" dirty="0" smtClean="0">
                <a:solidFill>
                  <a:schemeClr val="bg2"/>
                </a:solidFill>
              </a:rPr>
              <a:t>Ваше рабочее место</a:t>
            </a:r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r>
              <a:rPr lang="ru-RU" sz="3300" dirty="0" smtClean="0">
                <a:solidFill>
                  <a:schemeClr val="bg2"/>
                </a:solidFill>
                <a:hlinkClick r:id="rId3" action="ppaction://hlinkpres?slideindex=8&amp;slidetitle=Аналоговая и дискретная форма представления информации"/>
              </a:rPr>
              <a:t>Аналоговая и дискретная форма представления информации </a:t>
            </a:r>
            <a:endParaRPr lang="ru-RU" sz="3300" dirty="0" smtClean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r>
              <a:rPr lang="ru-RU" sz="3300" dirty="0" smtClean="0">
                <a:solidFill>
                  <a:schemeClr val="bg2"/>
                </a:solidFill>
                <a:hlinkClick r:id="rId4" action="ppaction://hlinksldjump"/>
              </a:rPr>
              <a:t>Растровое изображение</a:t>
            </a:r>
            <a:endParaRPr lang="ru-RU" sz="3300" dirty="0" smtClean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r>
              <a:rPr lang="ru-RU" sz="3300" dirty="0" smtClean="0">
                <a:solidFill>
                  <a:schemeClr val="bg2"/>
                </a:solidFill>
                <a:hlinkClick r:id="rId5" action="ppaction://hlinksldjump"/>
              </a:rPr>
              <a:t>Глубина цвета</a:t>
            </a:r>
            <a:endParaRPr lang="ru-RU" sz="3300" dirty="0" smtClean="0">
              <a:solidFill>
                <a:schemeClr val="bg2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14290"/>
            <a:ext cx="8229600" cy="9255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3800" dirty="0"/>
              <a:t>Кодирование растровых изображений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0034" y="2285992"/>
            <a:ext cx="5214974" cy="3929090"/>
          </a:xfrm>
          <a:solidFill>
            <a:srgbClr val="FDEBE7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endParaRPr lang="ru-RU" sz="2200" dirty="0" smtClean="0">
              <a:solidFill>
                <a:srgbClr val="50005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2200" dirty="0" smtClean="0">
                <a:solidFill>
                  <a:srgbClr val="500050"/>
                </a:solidFill>
              </a:rPr>
              <a:t>       </a:t>
            </a:r>
            <a:r>
              <a:rPr lang="ru-RU" sz="2200" dirty="0" smtClean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В результате пространственной дискретизации графическая информация представляется в виде </a:t>
            </a:r>
            <a:r>
              <a:rPr lang="ru-RU" sz="2200" b="1" dirty="0" smtClean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растрового изображения</a:t>
            </a:r>
            <a:r>
              <a:rPr lang="ru-RU" sz="2200" dirty="0" smtClean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, которое формируется из </a:t>
            </a:r>
            <a:r>
              <a:rPr lang="ru-RU" sz="2200" i="1" u="sng" dirty="0" smtClean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определенного количества строк, содержащих</a:t>
            </a:r>
            <a:r>
              <a:rPr lang="ru-RU" sz="2200" dirty="0" smtClean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, в свою очередь, </a:t>
            </a:r>
            <a:r>
              <a:rPr lang="ru-RU" sz="2200" i="1" u="sng" dirty="0" smtClean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определенное количество точек (пикселей) разных цветов.</a:t>
            </a:r>
          </a:p>
          <a:p>
            <a:pPr>
              <a:lnSpc>
                <a:spcPct val="80000"/>
              </a:lnSpc>
              <a:buNone/>
            </a:pP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>
              <a:solidFill>
                <a:srgbClr val="500050"/>
              </a:solidFill>
            </a:endParaRPr>
          </a:p>
        </p:txBody>
      </p:sp>
      <p:pic>
        <p:nvPicPr>
          <p:cNvPr id="8" name="Содержимое 7" descr="predinfo21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00826" y="2786058"/>
            <a:ext cx="1905000" cy="1438275"/>
          </a:xfrm>
        </p:spPr>
      </p:pic>
      <p:sp>
        <p:nvSpPr>
          <p:cNvPr id="9" name="Прямоугольник 8"/>
          <p:cNvSpPr/>
          <p:nvPr/>
        </p:nvSpPr>
        <p:spPr>
          <a:xfrm>
            <a:off x="6000760" y="4500570"/>
            <a:ext cx="292895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Рис.</a:t>
            </a:r>
            <a:r>
              <a:rPr lang="ru-RU" dirty="0" smtClean="0"/>
              <a:t>  </a:t>
            </a:r>
            <a:r>
              <a:rPr lang="ru-RU" sz="1600" dirty="0" smtClean="0"/>
              <a:t>Растровое изображение темного прямоугольника на светлом фоне</a:t>
            </a:r>
            <a:endParaRPr lang="ru-RU" sz="16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8358214" y="6143644"/>
            <a:ext cx="500066" cy="500066"/>
          </a:xfrm>
          <a:prstGeom prst="actionButtonHom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84615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3800" dirty="0" smtClean="0"/>
              <a:t>Разрешающая способность</a:t>
            </a:r>
            <a:endParaRPr lang="ru-RU" sz="3800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half" idx="1"/>
          </p:nvPr>
        </p:nvSpPr>
        <p:spPr>
          <a:xfrm>
            <a:off x="571472" y="2071678"/>
            <a:ext cx="8240914" cy="4000528"/>
          </a:xfrm>
          <a:solidFill>
            <a:srgbClr val="FDEBE7"/>
          </a:solidFill>
          <a:effectLst>
            <a:glow rad="228600">
              <a:schemeClr val="accent5">
                <a:lumMod val="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None/>
            </a:pP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Разрешающая способность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 растрового изображения определяется количеством точек как по горизонтали, так и по вертикали на единицу длины изображения. </a:t>
            </a:r>
          </a:p>
          <a:p>
            <a:pPr>
              <a:buNone/>
            </a:pPr>
            <a:endParaRPr lang="ru-RU" sz="2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Чем меньше размер точки, тем больше разрешающая способность (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больше строк растра и точек в строке)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и, соответственно, выше качество изображения. </a:t>
            </a:r>
          </a:p>
          <a:p>
            <a:pPr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Величина разрешающей способности обычно выражается</a:t>
            </a:r>
          </a:p>
          <a:p>
            <a:pPr>
              <a:spcBef>
                <a:spcPts val="0"/>
              </a:spcBef>
              <a:buNone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       в </a:t>
            </a:r>
            <a:r>
              <a:rPr lang="ru-RU" sz="2100" b="1" i="1" u="sng" dirty="0" err="1" smtClean="0">
                <a:latin typeface="Arial" pitchFamily="34" charset="0"/>
                <a:cs typeface="Arial" pitchFamily="34" charset="0"/>
              </a:rPr>
              <a:t>dpi</a:t>
            </a:r>
            <a:r>
              <a:rPr lang="ru-RU" sz="2100" b="1" i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2100" b="1" i="1" dirty="0" err="1" smtClean="0">
                <a:latin typeface="Arial" pitchFamily="34" charset="0"/>
                <a:cs typeface="Arial" pitchFamily="34" charset="0"/>
              </a:rPr>
              <a:t>dot</a:t>
            </a:r>
            <a:r>
              <a:rPr lang="ru-RU" sz="21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i="1" dirty="0" err="1" smtClean="0">
                <a:latin typeface="Arial" pitchFamily="34" charset="0"/>
                <a:cs typeface="Arial" pitchFamily="34" charset="0"/>
              </a:rPr>
              <a:t>per</a:t>
            </a:r>
            <a:r>
              <a:rPr lang="ru-RU" sz="21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i="1" dirty="0" err="1" smtClean="0">
                <a:latin typeface="Arial" pitchFamily="34" charset="0"/>
                <a:cs typeface="Arial" pitchFamily="34" charset="0"/>
              </a:rPr>
              <a:t>inch</a:t>
            </a:r>
            <a:r>
              <a:rPr lang="ru-RU" sz="2100" b="1" i="1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sz="2100" b="1" i="1" u="sng" dirty="0" smtClean="0">
                <a:latin typeface="Arial" pitchFamily="34" charset="0"/>
                <a:cs typeface="Arial" pitchFamily="34" charset="0"/>
              </a:rPr>
              <a:t>точек на дюйм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, т. е. в количестве  точек в полоске изображения длиной один дюйм </a:t>
            </a:r>
          </a:p>
          <a:p>
            <a:pPr>
              <a:spcBef>
                <a:spcPts val="0"/>
              </a:spcBef>
              <a:buNone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       (</a:t>
            </a:r>
            <a:r>
              <a:rPr lang="ru-RU" sz="2100" i="1" u="sng" dirty="0" smtClean="0">
                <a:latin typeface="Arial" pitchFamily="34" charset="0"/>
                <a:cs typeface="Arial" pitchFamily="34" charset="0"/>
              </a:rPr>
              <a:t>1 дюйм = 2,54 см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ru-RU" sz="21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3800" dirty="0" smtClean="0"/>
              <a:t>Сканирование</a:t>
            </a:r>
            <a:endParaRPr lang="ru-RU" sz="3800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half" idx="1"/>
          </p:nvPr>
        </p:nvSpPr>
        <p:spPr>
          <a:xfrm>
            <a:off x="500034" y="2500306"/>
            <a:ext cx="8115328" cy="3643338"/>
          </a:xfrm>
          <a:solidFill>
            <a:srgbClr val="FDEBE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Font typeface="Wingdings" pitchFamily="2" charset="2"/>
              <a:buChar char="q"/>
            </a:pPr>
            <a:endParaRPr lang="ru-RU" sz="2200" i="1" dirty="0" smtClean="0"/>
          </a:p>
          <a:p>
            <a:pPr>
              <a:buFont typeface="Wingdings" pitchFamily="2" charset="2"/>
              <a:buChar char="q"/>
            </a:pP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Сканирование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производится путем перемещения полоски светочувствительных элементов вдоль изображения.</a:t>
            </a:r>
          </a:p>
          <a:p>
            <a:pPr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Качество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растровых изображений, полученных в результате сканирования, зависит от разрешающей способности сканера, которую производители указывают двумя числами 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(например, 1200 </a:t>
            </a:r>
            <a:r>
              <a:rPr lang="ru-RU" sz="2200" i="1" dirty="0" err="1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 2400 </a:t>
            </a:r>
            <a:r>
              <a:rPr lang="ru-RU" sz="2200" i="1" dirty="0" err="1" smtClean="0">
                <a:latin typeface="Arial" pitchFamily="34" charset="0"/>
                <a:cs typeface="Arial" pitchFamily="34" charset="0"/>
              </a:rPr>
              <a:t>dpi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)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3800" dirty="0" smtClean="0"/>
              <a:t>Сканирование</a:t>
            </a:r>
            <a:endParaRPr lang="ru-RU" sz="3800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half" idx="1"/>
          </p:nvPr>
        </p:nvSpPr>
        <p:spPr>
          <a:xfrm>
            <a:off x="285720" y="1857364"/>
            <a:ext cx="4357718" cy="442915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>
              <a:buNone/>
            </a:pP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Первое число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является </a:t>
            </a:r>
            <a:r>
              <a:rPr lang="ru-RU" sz="1900" b="1" u="sng" dirty="0" smtClean="0">
                <a:latin typeface="Arial" pitchFamily="34" charset="0"/>
                <a:cs typeface="Arial" pitchFamily="34" charset="0"/>
              </a:rPr>
              <a:t>оптическим разрешением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сканера и определяется количеством светочувствительных элементов на одном дюйме полоски. </a:t>
            </a:r>
          </a:p>
          <a:p>
            <a:pPr>
              <a:buNone/>
            </a:pP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Второе число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является </a:t>
            </a:r>
            <a:r>
              <a:rPr lang="ru-RU" sz="1900" b="1" u="sng" dirty="0" smtClean="0">
                <a:latin typeface="Arial" pitchFamily="34" charset="0"/>
                <a:cs typeface="Arial" pitchFamily="34" charset="0"/>
              </a:rPr>
              <a:t>аппаратным разрешением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; оно определяется количеством "</a:t>
            </a:r>
            <a:r>
              <a:rPr lang="ru-RU" sz="1900" i="1" u="sng" dirty="0" err="1" smtClean="0">
                <a:latin typeface="Arial" pitchFamily="34" charset="0"/>
                <a:cs typeface="Arial" pitchFamily="34" charset="0"/>
              </a:rPr>
              <a:t>микрошагов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", которое может сделать полоска светочувствительных элементов, перемещаясь на один дюйм вдоль изображения. </a:t>
            </a:r>
            <a:endParaRPr lang="ru-RU" sz="19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Содержимое 4" descr="predinfo22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14876" y="2500306"/>
            <a:ext cx="4138642" cy="27146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5357818" y="5572140"/>
            <a:ext cx="342902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i="1" dirty="0" smtClean="0"/>
              <a:t>Рис. </a:t>
            </a:r>
            <a:r>
              <a:rPr lang="ru-RU" sz="1700" dirty="0" smtClean="0"/>
              <a:t>Оптическое и аппаратное разрешение сканера</a:t>
            </a:r>
            <a:endParaRPr lang="ru-RU" sz="17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3800" dirty="0" smtClean="0"/>
              <a:t>Глубина цвета</a:t>
            </a:r>
            <a:endParaRPr lang="ru-RU" sz="3800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half" idx="1"/>
          </p:nvPr>
        </p:nvSpPr>
        <p:spPr>
          <a:xfrm>
            <a:off x="357158" y="2100266"/>
            <a:ext cx="8215370" cy="411481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Каждый цвет можно рассматривать как возможное состояние точки. </a:t>
            </a:r>
            <a:r>
              <a:rPr lang="ru-RU" sz="2100" i="1" dirty="0" smtClean="0">
                <a:latin typeface="Arial" pitchFamily="34" charset="0"/>
                <a:cs typeface="Arial" pitchFamily="34" charset="0"/>
              </a:rPr>
              <a:t>Количество цветов N в палитре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2100" i="1" dirty="0" smtClean="0">
                <a:latin typeface="Arial" pitchFamily="34" charset="0"/>
                <a:cs typeface="Arial" pitchFamily="34" charset="0"/>
              </a:rPr>
              <a:t>количество информации I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, необходимое для кодирования цвета каждой точки, связаны между собой и могут быть вычислены по формуле: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                                           N=2</a:t>
            </a:r>
            <a:r>
              <a:rPr lang="ru-RU" sz="2000" b="1" baseline="30000" dirty="0" smtClean="0">
                <a:latin typeface="Arial" pitchFamily="34" charset="0"/>
                <a:cs typeface="Arial" pitchFamily="34" charset="0"/>
              </a:rPr>
              <a:t>I                                                                  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(1.1)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Количество информации, необходимое для кодирования цвета каждой точки:</a:t>
            </a:r>
          </a:p>
          <a:p>
            <a:pPr algn="ctr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2 = 2</a:t>
            </a:r>
            <a:r>
              <a:rPr lang="ru-RU" sz="2000" baseline="30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=&gt; 2</a:t>
            </a:r>
            <a:r>
              <a:rPr lang="ru-RU" sz="20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= 2</a:t>
            </a:r>
            <a:r>
              <a:rPr lang="ru-RU" sz="2000" baseline="30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=&gt; I = 1 бит.</a:t>
            </a:r>
          </a:p>
          <a:p>
            <a:pPr>
              <a:buFont typeface="Wingdings" pitchFamily="2" charset="2"/>
              <a:buChar char="q"/>
            </a:pPr>
            <a:r>
              <a:rPr lang="ru-RU" sz="2000" i="1" u="sng" dirty="0" smtClean="0">
                <a:latin typeface="Arial" pitchFamily="34" charset="0"/>
                <a:cs typeface="Arial" pitchFamily="34" charset="0"/>
              </a:rPr>
              <a:t>Количество информации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, которое используется </a:t>
            </a:r>
            <a:r>
              <a:rPr lang="ru-RU" sz="2000" i="1" u="sng" dirty="0" smtClean="0">
                <a:latin typeface="Arial" pitchFamily="34" charset="0"/>
                <a:cs typeface="Arial" pitchFamily="34" charset="0"/>
              </a:rPr>
              <a:t>для кодирования цвета точки изображения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, называется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глубиной цвета.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900" dirty="0"/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8286776" y="6072206"/>
            <a:ext cx="500066" cy="500066"/>
          </a:xfrm>
          <a:prstGeom prst="actionButtonHom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3800" dirty="0" smtClean="0"/>
              <a:t>Глубина цвета</a:t>
            </a:r>
            <a:endParaRPr lang="ru-RU" sz="3800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half" idx="1"/>
          </p:nvPr>
        </p:nvSpPr>
        <p:spPr>
          <a:xfrm>
            <a:off x="357158" y="2071678"/>
            <a:ext cx="8215370" cy="421484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  Наиболее распространенными значениями глубины цвета при кодировании цветных изображений являются 4, 8, 16 или 24 бита на точку. </a:t>
            </a:r>
          </a:p>
          <a:p>
            <a:pPr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                   Глубина цвета и количество цветов в палитре 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 Глубина цвета, I (битов)              Количество цветов в палитре, N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                        4                                                           2</a:t>
            </a:r>
            <a:r>
              <a:rPr lang="ru-RU" sz="2000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=16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                        8                                                           2</a:t>
            </a:r>
            <a:r>
              <a:rPr lang="ru-RU" sz="2000" baseline="30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= 256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                       16                                                          2</a:t>
            </a:r>
            <a:r>
              <a:rPr lang="ru-RU" sz="2000" baseline="30000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=65 536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                       24                                                          2</a:t>
            </a:r>
            <a:r>
              <a:rPr lang="ru-RU" sz="2000" baseline="30000" dirty="0" smtClean="0">
                <a:latin typeface="Arial" pitchFamily="34" charset="0"/>
                <a:cs typeface="Arial" pitchFamily="34" charset="0"/>
              </a:rPr>
              <a:t>24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= 16 777 216</a:t>
            </a:r>
            <a:endParaRPr lang="ru-RU" sz="19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857232"/>
            <a:ext cx="8229600" cy="63184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3800" dirty="0" smtClean="0"/>
              <a:t>Глубина цвета и палитра цветов</a:t>
            </a:r>
            <a:endParaRPr lang="ru-RU" sz="3800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7158" y="2428868"/>
            <a:ext cx="5111750" cy="3143272"/>
          </a:xfrm>
          <a:solidFill>
            <a:srgbClr val="FDEBE7"/>
          </a:solidFill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ru-RU" sz="1800" dirty="0" smtClean="0">
              <a:solidFill>
                <a:srgbClr val="50005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>Для черно-белого изображения информационный объем одной точки равен одному биту (либо черная, либо белая – </a:t>
            </a:r>
          </a:p>
          <a:p>
            <a:pPr>
              <a:lnSpc>
                <a:spcPct val="80000"/>
              </a:lnSpc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        либо 1, либо 0).</a:t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rgbClr val="5C005C"/>
                </a:solidFill>
                <a:latin typeface="Arial" pitchFamily="34" charset="0"/>
                <a:cs typeface="Arial" pitchFamily="34" charset="0"/>
              </a:rPr>
              <a:t>Для четырех цветного – 2 бита.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rgbClr val="005C2A"/>
                </a:solidFill>
                <a:latin typeface="Arial" pitchFamily="34" charset="0"/>
                <a:cs typeface="Arial" pitchFamily="34" charset="0"/>
              </a:rPr>
              <a:t>Для 8 цветов необходимо – 3 бита.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Для 16 цветов – 4 бита.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  <a:cs typeface="Arial" pitchFamily="34" charset="0"/>
              </a:rPr>
              <a:t>Для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solidFill>
                  <a:srgbClr val="005C2A"/>
                </a:solidFill>
                <a:latin typeface="Arial" pitchFamily="34" charset="0"/>
                <a:cs typeface="Arial" pitchFamily="34" charset="0"/>
              </a:rPr>
              <a:t>256 </a:t>
            </a:r>
            <a:r>
              <a:rPr lang="ru-RU" sz="1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цветов </a:t>
            </a:r>
            <a:r>
              <a:rPr lang="ru-RU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8 бит </a:t>
            </a:r>
            <a:r>
              <a:rPr lang="ru-RU" sz="1800" dirty="0" smtClean="0">
                <a:solidFill>
                  <a:srgbClr val="007033"/>
                </a:solidFill>
                <a:latin typeface="Arial" pitchFamily="34" charset="0"/>
                <a:cs typeface="Arial" pitchFamily="34" charset="0"/>
              </a:rPr>
              <a:t>(1 байт).</a:t>
            </a:r>
          </a:p>
          <a:p>
            <a:pPr>
              <a:lnSpc>
                <a:spcPct val="80000"/>
              </a:lnSpc>
              <a:buNone/>
            </a:pPr>
            <a:endParaRPr lang="ru-RU" sz="1800" dirty="0">
              <a:solidFill>
                <a:srgbClr val="500050"/>
              </a:solidFill>
            </a:endParaRPr>
          </a:p>
        </p:txBody>
      </p:sp>
      <p:pic>
        <p:nvPicPr>
          <p:cNvPr id="93190" name="Picture 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tretch>
            <a:fillRect/>
          </a:stretch>
        </p:blipFill>
        <p:spPr>
          <a:xfrm>
            <a:off x="6215074" y="1785926"/>
            <a:ext cx="2222083" cy="2189163"/>
          </a:xfrm>
          <a:noFill/>
          <a:ln/>
        </p:spPr>
      </p:pic>
      <p:graphicFrame>
        <p:nvGraphicFramePr>
          <p:cNvPr id="93196" name="Object 12"/>
          <p:cNvGraphicFramePr>
            <a:graphicFrameLocks noChangeAspect="1"/>
          </p:cNvGraphicFramePr>
          <p:nvPr>
            <p:ph sz="quarter" idx="3"/>
          </p:nvPr>
        </p:nvGraphicFramePr>
        <p:xfrm>
          <a:off x="5715008" y="4286256"/>
          <a:ext cx="3222625" cy="2189162"/>
        </p:xfrm>
        <a:graphic>
          <a:graphicData uri="http://schemas.openxmlformats.org/presentationml/2006/ole">
            <p:oleObj spid="_x0000_s27650" name="Точечный рисунок" r:id="rId5" imgW="5582429" imgH="3790476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85728"/>
            <a:ext cx="8229600" cy="96677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/>
              <a:t>Цветовые модели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2357430"/>
            <a:ext cx="8229600" cy="3638999"/>
          </a:xfrm>
          <a:solidFill>
            <a:srgbClr val="FDEBE7"/>
          </a:solidFill>
          <a:ln w="6350"/>
          <a:effectLst>
            <a:glow rad="228600">
              <a:schemeClr val="accent5">
                <a:lumMod val="50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Для представления цвета в виде числового кода используются две обратных друг другу цветовые модели: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RGB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или CMYK. 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Модель RGB используется в телевизорах, мониторах, проекторах, сканерах, цифровых фотоаппаратах… Основные цвета в этой модели: красный (</a:t>
            </a:r>
            <a:r>
              <a:rPr lang="ru-RU" sz="2400" b="1" dirty="0" err="1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ru-RU" sz="2400" dirty="0" err="1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ed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), зеленый (</a:t>
            </a:r>
            <a:r>
              <a:rPr lang="ru-RU" sz="2400" b="1" dirty="0" err="1">
                <a:solidFill>
                  <a:srgbClr val="005C2A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ru-RU" sz="2400" dirty="0" err="1">
                <a:solidFill>
                  <a:srgbClr val="005C2A"/>
                </a:solidFill>
                <a:latin typeface="Arial" pitchFamily="34" charset="0"/>
                <a:cs typeface="Arial" pitchFamily="34" charset="0"/>
              </a:rPr>
              <a:t>reen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), синий (</a:t>
            </a:r>
            <a:r>
              <a:rPr lang="ru-RU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ru-RU" sz="24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lu</a:t>
            </a:r>
            <a:r>
              <a:rPr lang="ru-RU" sz="24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). 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Цветовая модель CMYK используется в полиграфии при формировании изображений, предназначенных для печати на бумаге.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/>
              <a:t>Цветовая модель </a:t>
            </a:r>
            <a:r>
              <a:rPr lang="en-US" dirty="0"/>
              <a:t>RGB</a:t>
            </a:r>
            <a:endParaRPr lang="ru-RU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143512"/>
            <a:ext cx="8229600" cy="1357322"/>
          </a:xfrm>
          <a:effectLst/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700" dirty="0">
                <a:latin typeface="Arial" pitchFamily="34" charset="0"/>
                <a:cs typeface="Arial" pitchFamily="34" charset="0"/>
              </a:rPr>
              <a:t>Цветные изображения могут иметь различную глубину цвета, которая задается количеством битов, используемых для кодирования цвета точки.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7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Если кодировать цвет одной точки изображения тремя битами (по одному биту на каждый цвет RGB), то мы получим все восемь различных цветов. </a:t>
            </a:r>
          </a:p>
        </p:txBody>
      </p:sp>
      <p:pic>
        <p:nvPicPr>
          <p:cNvPr id="97518" name="Picture 2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785926"/>
            <a:ext cx="8207375" cy="3000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4" name="Rectangle 6"/>
          <p:cNvSpPr>
            <a:spLocks noGrp="1" noChangeArrowheads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err="1"/>
              <a:t>True</a:t>
            </a:r>
            <a:r>
              <a:rPr lang="ru-RU" dirty="0"/>
              <a:t> </a:t>
            </a:r>
            <a:r>
              <a:rPr lang="ru-RU" dirty="0" err="1"/>
              <a:t>Color</a:t>
            </a:r>
            <a:endParaRPr lang="ru-RU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2357430"/>
            <a:ext cx="8229600" cy="3714776"/>
          </a:xfrm>
          <a:solidFill>
            <a:srgbClr val="FDEBE7"/>
          </a:solidFill>
          <a:ln w="6350"/>
          <a:effectLst>
            <a:glow rad="228600">
              <a:schemeClr val="accent5">
                <a:lumMod val="50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>
                <a:latin typeface="Arial" pitchFamily="34" charset="0"/>
                <a:cs typeface="Arial" pitchFamily="34" charset="0"/>
              </a:rPr>
              <a:t>На практике же, для сохранения информации о цвете каждой точки цветного изображения в модели RGB обычно отводится 3 байта (т.е. 24 бита) - по 1 байту (т.е. по 8 бит) под значение цвета каждой составляющей. </a:t>
            </a:r>
            <a:endParaRPr lang="en-US" sz="21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>
                <a:latin typeface="Arial" pitchFamily="34" charset="0"/>
                <a:cs typeface="Arial" pitchFamily="34" charset="0"/>
              </a:rPr>
              <a:t>Таким образом, каждая RGB-составляющая может принимать значение в диапазоне от 0 до 255 (</a:t>
            </a:r>
            <a:r>
              <a:rPr lang="ru-RU" sz="2100" i="1" dirty="0">
                <a:latin typeface="Arial" pitchFamily="34" charset="0"/>
                <a:cs typeface="Arial" pitchFamily="34" charset="0"/>
              </a:rPr>
              <a:t>всего 2</a:t>
            </a:r>
            <a:r>
              <a:rPr lang="ru-RU" sz="2100" i="1" baseline="30000" dirty="0">
                <a:latin typeface="Arial" pitchFamily="34" charset="0"/>
                <a:cs typeface="Arial" pitchFamily="34" charset="0"/>
              </a:rPr>
              <a:t>8</a:t>
            </a:r>
            <a:r>
              <a:rPr lang="ru-RU" sz="2100" i="1" dirty="0">
                <a:latin typeface="Arial" pitchFamily="34" charset="0"/>
                <a:cs typeface="Arial" pitchFamily="34" charset="0"/>
              </a:rPr>
              <a:t>=256 значений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), а каждая точка изображения, при такой системе кодирования может быть окрашена в один из </a:t>
            </a:r>
            <a:r>
              <a:rPr lang="ru-RU" sz="2100" i="1" dirty="0">
                <a:latin typeface="Arial" pitchFamily="34" charset="0"/>
                <a:cs typeface="Arial" pitchFamily="34" charset="0"/>
              </a:rPr>
              <a:t>16 777 216 цветов. </a:t>
            </a:r>
            <a:endParaRPr lang="en-US" sz="2100" i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>
                <a:latin typeface="Arial" pitchFamily="34" charset="0"/>
                <a:cs typeface="Arial" pitchFamily="34" charset="0"/>
              </a:rPr>
              <a:t>Такой набор цветов принято называть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True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Color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(правдивые цвета), потому что человеческий глаз все равно не в состоянии различить большего разнообразия.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/>
              <a:t>Ваше рабочее место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2357430"/>
            <a:ext cx="8229600" cy="3571900"/>
          </a:xfrm>
          <a:solidFill>
            <a:srgbClr val="FDEBE7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Чтобы учиться было комфортно, чтобы не нанести вреда своему здоровью, вы должны уметь правильно организовать свое рабочее место.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Правильная рабочая поза позволяет избегать перенапряжения мышц, способствует лучшему кровотоку и дыханию.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100013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dirty="0" smtClean="0"/>
              <a:t>Растровые изображения на экране монитора</a:t>
            </a:r>
            <a:endParaRPr lang="ru-RU" dirty="0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00034" y="2214554"/>
            <a:ext cx="8258204" cy="4000528"/>
          </a:xfrm>
          <a:solidFill>
            <a:srgbClr val="FDEBE7"/>
          </a:solidFill>
          <a:ln w="6350"/>
          <a:effectLst>
            <a:glow rad="228600">
              <a:schemeClr val="accent5">
                <a:lumMod val="50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Качество изображения на экране монитора зависит от величины </a:t>
            </a:r>
            <a:r>
              <a:rPr lang="ru-RU" sz="2200" dirty="0" smtClean="0">
                <a:solidFill>
                  <a:srgbClr val="004A82"/>
                </a:solidFill>
                <a:latin typeface="Arial" pitchFamily="34" charset="0"/>
                <a:cs typeface="Arial" pitchFamily="34" charset="0"/>
              </a:rPr>
              <a:t>пространственного разрешения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глубины цвета.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 i="1" u="sng" dirty="0" smtClean="0">
                <a:solidFill>
                  <a:srgbClr val="004A82"/>
                </a:solidFill>
                <a:latin typeface="Arial" pitchFamily="34" charset="0"/>
                <a:cs typeface="Arial" pitchFamily="34" charset="0"/>
              </a:rPr>
              <a:t>Пространственное разрешение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экрана монитора определяется как </a:t>
            </a:r>
            <a:r>
              <a:rPr lang="ru-RU" sz="2200" i="1" u="sng" dirty="0" smtClean="0">
                <a:latin typeface="Arial" pitchFamily="34" charset="0"/>
                <a:cs typeface="Arial" pitchFamily="34" charset="0"/>
              </a:rPr>
              <a:t>произведение количества строк изображения на количество точек в строке.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Монитор может отображать информацию с различными пространственными разрешениями (800х600, 1024х768, 1400х1050 и выше).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Глубина цвета </a:t>
            </a:r>
            <a:r>
              <a:rPr lang="ru-RU" sz="2200" i="1" u="sng" dirty="0" smtClean="0">
                <a:latin typeface="Arial" pitchFamily="34" charset="0"/>
                <a:cs typeface="Arial" pitchFamily="34" charset="0"/>
              </a:rPr>
              <a:t>измеряется в битах на точку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2200" i="1" u="sng" dirty="0" smtClean="0">
                <a:latin typeface="Arial" pitchFamily="34" charset="0"/>
                <a:cs typeface="Arial" pitchFamily="34" charset="0"/>
              </a:rPr>
              <a:t>характеризует количество цветов, которое могут принимать точки изображения.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Количество отображаемых цветов может изменятся в широком диапазоне, от 256 (глубина цвета 8 битов) до более чем 16 миллионов (глубина цвета 24 бита).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/>
          <p:cNvSpPr>
            <a:spLocks noGrp="1" noChangeArrowheads="1"/>
          </p:cNvSpPr>
          <p:nvPr>
            <p:ph type="title"/>
          </p:nvPr>
        </p:nvSpPr>
        <p:spPr>
          <a:xfrm>
            <a:off x="357158" y="214290"/>
            <a:ext cx="8229600" cy="11398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dirty="0" smtClean="0"/>
              <a:t>Растровые изображения на экране монитора</a:t>
            </a:r>
            <a:endParaRPr lang="ru-RU" dirty="0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85720" y="1928803"/>
            <a:ext cx="8643998" cy="2714644"/>
          </a:xfrm>
          <a:solidFill>
            <a:srgbClr val="FDEBE7"/>
          </a:solidFill>
          <a:ln w="6350"/>
          <a:effectLst>
            <a:glow rad="228600">
              <a:schemeClr val="accent5">
                <a:lumMod val="50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Чем больше пространственное разрешение и глубина цвета, тем выше качество изображения.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    В операционных системах предусмотрена возможность выбора необходимого пользователю и технически возможного графического режима.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   Рассмотрим формирование на экране монитора растрового изображения, состоящего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из 600 строк по 800 точек в каждой строке (всего </a:t>
            </a:r>
            <a:r>
              <a:rPr lang="ru-RU" sz="1600" i="1" u="sng" dirty="0" smtClean="0">
                <a:latin typeface="Arial" pitchFamily="34" charset="0"/>
                <a:cs typeface="Arial" pitchFamily="34" charset="0"/>
              </a:rPr>
              <a:t>480 000 точек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) и глубиной цвета 8 битов.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u="sng" dirty="0" smtClean="0">
                <a:latin typeface="Arial" pitchFamily="34" charset="0"/>
                <a:cs typeface="Arial" pitchFamily="34" charset="0"/>
              </a:rPr>
              <a:t>Двоичный код цвета всех точек хранится в видеопамяти компьютера (рис. 1), которая находится на видеокарте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(рис. 2).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Видеокарта устанавливается в слот расширения системной платы </a:t>
            </a:r>
            <a:r>
              <a:rPr lang="ru-RU" sz="1500" u="sng" dirty="0" smtClean="0">
                <a:latin typeface="Arial" pitchFamily="34" charset="0"/>
                <a:cs typeface="Arial" pitchFamily="34" charset="0"/>
              </a:rPr>
              <a:t>PCI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 или </a:t>
            </a:r>
            <a:r>
              <a:rPr lang="ru-RU" sz="1500" u="sng" dirty="0" smtClean="0">
                <a:latin typeface="Arial" pitchFamily="34" charset="0"/>
                <a:cs typeface="Arial" pitchFamily="34" charset="0"/>
              </a:rPr>
              <a:t>AGP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. Монитор подключается к аналоговому выходу </a:t>
            </a:r>
            <a:r>
              <a:rPr lang="ru-RU" sz="1500" u="sng" dirty="0" smtClean="0">
                <a:latin typeface="Arial" pitchFamily="34" charset="0"/>
                <a:cs typeface="Arial" pitchFamily="34" charset="0"/>
              </a:rPr>
              <a:t>VGA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 или цифровому выходу </a:t>
            </a:r>
            <a:r>
              <a:rPr lang="ru-RU" sz="1500" u="sng" dirty="0" smtClean="0">
                <a:latin typeface="Arial" pitchFamily="34" charset="0"/>
                <a:cs typeface="Arial" pitchFamily="34" charset="0"/>
              </a:rPr>
              <a:t>DVI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 видеокарты.</a:t>
            </a:r>
          </a:p>
          <a:p>
            <a:pPr>
              <a:spcBef>
                <a:spcPts val="0"/>
              </a:spcBef>
              <a:buNone/>
            </a:pP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041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 bwMode="auto">
          <a:xfrm>
            <a:off x="1142976" y="4786322"/>
            <a:ext cx="4287982" cy="1830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419" name="Picture 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tretch>
            <a:fillRect/>
          </a:stretch>
        </p:blipFill>
        <p:spPr bwMode="auto">
          <a:xfrm>
            <a:off x="6500826" y="5000636"/>
            <a:ext cx="19050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/>
          <p:cNvSpPr>
            <a:spLocks noGrp="1" noChangeArrowheads="1"/>
          </p:cNvSpPr>
          <p:nvPr>
            <p:ph type="title"/>
          </p:nvPr>
        </p:nvSpPr>
        <p:spPr>
          <a:xfrm>
            <a:off x="500034" y="428604"/>
            <a:ext cx="8229600" cy="7143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dirty="0" smtClean="0"/>
              <a:t>Объем видеопамяти</a:t>
            </a:r>
            <a:endParaRPr lang="ru-RU" dirty="0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57158" y="2071678"/>
            <a:ext cx="8258204" cy="4429156"/>
          </a:xfrm>
          <a:solidFill>
            <a:srgbClr val="FDEBE7"/>
          </a:solidFill>
          <a:ln w="6350"/>
          <a:effectLst>
            <a:glow rad="228600">
              <a:schemeClr val="accent5">
                <a:lumMod val="60000"/>
                <a:lumOff val="40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Информационный объем требуемой видеопамяти    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      можно рассчитать по формуле: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200" b="1" dirty="0" smtClean="0">
              <a:solidFill>
                <a:srgbClr val="004A8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4A82"/>
                </a:solidFill>
                <a:latin typeface="Arial" pitchFamily="34" charset="0"/>
                <a:cs typeface="Arial" pitchFamily="34" charset="0"/>
              </a:rPr>
              <a:t>Объем видеопамяти </a:t>
            </a:r>
            <a:r>
              <a:rPr lang="en-US" sz="2400" b="1" dirty="0" smtClean="0">
                <a:solidFill>
                  <a:srgbClr val="004A82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2400" b="1" baseline="-25000" dirty="0" err="1" smtClean="0">
                <a:solidFill>
                  <a:srgbClr val="004A82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400" b="1" dirty="0" err="1" smtClean="0">
                <a:solidFill>
                  <a:srgbClr val="004A82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400" b="1" dirty="0" smtClean="0">
                <a:solidFill>
                  <a:srgbClr val="004A8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004A82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2400" b="1" dirty="0" smtClean="0">
                <a:solidFill>
                  <a:srgbClr val="004A8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baseline="30000" dirty="0" smtClean="0">
                <a:solidFill>
                  <a:srgbClr val="004A82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sz="2400" b="1" baseline="30000" dirty="0" smtClean="0">
                <a:solidFill>
                  <a:srgbClr val="004A8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004A82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sz="2400" b="1" dirty="0" smtClean="0">
                <a:solidFill>
                  <a:srgbClr val="004A8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baseline="30000" dirty="0" smtClean="0">
                <a:solidFill>
                  <a:srgbClr val="004A82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sz="2400" b="1" baseline="30000" dirty="0" smtClean="0">
                <a:solidFill>
                  <a:srgbClr val="004A8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004A82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ru-RU" sz="2400" b="1" dirty="0" smtClean="0">
                <a:solidFill>
                  <a:srgbClr val="004A82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ctr">
              <a:lnSpc>
                <a:spcPct val="80000"/>
              </a:lnSpc>
              <a:buNone/>
            </a:pPr>
            <a:endParaRPr lang="ru-RU" sz="2200" b="1" dirty="0" smtClean="0">
              <a:solidFill>
                <a:srgbClr val="004A8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                     где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1800" b="1" baseline="-25000" dirty="0" err="1" smtClean="0">
                <a:latin typeface="Arial" pitchFamily="34" charset="0"/>
                <a:cs typeface="Arial" pitchFamily="34" charset="0"/>
              </a:rPr>
              <a:t>п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- информационный объем  видеопамяти памяти в битах;</a:t>
            </a:r>
          </a:p>
          <a:p>
            <a:pPr>
              <a:lnSpc>
                <a:spcPct val="80000"/>
              </a:lnSpc>
              <a:buNone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                     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baseline="30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1800" b="1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- количество точек изображения (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- количество точек по горизонтали,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Y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- по вертикали );</a:t>
            </a:r>
          </a:p>
          <a:p>
            <a:pPr>
              <a:lnSpc>
                <a:spcPct val="80000"/>
              </a:lnSpc>
              <a:buNone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                      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–глубина цвета в битах на точку.      </a:t>
            </a:r>
          </a:p>
          <a:p>
            <a:pPr>
              <a:lnSpc>
                <a:spcPct val="80000"/>
              </a:lnSpc>
              <a:buNone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Качество отображения информации на экране монитора зависит от размера экрана и размера пикселя. Зная размер диагонали экрана в дюймах (15", 17" и т. д.) и размер пикселя экрана (0,28 мм, 0,24 мм или 0,20 мм), можно оценить максимально возможное пространственное разрешение экрана монитора.</a:t>
            </a:r>
          </a:p>
          <a:p>
            <a:pPr>
              <a:lnSpc>
                <a:spcPct val="80000"/>
              </a:lnSpc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/>
          <p:cNvSpPr>
            <a:spLocks noGrp="1" noChangeArrowheads="1"/>
          </p:cNvSpPr>
          <p:nvPr>
            <p:ph type="title"/>
          </p:nvPr>
        </p:nvSpPr>
        <p:spPr>
          <a:xfrm>
            <a:off x="500034" y="357166"/>
            <a:ext cx="8229600" cy="64294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dirty="0" smtClean="0"/>
              <a:t>Объем видеопамяти</a:t>
            </a:r>
            <a:endParaRPr lang="ru-RU" dirty="0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85720" y="2000240"/>
            <a:ext cx="8572560" cy="4643470"/>
          </a:xfrm>
          <a:solidFill>
            <a:srgbClr val="FDEBE7"/>
          </a:solidFill>
          <a:ln w="6350"/>
          <a:effectLst>
            <a:glow rad="228600">
              <a:schemeClr val="accent5">
                <a:lumMod val="60000"/>
                <a:lumOff val="40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    Пример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: необходимый объем видеопамяти для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                     графического режима с пространственным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                     разрешением 800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600 точек и глубиной цвета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                     24 бита равен:</a:t>
            </a:r>
          </a:p>
          <a:p>
            <a:pPr>
              <a:lnSpc>
                <a:spcPct val="80000"/>
              </a:lnSpc>
              <a:buNone/>
            </a:pPr>
            <a:r>
              <a:rPr lang="ru-RU" sz="2200" b="1" dirty="0" smtClean="0">
                <a:solidFill>
                  <a:srgbClr val="004A82"/>
                </a:solidFill>
                <a:latin typeface="Arial" pitchFamily="34" charset="0"/>
                <a:cs typeface="Arial" pitchFamily="34" charset="0"/>
              </a:rPr>
              <a:t>       </a:t>
            </a:r>
          </a:p>
          <a:p>
            <a:pPr>
              <a:lnSpc>
                <a:spcPct val="80000"/>
              </a:lnSpc>
              <a:buNone/>
            </a:pPr>
            <a:r>
              <a:rPr lang="ru-RU" sz="2200" b="1" dirty="0" smtClean="0">
                <a:solidFill>
                  <a:srgbClr val="004A82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200" b="1" dirty="0" smtClean="0">
                <a:solidFill>
                  <a:srgbClr val="004A82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2200" b="1" baseline="-25000" dirty="0" err="1" smtClean="0">
                <a:solidFill>
                  <a:srgbClr val="004A82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200" b="1" baseline="-25000" dirty="0" smtClean="0">
                <a:solidFill>
                  <a:srgbClr val="004A8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004A82"/>
                </a:solidFill>
                <a:latin typeface="Arial" pitchFamily="34" charset="0"/>
                <a:cs typeface="Arial" pitchFamily="34" charset="0"/>
              </a:rPr>
              <a:t>=  </a:t>
            </a:r>
            <a:r>
              <a:rPr lang="en-US" sz="2200" b="1" dirty="0" smtClean="0">
                <a:solidFill>
                  <a:srgbClr val="004A82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2200" b="1" dirty="0" smtClean="0">
                <a:solidFill>
                  <a:srgbClr val="004A8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baseline="30000" dirty="0" smtClean="0">
                <a:solidFill>
                  <a:srgbClr val="004A82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sz="2200" b="1" baseline="30000" dirty="0" smtClean="0">
                <a:solidFill>
                  <a:srgbClr val="004A8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200" b="1" dirty="0" smtClean="0">
                <a:solidFill>
                  <a:srgbClr val="004A82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sz="2200" b="1" dirty="0" smtClean="0">
                <a:solidFill>
                  <a:srgbClr val="004A8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baseline="30000" dirty="0" smtClean="0">
                <a:solidFill>
                  <a:srgbClr val="004A82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sz="2200" b="1" baseline="30000" dirty="0" smtClean="0">
                <a:solidFill>
                  <a:srgbClr val="004A8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200" b="1" dirty="0" smtClean="0">
                <a:solidFill>
                  <a:srgbClr val="004A82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ru-RU" sz="2200" b="1" dirty="0" smtClean="0">
                <a:solidFill>
                  <a:srgbClr val="004A82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24 бита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800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600=11 520 000бит=</a:t>
            </a:r>
          </a:p>
          <a:p>
            <a:pPr>
              <a:lnSpc>
                <a:spcPct val="80000"/>
              </a:lnSpc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                       =1 440 000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байт=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1 406,25 Кбайт≈1,37 Мбайт</a:t>
            </a:r>
          </a:p>
          <a:p>
            <a:pPr>
              <a:lnSpc>
                <a:spcPct val="80000"/>
              </a:lnSpc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Периодически, с определенной частотой, коды цветов точек вчитываются из видеопамяти точки отображаются на экране монитора. Частота считывания изображения влияет на стабильность изображения на экране. В современных мониторах обновление изображения происходит </a:t>
            </a:r>
            <a:r>
              <a:rPr lang="ru-RU" sz="1800" i="1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частотой 75 и более раз в секунду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, что обеспечивает комфортность восприятия изображения пользователем компьютера (человек не замечает мерцания изображения). Для сравнения можно напомнить, что частота смены кадров в кино составляет 24 кадра в секунду.</a:t>
            </a:r>
          </a:p>
          <a:p>
            <a:pPr>
              <a:lnSpc>
                <a:spcPct val="80000"/>
              </a:lnSpc>
              <a:buNone/>
            </a:pPr>
            <a:endParaRPr lang="ru-RU" sz="2200" b="1" dirty="0" smtClean="0">
              <a:solidFill>
                <a:srgbClr val="004A8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/>
          <p:cNvSpPr>
            <a:spLocks noGrp="1" noChangeArrowheads="1"/>
          </p:cNvSpPr>
          <p:nvPr>
            <p:ph type="title"/>
          </p:nvPr>
        </p:nvSpPr>
        <p:spPr>
          <a:xfrm>
            <a:off x="428596" y="142852"/>
            <a:ext cx="8229600" cy="11398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dirty="0"/>
              <a:t>Вычислим объем видеопамяти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00034" y="1928802"/>
            <a:ext cx="3971924" cy="4643470"/>
          </a:xfrm>
          <a:solidFill>
            <a:srgbClr val="FDEBE7"/>
          </a:solidFill>
          <a:ln w="6350"/>
          <a:effectLst>
            <a:glow rad="228600">
              <a:schemeClr val="accent5">
                <a:lumMod val="60000"/>
                <a:lumOff val="40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7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того чтобы на экране монитора формировалось изображение, информация о каждой точке (код цвета точки) должна храниться в видеопамяти компьютера.</a:t>
            </a:r>
            <a:endParaRPr lang="en-US" sz="17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700" dirty="0">
                <a:latin typeface="Arial" pitchFamily="34" charset="0"/>
                <a:cs typeface="Arial" pitchFamily="34" charset="0"/>
              </a:rPr>
              <a:t>Рассчитаем необходимый объем видеопамяти для одного из графических режимов. </a:t>
            </a:r>
            <a:endParaRPr lang="en-US" sz="1700" dirty="0"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ru-RU" sz="1700" dirty="0">
                <a:latin typeface="Arial" pitchFamily="34" charset="0"/>
                <a:cs typeface="Arial" pitchFamily="34" charset="0"/>
              </a:rPr>
              <a:t>В современных компьютерах разрешение экрана обычно составляет 1280х1024 точек. Т.е. всего 1280 * 1024 = 1310720 точек. </a:t>
            </a:r>
            <a:endParaRPr lang="en-US" sz="1700" dirty="0"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ru-RU" sz="1700" dirty="0">
                <a:latin typeface="Arial" pitchFamily="34" charset="0"/>
                <a:cs typeface="Arial" pitchFamily="34" charset="0"/>
              </a:rPr>
              <a:t>При глубине цвета 32 бита на точку необходимый объем видеопамяти: 32 *1310720 = 41943040 бит = 5242880 байт = 5120 Кб = </a:t>
            </a:r>
            <a:r>
              <a:rPr lang="ru-RU" sz="1700" u="sng" dirty="0">
                <a:latin typeface="Arial" pitchFamily="34" charset="0"/>
                <a:cs typeface="Arial" pitchFamily="34" charset="0"/>
              </a:rPr>
              <a:t>5 Мб.</a:t>
            </a:r>
          </a:p>
        </p:txBody>
      </p:sp>
      <p:pic>
        <p:nvPicPr>
          <p:cNvPr id="102407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67847" y="1904425"/>
            <a:ext cx="3789675" cy="4530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75246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dirty="0" smtClean="0"/>
              <a:t> Итог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3071834"/>
          </a:xfrm>
          <a:solidFill>
            <a:srgbClr val="FCDBD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Какие виды изображений вы знаете?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Что такое глубина цвета?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Какое максимальное количество цветов может быть использовано в изображении, если на каждую точку отводится 3 бита?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Что вы знаете о цветовой модели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RGB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?</a:t>
            </a:r>
            <a:endParaRPr lang="ru-RU" dirty="0"/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7858148" y="5929330"/>
            <a:ext cx="428628" cy="500066"/>
          </a:xfrm>
          <a:prstGeom prst="actionButtonHome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2">
                <a:lumMod val="90000"/>
                <a:lumOff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worker_pla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99000" y="1800225"/>
            <a:ext cx="4022725" cy="5013325"/>
          </a:xfrm>
          <a:prstGeom prst="rect">
            <a:avLst/>
          </a:prstGeom>
          <a:noFill/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81916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/>
              <a:t>Правильная рабочая поза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3971924" cy="4814910"/>
          </a:xfrm>
          <a:solidFill>
            <a:srgbClr val="FEF6F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Следует сидеть прямо (не сутулясь) и опираться спиной о спинку кресла. </a:t>
            </a:r>
            <a:r>
              <a:rPr lang="ru-RU" sz="1500" i="1" dirty="0">
                <a:latin typeface="Arial" pitchFamily="34" charset="0"/>
                <a:cs typeface="Arial" pitchFamily="34" charset="0"/>
              </a:rPr>
              <a:t>Прогибать спину в поясничном отделе нужно не назад, а, наоборот, в немного перед.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Недопустимо работать развалившись в кресле. Такая поза вызывает быстрое утомление, снижение работоспособности. 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Не следует высоко поднимать запястья и выгибать кисти - это может стать причиной боли в руках и онемения пальцев. 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Колени - на уровне бедер или немного ниже. При таком положении ног не возникает напряжение мышц. 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Нельзя скрещивать ноги, класть ногу на ногу - это нарушает циркуляцию крови из-за сдавливания сосудов. Лучше держать обе стопы на подставке или полу.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Необходимо сохранять прямой угол (90</a:t>
            </a:r>
            <a:r>
              <a:rPr lang="ru-RU" sz="1500" baseline="30000" dirty="0">
                <a:latin typeface="Arial" pitchFamily="34" charset="0"/>
                <a:cs typeface="Arial" pitchFamily="34" charset="0"/>
              </a:rPr>
              <a:t>0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) в области локтевых, тазобедренных и голеностопных суставов.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worker_place_disple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9413" y="2205038"/>
            <a:ext cx="4630737" cy="2805112"/>
          </a:xfrm>
          <a:prstGeom prst="rect">
            <a:avLst/>
          </a:prstGeom>
          <a:noFill/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/>
              <a:t>Правильная рабочая поза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2071678"/>
            <a:ext cx="3929090" cy="4572032"/>
          </a:xfrm>
          <a:solidFill>
            <a:srgbClr val="FEF6F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Монитор необходимо установить на такой высоте, чтобы центр экрана был на 15-20 см ниже уровня глаз, угол наклона до 15</a:t>
            </a:r>
            <a:r>
              <a:rPr lang="ru-RU" sz="1800" baseline="30000" dirty="0">
                <a:latin typeface="Arial" pitchFamily="34" charset="0"/>
                <a:cs typeface="Arial" pitchFamily="34" charset="0"/>
              </a:rPr>
              <a:t>0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Экран монитора должен находиться от глаз пользователя на оптимальном расстоянии 60-70 см, но не ближе 50 см с учетом размеров алфавитно-цифровых знаков и символов. 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Не располагайте рядом с монитором блестящие и отражающие свет предметы . 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Поверхность экрана должна быть чистой и без световых бликов.</a:t>
            </a:r>
            <a:br>
              <a:rPr lang="ru-RU" sz="1800" dirty="0">
                <a:latin typeface="Arial" pitchFamily="34" charset="0"/>
                <a:cs typeface="Arial" pitchFamily="34" charset="0"/>
              </a:rPr>
            </a:b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endParaRPr lang="ru-RU" sz="1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dirty="0"/>
              <a:t>Примерный комплекс упражнений</a:t>
            </a:r>
            <a:br>
              <a:rPr lang="ru-RU" sz="3600" dirty="0"/>
            </a:br>
            <a:r>
              <a:rPr lang="ru-RU" sz="3600" dirty="0"/>
              <a:t>для глаз</a:t>
            </a:r>
            <a:r>
              <a:rPr lang="ru-RU" sz="4000" dirty="0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928802"/>
            <a:ext cx="8229600" cy="4786346"/>
          </a:xfrm>
          <a:solidFill>
            <a:srgbClr val="FDEBE7"/>
          </a:solidFill>
          <a:effectLst>
            <a:glow rad="228600">
              <a:schemeClr val="accent5">
                <a:lumMod val="50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Закрыть глаза, сильно напрягая глазные мышцы, на счет 1-4, затем раскрыть глаза, расслабить мышцы глаз, посмотреть вдаль на счет 1-6. Повторить 4-5 раз.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Посмотреть на переносицу и задержать взор на счет 1-4. До усталости глаза не доводить. Затем открыть глаза, посмотреть вдаль на счет 1-6. Повторить 4-5 раз.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Не поворачивая головы, посмотреть направо и зафиксировать взгляд на счет 1-4. Затем посмотреть вдаль прямо на счет 1-6. Аналогично проводятся упражнения, но с фиксацией взгляда влево, вверх, вниз. Повторить 3-4 раза.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Перевести взгляд быстро по диагонали: направо вверх – налево вниз, потом прямо вдаль на счет 1-6; затем налево вверх – направо вниз и посмотреть вдаль на счет 1-6. Повторить 4-5 раз.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После 10-15 минут непрерывной работы за ПК необходимо делать перерыв для проведения физкультминутки и упражнений для глаз. </a:t>
            </a:r>
          </a:p>
        </p:txBody>
      </p:sp>
      <p:pic>
        <p:nvPicPr>
          <p:cNvPr id="17412" name="Picture 4" descr="image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1000108"/>
            <a:ext cx="2305050" cy="6858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142852"/>
            <a:ext cx="8229600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/>
              <a:t>Термин "информатика"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2071678"/>
            <a:ext cx="8229600" cy="4302125"/>
          </a:xfrm>
          <a:solidFill>
            <a:srgbClr val="FDEBE7"/>
          </a:solidFill>
          <a:effectLst>
            <a:glow rad="228600">
              <a:schemeClr val="accent5">
                <a:lumMod val="50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ru-RU" dirty="0"/>
              <a:t>Термин "информатика" (франц. </a:t>
            </a:r>
            <a:r>
              <a:rPr lang="ru-RU" dirty="0" err="1"/>
              <a:t>informatique</a:t>
            </a:r>
            <a:r>
              <a:rPr lang="ru-RU" dirty="0"/>
              <a:t>) происходит от французских слов </a:t>
            </a:r>
            <a:r>
              <a:rPr lang="ru-RU" dirty="0" err="1"/>
              <a:t>information</a:t>
            </a:r>
            <a:r>
              <a:rPr lang="ru-RU" dirty="0"/>
              <a:t> (информация) и </a:t>
            </a:r>
            <a:r>
              <a:rPr lang="ru-RU" dirty="0" err="1"/>
              <a:t>automatique</a:t>
            </a:r>
            <a:r>
              <a:rPr lang="ru-RU" dirty="0"/>
              <a:t> (автоматика) и дословно означает "информационная автоматика". </a:t>
            </a:r>
          </a:p>
          <a:p>
            <a:pPr algn="ctr">
              <a:buFont typeface="Wingdings" pitchFamily="2" charset="2"/>
              <a:buNone/>
            </a:pPr>
            <a:endParaRPr lang="ru-RU" b="1" dirty="0" smtClean="0">
              <a:solidFill>
                <a:schemeClr val="tx2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ru-RU" b="1" dirty="0" err="1" smtClean="0">
                <a:solidFill>
                  <a:schemeClr val="tx2"/>
                </a:solidFill>
              </a:rPr>
              <a:t>Informatique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>
                <a:solidFill>
                  <a:schemeClr val="tx2"/>
                </a:solidFill>
              </a:rPr>
              <a:t>= </a:t>
            </a:r>
            <a:r>
              <a:rPr lang="ru-RU" b="1" dirty="0" err="1">
                <a:solidFill>
                  <a:schemeClr val="tx2"/>
                </a:solidFill>
              </a:rPr>
              <a:t>information</a:t>
            </a:r>
            <a:r>
              <a:rPr lang="ru-RU" b="1" dirty="0">
                <a:solidFill>
                  <a:schemeClr val="tx2"/>
                </a:solidFill>
              </a:rPr>
              <a:t> + </a:t>
            </a:r>
            <a:r>
              <a:rPr lang="ru-RU" b="1" dirty="0" err="1">
                <a:solidFill>
                  <a:schemeClr val="tx2"/>
                </a:solidFill>
              </a:rPr>
              <a:t>automatique</a:t>
            </a:r>
            <a:r>
              <a:rPr lang="ru-RU" b="1" dirty="0">
                <a:solidFill>
                  <a:schemeClr val="tx2"/>
                </a:solidFill>
              </a:rPr>
              <a:t> </a:t>
            </a:r>
          </a:p>
          <a:p>
            <a:pPr algn="ctr">
              <a:buFont typeface="Wingdings" pitchFamily="2" charset="2"/>
              <a:buNone/>
            </a:pPr>
            <a:r>
              <a:rPr lang="ru-RU" b="1" dirty="0">
                <a:solidFill>
                  <a:schemeClr val="tx2"/>
                </a:solidFill>
              </a:rPr>
              <a:t>Информатика = информация + автоматика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/>
              <a:t>Термин "информатика"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00240"/>
            <a:ext cx="8229600" cy="4130685"/>
          </a:xfrm>
          <a:solidFill>
            <a:srgbClr val="FDEBE7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Широко распространён также </a:t>
            </a:r>
            <a:br>
              <a:rPr lang="ru-RU" dirty="0"/>
            </a:br>
            <a:r>
              <a:rPr lang="ru-RU" dirty="0"/>
              <a:t>англоязычный вариант этого термина – </a:t>
            </a:r>
            <a:br>
              <a:rPr lang="ru-RU" dirty="0"/>
            </a:br>
            <a:r>
              <a:rPr lang="ru-RU" dirty="0"/>
              <a:t>"</a:t>
            </a:r>
            <a:r>
              <a:rPr lang="ru-RU" dirty="0" err="1"/>
              <a:t>Сomputer</a:t>
            </a:r>
            <a:r>
              <a:rPr lang="ru-RU" dirty="0"/>
              <a:t> </a:t>
            </a:r>
            <a:r>
              <a:rPr lang="ru-RU" dirty="0" err="1"/>
              <a:t>science</a:t>
            </a:r>
            <a:r>
              <a:rPr lang="ru-RU" dirty="0"/>
              <a:t>", что означает </a:t>
            </a:r>
            <a:br>
              <a:rPr lang="ru-RU" dirty="0"/>
            </a:br>
            <a:r>
              <a:rPr lang="ru-RU" dirty="0"/>
              <a:t>буквально "компьютерная наука". </a:t>
            </a:r>
          </a:p>
          <a:p>
            <a:pPr>
              <a:buFont typeface="Wingdings" pitchFamily="2" charset="2"/>
              <a:buNone/>
            </a:pPr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b="1" dirty="0"/>
              <a:t>                  </a:t>
            </a:r>
            <a:r>
              <a:rPr lang="ru-RU" b="1" dirty="0" err="1">
                <a:solidFill>
                  <a:schemeClr val="tx2"/>
                </a:solidFill>
              </a:rPr>
              <a:t>Сomputer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science</a:t>
            </a:r>
            <a:r>
              <a:rPr lang="ru-RU" b="1" dirty="0">
                <a:solidFill>
                  <a:schemeClr val="tx2"/>
                </a:solidFill>
              </a:rPr>
              <a:t/>
            </a:r>
            <a:br>
              <a:rPr lang="ru-RU" b="1" dirty="0">
                <a:solidFill>
                  <a:schemeClr val="tx2"/>
                </a:solidFill>
              </a:rPr>
            </a:br>
            <a:r>
              <a:rPr lang="ru-RU" b="1" dirty="0">
                <a:solidFill>
                  <a:schemeClr val="tx2"/>
                </a:solidFill>
              </a:rPr>
              <a:t>         Компьютерная наука</a:t>
            </a:r>
          </a:p>
        </p:txBody>
      </p:sp>
      <p:pic>
        <p:nvPicPr>
          <p:cNvPr id="12292" name="Picture 4" descr="j02929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4652963"/>
            <a:ext cx="1843087" cy="18192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800" dirty="0"/>
              <a:t>Аналоговая и дискретная форма представления информации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2071678"/>
            <a:ext cx="8229600" cy="4159249"/>
          </a:xfrm>
          <a:solidFill>
            <a:srgbClr val="FDEBE7"/>
          </a:solidFill>
          <a:effectLst>
            <a:glow rad="228600">
              <a:schemeClr val="accent5">
                <a:lumMod val="50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>
                <a:latin typeface="Arial" pitchFamily="34" charset="0"/>
                <a:cs typeface="Arial" pitchFamily="34" charset="0"/>
              </a:rPr>
              <a:t>Человек способен воспринимать и хранить информацию в форме образов (зрительных, звуковых, осязательных, вкусовых и обонятельных). Зрительные образы могут быть сохранены в виде изображений (рисунков, фотографий и так далее), а звуковые — зафиксированы на пластинках, магнитных лентах, лазерных дисках и так далее.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>
                <a:latin typeface="Arial" pitchFamily="34" charset="0"/>
                <a:cs typeface="Arial" pitchFamily="34" charset="0"/>
              </a:rPr>
              <a:t>Информация, в том числе графическая и звуковая, может быть представлена в </a:t>
            </a:r>
            <a:r>
              <a:rPr lang="ru-RU" sz="2100" i="1" u="sng" dirty="0">
                <a:latin typeface="Arial" pitchFamily="34" charset="0"/>
                <a:cs typeface="Arial" pitchFamily="34" charset="0"/>
              </a:rPr>
              <a:t>аналоговой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или </a:t>
            </a:r>
            <a:r>
              <a:rPr lang="ru-RU" sz="2100" i="1" u="sng" dirty="0">
                <a:latin typeface="Arial" pitchFamily="34" charset="0"/>
                <a:cs typeface="Arial" pitchFamily="34" charset="0"/>
              </a:rPr>
              <a:t>дискретной</a:t>
            </a:r>
            <a:r>
              <a:rPr lang="ru-RU" sz="2100" u="sng" dirty="0">
                <a:latin typeface="Arial" pitchFamily="34" charset="0"/>
                <a:cs typeface="Arial" pitchFamily="34" charset="0"/>
              </a:rPr>
              <a:t> форме. </a:t>
            </a:r>
            <a:endParaRPr lang="ru-RU" sz="2100" u="sng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sz="2100" dirty="0" smtClean="0">
                <a:solidFill>
                  <a:srgbClr val="5C005C"/>
                </a:solidFill>
                <a:latin typeface="Arial" pitchFamily="34" charset="0"/>
                <a:cs typeface="Arial" pitchFamily="34" charset="0"/>
              </a:rPr>
              <a:t>Примером аналогового представления графической информации может служить живописное полотно, цвет которого изменяется непрерывно, а дискретного - изображение, напечатанное с помощью струйного принтера и состоящее из отдельных точек разного цвета</a:t>
            </a:r>
            <a:r>
              <a:rPr lang="ru-RU" sz="2400" dirty="0" smtClean="0">
                <a:solidFill>
                  <a:srgbClr val="5C005C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100" dirty="0">
              <a:solidFill>
                <a:srgbClr val="5C005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286776" y="6072206"/>
            <a:ext cx="500066" cy="571504"/>
          </a:xfrm>
          <a:prstGeom prst="actionButtonHom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357166"/>
            <a:ext cx="8229600" cy="7477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800" dirty="0" smtClean="0"/>
              <a:t> Пространственная дискретизация</a:t>
            </a:r>
            <a:endParaRPr lang="ru-RU" sz="38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143404"/>
          </a:xfrm>
          <a:solidFill>
            <a:srgbClr val="FDEBE7"/>
          </a:solidFill>
          <a:effectLst>
            <a:glow rad="228600">
              <a:schemeClr val="accent5">
                <a:lumMod val="50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ru-RU" sz="2100" i="1" dirty="0" smtClean="0"/>
              <a:t>Графические изображения из аналоговой </a:t>
            </a:r>
            <a:r>
              <a:rPr lang="ru-RU" sz="2100" dirty="0" smtClean="0"/>
              <a:t>(непрерывной) </a:t>
            </a:r>
            <a:r>
              <a:rPr lang="ru-RU" sz="2100" i="1" dirty="0" smtClean="0"/>
              <a:t>формы</a:t>
            </a:r>
            <a:r>
              <a:rPr lang="ru-RU" sz="2100" dirty="0" smtClean="0"/>
              <a:t> </a:t>
            </a:r>
            <a:r>
              <a:rPr lang="ru-RU" sz="2100" i="1" dirty="0" smtClean="0"/>
              <a:t>в</a:t>
            </a:r>
            <a:r>
              <a:rPr lang="ru-RU" sz="2100" dirty="0" smtClean="0"/>
              <a:t> цифровую (</a:t>
            </a:r>
            <a:r>
              <a:rPr lang="ru-RU" sz="2100" i="1" dirty="0" smtClean="0"/>
              <a:t>дискретную</a:t>
            </a:r>
            <a:r>
              <a:rPr lang="ru-RU" sz="2100" dirty="0" smtClean="0"/>
              <a:t>) </a:t>
            </a:r>
            <a:r>
              <a:rPr lang="ru-RU" sz="2100" i="1" dirty="0" smtClean="0"/>
              <a:t>преобразуются путем </a:t>
            </a:r>
            <a:r>
              <a:rPr lang="ru-RU" sz="2100" b="1" i="1" u="sng" dirty="0" smtClean="0"/>
              <a:t>пространственной дискретизации</a:t>
            </a:r>
            <a:r>
              <a:rPr lang="ru-RU" sz="2100" i="1" u="sng" dirty="0" smtClean="0"/>
              <a:t>. </a:t>
            </a:r>
          </a:p>
          <a:p>
            <a:pPr>
              <a:buNone/>
            </a:pPr>
            <a:r>
              <a:rPr lang="ru-RU" sz="2100" dirty="0" smtClean="0"/>
              <a:t>Пространственную дискретизацию изображения можно сравнить с построением изображения из мозаики (большого количества маленьких разноцветных стекол).</a:t>
            </a:r>
          </a:p>
          <a:p>
            <a:pPr>
              <a:buNone/>
            </a:pPr>
            <a:r>
              <a:rPr lang="ru-RU" sz="2100" dirty="0" smtClean="0"/>
              <a:t> Изображение разбивается на отдельные маленькие элементы (точки, или </a:t>
            </a:r>
            <a:r>
              <a:rPr lang="ru-RU" sz="2100" u="sng" dirty="0" smtClean="0"/>
              <a:t>пиксели</a:t>
            </a:r>
            <a:r>
              <a:rPr lang="ru-RU" sz="2100" dirty="0" smtClean="0"/>
              <a:t>), причем каждый элемент может иметь свой цвет (</a:t>
            </a:r>
            <a:r>
              <a:rPr lang="ru-RU" sz="2100" dirty="0" smtClean="0">
                <a:solidFill>
                  <a:srgbClr val="C00000"/>
                </a:solidFill>
              </a:rPr>
              <a:t>красный</a:t>
            </a:r>
            <a:r>
              <a:rPr lang="ru-RU" sz="2100" dirty="0" smtClean="0"/>
              <a:t>, </a:t>
            </a:r>
            <a:r>
              <a:rPr lang="ru-RU" sz="2100" dirty="0" smtClean="0">
                <a:solidFill>
                  <a:srgbClr val="007033"/>
                </a:solidFill>
              </a:rPr>
              <a:t>зеленый</a:t>
            </a:r>
            <a:r>
              <a:rPr lang="ru-RU" sz="2100" dirty="0" smtClean="0"/>
              <a:t>, </a:t>
            </a:r>
            <a:r>
              <a:rPr lang="ru-RU" sz="2100" dirty="0" smtClean="0">
                <a:solidFill>
                  <a:srgbClr val="0033CC"/>
                </a:solidFill>
              </a:rPr>
              <a:t>синий</a:t>
            </a:r>
            <a:r>
              <a:rPr lang="ru-RU" sz="2100" dirty="0" smtClean="0"/>
              <a:t> и т. д.).</a:t>
            </a:r>
          </a:p>
          <a:p>
            <a:pPr>
              <a:buNone/>
            </a:pPr>
            <a:r>
              <a:rPr lang="ru-RU" sz="2100" b="1" i="1" u="sng" dirty="0" smtClean="0"/>
              <a:t> </a:t>
            </a:r>
            <a:r>
              <a:rPr lang="ru-RU" sz="2600" b="1" i="1" u="sng" dirty="0" smtClean="0"/>
              <a:t>Пиксель</a:t>
            </a:r>
            <a:r>
              <a:rPr lang="ru-RU" sz="2600" i="1" u="sng" dirty="0" smtClean="0"/>
              <a:t> </a:t>
            </a:r>
            <a:r>
              <a:rPr lang="ru-RU" sz="2600" i="1" dirty="0" smtClean="0"/>
              <a:t>-</a:t>
            </a:r>
            <a:r>
              <a:rPr lang="ru-RU" sz="2100" i="1" dirty="0" smtClean="0"/>
              <a:t> </a:t>
            </a:r>
            <a:r>
              <a:rPr lang="ru-RU" sz="2400" i="1" dirty="0" smtClean="0"/>
              <a:t>минимальный участок изображения, для которого независимым образом можно задать цвет.            </a:t>
            </a:r>
          </a:p>
          <a:p>
            <a:pPr>
              <a:buNone/>
            </a:pPr>
            <a:endParaRPr lang="ru-RU" sz="2100" dirty="0" smtClean="0"/>
          </a:p>
          <a:p>
            <a:pPr>
              <a:buNone/>
            </a:pPr>
            <a:endParaRPr lang="ru-RU" sz="21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1301</TotalTime>
  <Words>1726</Words>
  <Application>Microsoft Office PowerPoint</Application>
  <PresentationFormat>Экран (4:3)</PresentationFormat>
  <Paragraphs>143</Paragraphs>
  <Slides>25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Модульная</vt:lpstr>
      <vt:lpstr>Точечный рисунок</vt:lpstr>
      <vt:lpstr>                                                                               9 класс     22.10.2012            Зацепина Е. М.                                                                                                              МОУ СОШ №18                                                                                                                             имени Э.Д. Потапова г. Мичуринска  Кодирование            графической информации</vt:lpstr>
      <vt:lpstr>Ваше рабочее место</vt:lpstr>
      <vt:lpstr>Правильная рабочая поза </vt:lpstr>
      <vt:lpstr>Правильная рабочая поза</vt:lpstr>
      <vt:lpstr>Примерный комплекс упражнений для глаз </vt:lpstr>
      <vt:lpstr>Термин "информатика"</vt:lpstr>
      <vt:lpstr>Термин "информатика"</vt:lpstr>
      <vt:lpstr>Аналоговая и дискретная форма представления информации</vt:lpstr>
      <vt:lpstr> Пространственная дискретизация</vt:lpstr>
      <vt:lpstr>Кодирование растровых изображений</vt:lpstr>
      <vt:lpstr>Разрешающая способность</vt:lpstr>
      <vt:lpstr>Сканирование</vt:lpstr>
      <vt:lpstr>Сканирование</vt:lpstr>
      <vt:lpstr>Глубина цвета</vt:lpstr>
      <vt:lpstr>Глубина цвета</vt:lpstr>
      <vt:lpstr>Глубина цвета и палитра цветов</vt:lpstr>
      <vt:lpstr>Цветовые модели</vt:lpstr>
      <vt:lpstr>Цветовая модель RGB</vt:lpstr>
      <vt:lpstr>True Color</vt:lpstr>
      <vt:lpstr>Растровые изображения на экране монитора</vt:lpstr>
      <vt:lpstr>Растровые изображения на экране монитора</vt:lpstr>
      <vt:lpstr>Объем видеопамяти</vt:lpstr>
      <vt:lpstr>Объем видеопамяти</vt:lpstr>
      <vt:lpstr>Вычислим объем видеопамяти</vt:lpstr>
      <vt:lpstr> Итог урока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Кодирование            графической информации</dc:title>
  <dc:creator>Гость</dc:creator>
  <cp:lastModifiedBy>Inkognito</cp:lastModifiedBy>
  <cp:revision>118</cp:revision>
  <dcterms:created xsi:type="dcterms:W3CDTF">2010-09-01T08:29:04Z</dcterms:created>
  <dcterms:modified xsi:type="dcterms:W3CDTF">2012-10-22T07:18:49Z</dcterms:modified>
</cp:coreProperties>
</file>