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9" r:id="rId14"/>
    <p:sldId id="271" r:id="rId15"/>
    <p:sldId id="272" r:id="rId16"/>
    <p:sldId id="268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417B-E734-48F9-B2B5-2272CE5218B1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30999-33E1-49C9-8BF5-9BCB3521C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30999-33E1-49C9-8BF5-9BCB3521C55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A2E4D9-5B3B-4A55-AB7A-B7DA9773B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9CE4A-286F-48BA-99D0-834A3FC14A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08B87-D271-4B47-AFF4-E96AA6D64A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08B62FD-D7D9-4049-9C56-512A71E645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11E12-AF98-49C2-BC0B-C059D06103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8F5-6CDA-4686-802E-A4FC3292A5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D283C-825E-4CB5-A283-379E27B60D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B4242F-4845-4AD8-99D7-174F83BE3A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A6696-FC3E-4F7F-BC11-8ADFD14C1A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FB7887-2E20-4ACD-BEAE-EB75A8723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3FA7FF-F5C0-4F99-926F-540291577D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B544DC4-72C6-4A61-B51E-9A0AC504B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357166"/>
            <a:ext cx="6672282" cy="171451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800" i="1" dirty="0" smtClean="0">
                <a:latin typeface="Georgia" pitchFamily="18" charset="0"/>
              </a:rPr>
              <a:t>Органы цветковых растений.</a:t>
            </a:r>
            <a:endParaRPr lang="ru-RU" sz="4800" i="1" dirty="0">
              <a:latin typeface="Georgia" pitchFamily="18" charset="0"/>
            </a:endParaRPr>
          </a:p>
        </p:txBody>
      </p:sp>
      <p:pic>
        <p:nvPicPr>
          <p:cNvPr id="5" name="Рисунок 4" descr="1292831625_00032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857496"/>
            <a:ext cx="2979932" cy="26065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5786446" y="4071918"/>
            <a:ext cx="3000396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12" y="4357694"/>
            <a:ext cx="2500330" cy="20717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ученица Саракташской СОШ №1,  6 </a:t>
            </a:r>
            <a:r>
              <a:rPr lang="ru-RU" sz="2000" dirty="0" smtClean="0">
                <a:solidFill>
                  <a:schemeClr val="bg1"/>
                </a:solidFill>
              </a:rPr>
              <a:t>«Б» класса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Мухаметшина Неля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0_19729_60bb39d6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286388"/>
            <a:ext cx="1274072" cy="11752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5143536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Побег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285728"/>
            <a:ext cx="4857752" cy="450059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Побег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3200" i="1" dirty="0" smtClean="0">
                <a:latin typeface="Georgia" pitchFamily="18" charset="0"/>
              </a:rPr>
              <a:t>–</a:t>
            </a:r>
            <a:r>
              <a:rPr lang="ru-RU" sz="2000" i="1" dirty="0" smtClean="0">
                <a:latin typeface="Georgia" pitchFamily="18" charset="0"/>
              </a:rPr>
              <a:t>(стебель с расположенными на нём листьями и почками) Надземный орган растения, возникший как приспособление к жизни в воздушной среде суши. Его строение сложнее, чем корня. </a:t>
            </a:r>
            <a:endParaRPr lang="ru-RU" sz="1800" i="1" dirty="0" smtClean="0">
              <a:latin typeface="Georgia" pitchFamily="18" charset="0"/>
            </a:endParaRPr>
          </a:p>
          <a:p>
            <a:pPr>
              <a:buNone/>
            </a:pPr>
            <a:endParaRPr lang="ru-RU" sz="2800" dirty="0"/>
          </a:p>
        </p:txBody>
      </p:sp>
      <p:pic>
        <p:nvPicPr>
          <p:cNvPr id="4" name="Рисунок 3" descr="Priroda6_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0"/>
            <a:ext cx="4286248" cy="6697263"/>
          </a:xfrm>
          <a:prstGeom prst="rect">
            <a:avLst/>
          </a:prstGeom>
        </p:spPr>
      </p:pic>
      <p:pic>
        <p:nvPicPr>
          <p:cNvPr id="5" name="Рисунок 4" descr="Ste2.jpg"/>
          <p:cNvPicPr>
            <a:picLocks noChangeAspect="1"/>
          </p:cNvPicPr>
          <p:nvPr/>
        </p:nvPicPr>
        <p:blipFill>
          <a:blip r:embed="rId3"/>
          <a:srcRect l="32432" t="12782" r="17568" b="6872"/>
          <a:stretch>
            <a:fillRect/>
          </a:stretch>
        </p:blipFill>
        <p:spPr>
          <a:xfrm>
            <a:off x="2571736" y="3357562"/>
            <a:ext cx="2643206" cy="31432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643182"/>
            <a:ext cx="5143536" cy="70328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Строение стебля</a:t>
            </a:r>
            <a:endParaRPr kumimoji="0" lang="ru-RU" sz="4000" b="1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286124"/>
            <a:ext cx="12234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Пробка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6072206"/>
            <a:ext cx="185738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Сердцевина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000504"/>
            <a:ext cx="70403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Луб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5357826"/>
            <a:ext cx="166423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Древесина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4714884"/>
            <a:ext cx="127631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Камбий</a:t>
            </a:r>
          </a:p>
        </p:txBody>
      </p:sp>
      <p:cxnSp>
        <p:nvCxnSpPr>
          <p:cNvPr id="13" name="Прямая со стрелкой 12"/>
          <p:cNvCxnSpPr>
            <a:stCxn id="7" idx="3"/>
          </p:cNvCxnSpPr>
          <p:nvPr/>
        </p:nvCxnSpPr>
        <p:spPr>
          <a:xfrm>
            <a:off x="1652008" y="3486179"/>
            <a:ext cx="1134042" cy="2285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</p:cNvCxnSpPr>
          <p:nvPr/>
        </p:nvCxnSpPr>
        <p:spPr>
          <a:xfrm flipV="1">
            <a:off x="1418387" y="3857628"/>
            <a:ext cx="1439101" cy="342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3"/>
          </p:cNvCxnSpPr>
          <p:nvPr/>
        </p:nvCxnSpPr>
        <p:spPr>
          <a:xfrm flipV="1">
            <a:off x="1633469" y="4143380"/>
            <a:ext cx="1295457" cy="77155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3"/>
          </p:cNvCxnSpPr>
          <p:nvPr/>
        </p:nvCxnSpPr>
        <p:spPr>
          <a:xfrm flipV="1">
            <a:off x="1807082" y="4929198"/>
            <a:ext cx="1264720" cy="6286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</p:cNvCxnSpPr>
          <p:nvPr/>
        </p:nvCxnSpPr>
        <p:spPr>
          <a:xfrm flipV="1">
            <a:off x="2071670" y="5286388"/>
            <a:ext cx="1357322" cy="9858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Лист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19" name="Содержимое 18" descr="111tipi_Liste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132422" y="2931956"/>
            <a:ext cx="4011578" cy="3926044"/>
          </a:xfrm>
        </p:spPr>
      </p:pic>
      <p:pic>
        <p:nvPicPr>
          <p:cNvPr id="5" name="Рисунок 4" descr="S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3438"/>
            <a:ext cx="5143504" cy="4464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48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latin typeface="Georgia" pitchFamily="18" charset="0"/>
              </a:rPr>
              <a:t>Листья</a:t>
            </a:r>
            <a:r>
              <a:rPr lang="ru-RU" sz="2400" dirty="0" smtClean="0"/>
              <a:t> – </a:t>
            </a:r>
            <a:r>
              <a:rPr lang="ru-RU" sz="2400" i="1" dirty="0" smtClean="0">
                <a:latin typeface="Georgia" pitchFamily="18" charset="0"/>
              </a:rPr>
              <a:t>боковые органы побега. Они выполняют важнейшую функцию зеленого растения — фотосинтез, транспирацию (регулируемое испарение воды) и газообмен.</a:t>
            </a:r>
            <a:endParaRPr lang="ru-RU" sz="2400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Листья</a:t>
            </a:r>
            <a:endParaRPr lang="ru-RU" sz="4400" b="1" i="1" dirty="0">
              <a:latin typeface="Georgia" pitchFamily="18" charset="0"/>
            </a:endParaRPr>
          </a:p>
        </p:txBody>
      </p:sp>
      <p:cxnSp>
        <p:nvCxnSpPr>
          <p:cNvPr id="7" name="Прямая со стрелкой 6"/>
          <p:cNvCxnSpPr>
            <a:stCxn id="2" idx="2"/>
            <a:endCxn id="10" idx="0"/>
          </p:cNvCxnSpPr>
          <p:nvPr/>
        </p:nvCxnSpPr>
        <p:spPr>
          <a:xfrm rot="5400000">
            <a:off x="2613410" y="208336"/>
            <a:ext cx="714380" cy="24408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" idx="2"/>
            <a:endCxn id="11" idx="0"/>
          </p:cNvCxnSpPr>
          <p:nvPr/>
        </p:nvCxnSpPr>
        <p:spPr>
          <a:xfrm rot="16200000" flipH="1">
            <a:off x="5027799" y="234746"/>
            <a:ext cx="857256" cy="2530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9"/>
          <p:cNvSpPr txBox="1">
            <a:spLocks noGrp="1"/>
          </p:cNvSpPr>
          <p:nvPr>
            <p:ph sz="quarter" idx="1"/>
          </p:nvPr>
        </p:nvSpPr>
        <p:spPr>
          <a:xfrm>
            <a:off x="785786" y="1785926"/>
            <a:ext cx="1928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Простые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8" y="1928802"/>
            <a:ext cx="20136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Сложные</a:t>
            </a:r>
          </a:p>
        </p:txBody>
      </p:sp>
      <p:pic>
        <p:nvPicPr>
          <p:cNvPr id="16" name="Рисунок 15" descr="922.jpg"/>
          <p:cNvPicPr>
            <a:picLocks noChangeAspect="1"/>
          </p:cNvPicPr>
          <p:nvPr/>
        </p:nvPicPr>
        <p:blipFill>
          <a:blip r:embed="rId2"/>
          <a:srcRect l="1563" t="13125" r="79687" b="54688"/>
          <a:stretch>
            <a:fillRect/>
          </a:stretch>
        </p:blipFill>
        <p:spPr>
          <a:xfrm>
            <a:off x="214282" y="2428868"/>
            <a:ext cx="1714512" cy="2102297"/>
          </a:xfrm>
          <a:prstGeom prst="rect">
            <a:avLst/>
          </a:prstGeom>
        </p:spPr>
      </p:pic>
      <p:pic>
        <p:nvPicPr>
          <p:cNvPr id="17" name="Рисунок 16" descr="922.jpg"/>
          <p:cNvPicPr>
            <a:picLocks noChangeAspect="1"/>
          </p:cNvPicPr>
          <p:nvPr/>
        </p:nvPicPr>
        <p:blipFill>
          <a:blip r:embed="rId2"/>
          <a:srcRect l="19531" t="12812" r="60156" b="55469"/>
          <a:stretch>
            <a:fillRect/>
          </a:stretch>
        </p:blipFill>
        <p:spPr>
          <a:xfrm>
            <a:off x="1785918" y="2571744"/>
            <a:ext cx="1601197" cy="1785950"/>
          </a:xfrm>
          <a:prstGeom prst="rect">
            <a:avLst/>
          </a:prstGeom>
        </p:spPr>
      </p:pic>
      <p:pic>
        <p:nvPicPr>
          <p:cNvPr id="19" name="Рисунок 18" descr="922.jpg"/>
          <p:cNvPicPr>
            <a:picLocks noChangeAspect="1"/>
          </p:cNvPicPr>
          <p:nvPr/>
        </p:nvPicPr>
        <p:blipFill>
          <a:blip r:embed="rId2"/>
          <a:srcRect l="39739" t="9385" r="39167" b="54521"/>
          <a:stretch>
            <a:fillRect/>
          </a:stretch>
        </p:blipFill>
        <p:spPr>
          <a:xfrm>
            <a:off x="0" y="4500570"/>
            <a:ext cx="1714512" cy="2095515"/>
          </a:xfrm>
          <a:prstGeom prst="rect">
            <a:avLst/>
          </a:prstGeom>
        </p:spPr>
      </p:pic>
      <p:pic>
        <p:nvPicPr>
          <p:cNvPr id="20" name="Рисунок 19" descr="922.jpg"/>
          <p:cNvPicPr>
            <a:picLocks noChangeAspect="1"/>
          </p:cNvPicPr>
          <p:nvPr/>
        </p:nvPicPr>
        <p:blipFill>
          <a:blip r:embed="rId2"/>
          <a:srcRect l="61511" t="8146" r="15833" b="54666"/>
          <a:stretch>
            <a:fillRect/>
          </a:stretch>
        </p:blipFill>
        <p:spPr>
          <a:xfrm>
            <a:off x="1714480" y="4429132"/>
            <a:ext cx="1888905" cy="2214578"/>
          </a:xfrm>
          <a:prstGeom prst="rect">
            <a:avLst/>
          </a:prstGeom>
        </p:spPr>
      </p:pic>
      <p:pic>
        <p:nvPicPr>
          <p:cNvPr id="21" name="Рисунок 20" descr="922.jpg"/>
          <p:cNvPicPr>
            <a:picLocks noChangeAspect="1"/>
          </p:cNvPicPr>
          <p:nvPr/>
        </p:nvPicPr>
        <p:blipFill>
          <a:blip r:embed="rId2"/>
          <a:srcRect l="2031" t="49563" r="76875" b="18718"/>
          <a:stretch>
            <a:fillRect/>
          </a:stretch>
        </p:blipFill>
        <p:spPr>
          <a:xfrm>
            <a:off x="7072330" y="4857760"/>
            <a:ext cx="1662781" cy="1785950"/>
          </a:xfrm>
          <a:prstGeom prst="rect">
            <a:avLst/>
          </a:prstGeom>
        </p:spPr>
      </p:pic>
      <p:pic>
        <p:nvPicPr>
          <p:cNvPr id="22" name="Рисунок 21" descr="922.jpg"/>
          <p:cNvPicPr>
            <a:picLocks noChangeAspect="1"/>
          </p:cNvPicPr>
          <p:nvPr/>
        </p:nvPicPr>
        <p:blipFill>
          <a:blip r:embed="rId2"/>
          <a:srcRect l="23021" t="46136" r="57448" b="18864"/>
          <a:stretch>
            <a:fillRect/>
          </a:stretch>
        </p:blipFill>
        <p:spPr>
          <a:xfrm>
            <a:off x="5214942" y="2500306"/>
            <a:ext cx="1643074" cy="2103135"/>
          </a:xfrm>
          <a:prstGeom prst="rect">
            <a:avLst/>
          </a:prstGeom>
        </p:spPr>
      </p:pic>
      <p:pic>
        <p:nvPicPr>
          <p:cNvPr id="23" name="Рисунок 22" descr="922.jpg"/>
          <p:cNvPicPr>
            <a:picLocks noChangeAspect="1"/>
          </p:cNvPicPr>
          <p:nvPr/>
        </p:nvPicPr>
        <p:blipFill>
          <a:blip r:embed="rId2"/>
          <a:srcRect l="42448" t="45990" r="37239" b="19010"/>
          <a:stretch>
            <a:fillRect/>
          </a:stretch>
        </p:blipFill>
        <p:spPr>
          <a:xfrm>
            <a:off x="5072066" y="4659908"/>
            <a:ext cx="1785950" cy="2198092"/>
          </a:xfrm>
          <a:prstGeom prst="rect">
            <a:avLst/>
          </a:prstGeom>
        </p:spPr>
      </p:pic>
      <p:pic>
        <p:nvPicPr>
          <p:cNvPr id="24" name="Рисунок 23" descr="922.jpg"/>
          <p:cNvPicPr>
            <a:picLocks noChangeAspect="1"/>
          </p:cNvPicPr>
          <p:nvPr/>
        </p:nvPicPr>
        <p:blipFill>
          <a:blip r:embed="rId2"/>
          <a:srcRect l="63438" t="44750" r="16250" b="19156"/>
          <a:stretch>
            <a:fillRect/>
          </a:stretch>
        </p:blipFill>
        <p:spPr>
          <a:xfrm>
            <a:off x="6929454" y="2571744"/>
            <a:ext cx="174481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Листорасположение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6698998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Жилкование</a:t>
            </a:r>
            <a:endParaRPr lang="ru-RU" sz="4400" b="1" i="1" dirty="0">
              <a:latin typeface="Georgia" pitchFamily="18" charset="0"/>
            </a:endParaRPr>
          </a:p>
        </p:txBody>
      </p:sp>
      <p:pic>
        <p:nvPicPr>
          <p:cNvPr id="4" name="Содержимое 3" descr="00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5718617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wild-y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286016" cy="2429950"/>
          </a:xfrm>
          <a:prstGeom prst="rect">
            <a:avLst/>
          </a:prstGeom>
        </p:spPr>
      </p:pic>
      <p:pic>
        <p:nvPicPr>
          <p:cNvPr id="12" name="Рисунок 11" descr="000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193" y="4143381"/>
            <a:ext cx="3780807" cy="2714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Виды жилкования: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3643338" cy="71438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ru-RU" sz="3200" dirty="0" smtClean="0"/>
              <a:t>Перистое (сетчатое)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1071546"/>
            <a:ext cx="2214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+mn-lt"/>
              </a:rPr>
              <a:t>Пальчатое</a:t>
            </a:r>
            <a:endParaRPr lang="ru-RU" sz="3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3929066"/>
            <a:ext cx="18573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+mn-lt"/>
              </a:rPr>
              <a:t>Дуговое</a:t>
            </a:r>
            <a:endParaRPr lang="ru-RU" sz="3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3786190"/>
            <a:ext cx="27146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latin typeface="+mn-lt"/>
              </a:rPr>
              <a:t>Параллельное</a:t>
            </a:r>
            <a:endParaRPr lang="ru-RU" sz="3000" dirty="0">
              <a:latin typeface="+mn-lt"/>
            </a:endParaRPr>
          </a:p>
        </p:txBody>
      </p:sp>
      <p:pic>
        <p:nvPicPr>
          <p:cNvPr id="11" name="Рисунок 10" descr="ge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1571612"/>
            <a:ext cx="3311706" cy="2328437"/>
          </a:xfrm>
          <a:prstGeom prst="rect">
            <a:avLst/>
          </a:prstGeom>
        </p:spPr>
      </p:pic>
      <p:pic>
        <p:nvPicPr>
          <p:cNvPr id="13" name="Рисунок 12" descr="24a570a2dcfabd9b_t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286257"/>
            <a:ext cx="3061600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5143536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Почки</a:t>
            </a:r>
            <a:endParaRPr lang="ru-RU" sz="4400" b="1" i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7710518" cy="5688158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Почки</a:t>
            </a:r>
            <a:r>
              <a:rPr lang="ru-RU" sz="2800" i="1" dirty="0" smtClean="0">
                <a:latin typeface="Georgia" pitchFamily="18" charset="0"/>
              </a:rPr>
              <a:t> – это зачаточный побег. Любой побег растения развивается из почки.</a:t>
            </a:r>
            <a:endParaRPr lang="ru-RU" sz="2800" i="1" dirty="0">
              <a:latin typeface="Georgia" pitchFamily="18" charset="0"/>
            </a:endParaRPr>
          </a:p>
        </p:txBody>
      </p:sp>
      <p:pic>
        <p:nvPicPr>
          <p:cNvPr id="11" name="Рисунок 10" descr="0_6f3e2_7d5dccea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876"/>
            <a:ext cx="2949673" cy="2857496"/>
          </a:xfrm>
          <a:prstGeom prst="rect">
            <a:avLst/>
          </a:prstGeom>
        </p:spPr>
      </p:pic>
      <p:pic>
        <p:nvPicPr>
          <p:cNvPr id="16" name="Рисунок 15" descr="87953_d2658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3286124"/>
            <a:ext cx="2139047" cy="3208570"/>
          </a:xfrm>
          <a:prstGeom prst="rect">
            <a:avLst/>
          </a:prstGeom>
        </p:spPr>
      </p:pic>
      <p:pic>
        <p:nvPicPr>
          <p:cNvPr id="12" name="Рисунок 11" descr="87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000240"/>
            <a:ext cx="3071834" cy="230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Georgia" pitchFamily="18" charset="0"/>
              </a:rPr>
              <a:t>Почки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319029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Листовые </a:t>
            </a: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(вегетативные)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0" y="1214422"/>
            <a:ext cx="32624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Цветочные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генеративные)</a:t>
            </a:r>
          </a:p>
        </p:txBody>
      </p:sp>
      <p:pic>
        <p:nvPicPr>
          <p:cNvPr id="6" name="Рисунок 5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2897483" cy="2071702"/>
          </a:xfrm>
          <a:prstGeom prst="rect">
            <a:avLst/>
          </a:prstGeom>
        </p:spPr>
      </p:pic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rot="5400000">
            <a:off x="2848595" y="-99379"/>
            <a:ext cx="346076" cy="22815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5" idx="0"/>
          </p:cNvCxnSpPr>
          <p:nvPr/>
        </p:nvCxnSpPr>
        <p:spPr>
          <a:xfrm rot="16200000" flipH="1">
            <a:off x="5188363" y="-157621"/>
            <a:ext cx="346076" cy="2398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Picture 6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 l="29167" r="5208" b="5555"/>
          <a:stretch>
            <a:fillRect/>
          </a:stretch>
        </p:blipFill>
        <p:spPr>
          <a:xfrm>
            <a:off x="5214942" y="2214554"/>
            <a:ext cx="2838588" cy="306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m00-8.jp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643174" y="3643314"/>
            <a:ext cx="3187534" cy="2948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fault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52"/>
            <a:ext cx="8992162" cy="6429396"/>
          </a:xfrm>
          <a:prstGeom prst="rect">
            <a:avLst/>
          </a:prstGeom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42844" y="0"/>
            <a:ext cx="1571636" cy="642918"/>
          </a:xfrm>
          <a:prstGeom prst="leftArrow">
            <a:avLst>
              <a:gd name="adj1" fmla="val 60941"/>
              <a:gd name="adj2" fmla="val 5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cture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5096231" cy="5400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86002" y="1071546"/>
            <a:ext cx="34579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Зачаточные цветки</a:t>
            </a: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rot="10800000" flipV="1">
            <a:off x="3428992" y="1302378"/>
            <a:ext cx="2257010" cy="11979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142844" y="0"/>
            <a:ext cx="1571636" cy="642918"/>
          </a:xfrm>
          <a:prstGeom prst="leftArrow">
            <a:avLst>
              <a:gd name="adj1" fmla="val 60941"/>
              <a:gd name="adj2" fmla="val 59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Вернуться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120" descr="s439191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000240"/>
            <a:ext cx="3107420" cy="44655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567774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Органы цветковых растений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786058"/>
            <a:ext cx="14013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Побеги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8228" y="2285992"/>
            <a:ext cx="14157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Цветки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857760"/>
            <a:ext cx="13740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Листья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2857496"/>
            <a:ext cx="18165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Плоды с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семенами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4480" y="2786058"/>
            <a:ext cx="14045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Корень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3" name="Прямая со стрелкой 12"/>
          <p:cNvCxnSpPr>
            <a:stCxn id="166" idx="2"/>
            <a:endCxn id="7" idx="0"/>
          </p:cNvCxnSpPr>
          <p:nvPr/>
        </p:nvCxnSpPr>
        <p:spPr>
          <a:xfrm rot="5400000">
            <a:off x="837242" y="2051695"/>
            <a:ext cx="740639" cy="7280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65" idx="2"/>
            <a:endCxn id="8" idx="0"/>
          </p:cNvCxnSpPr>
          <p:nvPr/>
        </p:nvCxnSpPr>
        <p:spPr>
          <a:xfrm rot="16200000" flipH="1">
            <a:off x="7883953" y="1733830"/>
            <a:ext cx="312011" cy="792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65" idx="2"/>
            <a:endCxn id="10" idx="0"/>
          </p:cNvCxnSpPr>
          <p:nvPr/>
        </p:nvCxnSpPr>
        <p:spPr>
          <a:xfrm rot="5400000">
            <a:off x="6977532" y="2191224"/>
            <a:ext cx="883515" cy="4490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66" idx="2"/>
            <a:endCxn id="11" idx="0"/>
          </p:cNvCxnSpPr>
          <p:nvPr/>
        </p:nvCxnSpPr>
        <p:spPr>
          <a:xfrm rot="16200000" flipH="1">
            <a:off x="1623861" y="1993162"/>
            <a:ext cx="740639" cy="845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2"/>
            <a:endCxn id="9" idx="0"/>
          </p:cNvCxnSpPr>
          <p:nvPr/>
        </p:nvCxnSpPr>
        <p:spPr>
          <a:xfrm rot="16200000" flipH="1">
            <a:off x="460314" y="3630926"/>
            <a:ext cx="1610037" cy="843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5" name="TextBox 164"/>
          <p:cNvSpPr txBox="1"/>
          <p:nvPr/>
        </p:nvSpPr>
        <p:spPr>
          <a:xfrm>
            <a:off x="6143605" y="1142984"/>
            <a:ext cx="300039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Репродуктивные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органы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285720" y="1214422"/>
            <a:ext cx="25717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Вегетативные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органы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68" name="Прямая со стрелкой 167"/>
          <p:cNvCxnSpPr>
            <a:stCxn id="2" idx="2"/>
            <a:endCxn id="165" idx="0"/>
          </p:cNvCxnSpPr>
          <p:nvPr/>
        </p:nvCxnSpPr>
        <p:spPr>
          <a:xfrm rot="16200000" flipH="1">
            <a:off x="5856672" y="-644147"/>
            <a:ext cx="357190" cy="3217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>
            <a:stCxn id="2" idx="2"/>
            <a:endCxn id="166" idx="0"/>
          </p:cNvCxnSpPr>
          <p:nvPr/>
        </p:nvCxnSpPr>
        <p:spPr>
          <a:xfrm rot="5400000">
            <a:off x="2784854" y="-427455"/>
            <a:ext cx="428628" cy="2855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643042" y="4071942"/>
            <a:ext cx="15023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Стебель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94" name="Прямая со стрелкой 193"/>
          <p:cNvCxnSpPr>
            <a:stCxn id="7" idx="2"/>
            <a:endCxn id="192" idx="0"/>
          </p:cNvCxnSpPr>
          <p:nvPr/>
        </p:nvCxnSpPr>
        <p:spPr>
          <a:xfrm rot="16200000" flipH="1">
            <a:off x="1206754" y="2884486"/>
            <a:ext cx="824219" cy="15506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0" y="4214818"/>
            <a:ext cx="12811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Почки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215" name="Прямая со стрелкой 214"/>
          <p:cNvCxnSpPr>
            <a:stCxn id="7" idx="2"/>
            <a:endCxn id="213" idx="0"/>
          </p:cNvCxnSpPr>
          <p:nvPr/>
        </p:nvCxnSpPr>
        <p:spPr>
          <a:xfrm rot="5400000">
            <a:off x="258492" y="3629792"/>
            <a:ext cx="967095" cy="202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4" name="Прямая соединительная линия 343"/>
          <p:cNvCxnSpPr>
            <a:stCxn id="8" idx="1"/>
          </p:cNvCxnSpPr>
          <p:nvPr/>
        </p:nvCxnSpPr>
        <p:spPr>
          <a:xfrm rot="10800000">
            <a:off x="5214942" y="2500307"/>
            <a:ext cx="2513286" cy="165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>
            <a:stCxn id="10" idx="1"/>
          </p:cNvCxnSpPr>
          <p:nvPr/>
        </p:nvCxnSpPr>
        <p:spPr>
          <a:xfrm rot="10800000">
            <a:off x="4787108" y="2856703"/>
            <a:ext cx="1499404" cy="41629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0" name="Прямая соединительная линия 349"/>
          <p:cNvCxnSpPr>
            <a:stCxn id="192" idx="3"/>
          </p:cNvCxnSpPr>
          <p:nvPr/>
        </p:nvCxnSpPr>
        <p:spPr>
          <a:xfrm flipV="1">
            <a:off x="3145376" y="4286256"/>
            <a:ext cx="1069434" cy="1651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>
            <a:stCxn id="9" idx="3"/>
          </p:cNvCxnSpPr>
          <p:nvPr/>
        </p:nvCxnSpPr>
        <p:spPr>
          <a:xfrm>
            <a:off x="2374194" y="5088593"/>
            <a:ext cx="1483426" cy="19779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8" name="Прямая соединительная линия 357"/>
          <p:cNvCxnSpPr>
            <a:stCxn id="11" idx="2"/>
          </p:cNvCxnSpPr>
          <p:nvPr/>
        </p:nvCxnSpPr>
        <p:spPr>
          <a:xfrm rot="16200000" flipH="1">
            <a:off x="2439327" y="3225152"/>
            <a:ext cx="2110103" cy="215524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9" grpId="0" animBg="1"/>
      <p:bldP spid="10" grpId="0" animBg="1"/>
      <p:bldP spid="11" grpId="0" animBg="1"/>
      <p:bldP spid="165" grpId="0" animBg="1"/>
      <p:bldP spid="166" grpId="0" animBg="1"/>
      <p:bldP spid="192" grpId="0" animBg="1"/>
      <p:bldP spid="2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6000792" cy="1357298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Цветок</a:t>
            </a:r>
            <a:r>
              <a:rPr lang="ru-RU" sz="4000" i="1" dirty="0" smtClean="0">
                <a:latin typeface="Georgia" pitchFamily="18" charset="0"/>
              </a:rPr>
              <a:t> </a:t>
            </a:r>
            <a:endParaRPr lang="ru-RU" sz="4000" i="1" dirty="0">
              <a:latin typeface="Georgia" pitchFamily="18" charset="0"/>
            </a:endParaRPr>
          </a:p>
        </p:txBody>
      </p:sp>
      <p:pic>
        <p:nvPicPr>
          <p:cNvPr id="4" name="Содержимое 3" descr="1292831625_000324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1066833">
            <a:off x="522437" y="1912981"/>
            <a:ext cx="46863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hotka-0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2237">
            <a:off x="5144105" y="2575895"/>
            <a:ext cx="2629556" cy="3286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7143800" cy="1071546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Строение цветка</a:t>
            </a:r>
            <a:endParaRPr lang="ru-RU" sz="4000" i="1" dirty="0">
              <a:latin typeface="Georgia" pitchFamily="18" charset="0"/>
            </a:endParaRPr>
          </a:p>
        </p:txBody>
      </p:sp>
      <p:pic>
        <p:nvPicPr>
          <p:cNvPr id="5" name="Рисунок 4" descr="Photka-0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214422"/>
            <a:ext cx="7000924" cy="525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Строение цветка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4" name="Содержимое 3" descr="clip_image00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643050"/>
            <a:ext cx="8715436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071810"/>
            <a:ext cx="6429372" cy="3214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Чашечка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1934" y="5500702"/>
            <a:ext cx="92869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357298"/>
            <a:ext cx="7567642" cy="5116654"/>
          </a:xfrm>
        </p:spPr>
        <p:txBody>
          <a:bodyPr/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Чашечка</a:t>
            </a:r>
            <a:r>
              <a:rPr lang="ru-RU" i="1" dirty="0" smtClean="0">
                <a:latin typeface="Georgia" pitchFamily="18" charset="0"/>
              </a:rPr>
              <a:t> — это слой, удерживающий цветок снаружи. Чашечка состоит из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чашелистиков</a:t>
            </a:r>
            <a:r>
              <a:rPr lang="ru-RU" i="1" dirty="0" smtClean="0">
                <a:latin typeface="Georgia" pitchFamily="18" charset="0"/>
              </a:rPr>
              <a:t>. Чашечка чаще бывает зеленого цвета.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rcRect t="24445" b="6666"/>
          <a:stretch>
            <a:fillRect/>
          </a:stretch>
        </p:blipFill>
        <p:spPr>
          <a:xfrm>
            <a:off x="0" y="2428868"/>
            <a:ext cx="8572449" cy="44291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Венчик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571744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14348" y="785794"/>
            <a:ext cx="6929486" cy="271464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Венчик </a:t>
            </a:r>
            <a:r>
              <a:rPr lang="ru-RU" sz="3200" b="1" i="1" u="sng" dirty="0" smtClean="0">
                <a:latin typeface="Georgia" pitchFamily="18" charset="0"/>
              </a:rPr>
              <a:t>—</a:t>
            </a:r>
            <a:r>
              <a:rPr lang="ru-RU" dirty="0" smtClean="0">
                <a:latin typeface="Georgia" pitchFamily="18" charset="0"/>
              </a:rPr>
              <a:t> это часть околоцветника, расположенная внутри чашечки. Он состоит из совокупности лепестков. Венчик бывает разного цвета.</a:t>
            </a:r>
            <a:endParaRPr lang="ru-RU" sz="1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rcRect t="27095" b="13289"/>
          <a:stretch>
            <a:fillRect/>
          </a:stretch>
        </p:blipFill>
        <p:spPr>
          <a:xfrm>
            <a:off x="500034" y="3643290"/>
            <a:ext cx="7189788" cy="3214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3967138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Пестик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64294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429124" y="785794"/>
            <a:ext cx="4286280" cy="3286148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Пестик — </a:t>
            </a:r>
            <a:r>
              <a:rPr lang="ru-RU" sz="2000" dirty="0" smtClean="0">
                <a:latin typeface="Georgia" pitchFamily="18" charset="0"/>
              </a:rPr>
              <a:t>располагается в середине (или центре) цветка. Он состоит из трех частей: завязи, столбика и рыльца.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8" name="Рисунок 7" descr="7-52_Cvet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476749" cy="33575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42976" y="1714488"/>
            <a:ext cx="642942" cy="2143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496"/>
            <a:ext cx="7715304" cy="38576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Завязь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14752"/>
            <a:ext cx="714380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271464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Завязь </a:t>
            </a:r>
            <a:r>
              <a:rPr lang="ru-RU" b="1" i="1" u="sng" dirty="0" smtClean="0">
                <a:latin typeface="Georgia" pitchFamily="18" charset="0"/>
              </a:rPr>
              <a:t>— </a:t>
            </a:r>
            <a:r>
              <a:rPr lang="ru-RU" dirty="0" smtClean="0">
                <a:latin typeface="Georgia" pitchFamily="18" charset="0"/>
              </a:rPr>
              <a:t>нижняя утолщенная часть пестика. Внутри нее расположена семяпочка. Из завязи образуется плод. Завязи бывают верхние и нижние. По строению завязь бывает </a:t>
            </a:r>
            <a:r>
              <a:rPr lang="ru-RU" dirty="0" err="1" smtClean="0">
                <a:latin typeface="Georgia" pitchFamily="18" charset="0"/>
              </a:rPr>
              <a:t>одногнездовой</a:t>
            </a:r>
            <a:r>
              <a:rPr lang="ru-RU" dirty="0" smtClean="0">
                <a:latin typeface="Georgia" pitchFamily="18" charset="0"/>
              </a:rPr>
              <a:t> и </a:t>
            </a:r>
            <a:r>
              <a:rPr lang="ru-RU" dirty="0" err="1" smtClean="0">
                <a:latin typeface="Georgia" pitchFamily="18" charset="0"/>
              </a:rPr>
              <a:t>многогнездовой</a:t>
            </a:r>
            <a:r>
              <a:rPr lang="ru-RU" dirty="0" smtClean="0">
                <a:latin typeface="Georgia" pitchFamily="18" charset="0"/>
              </a:rPr>
              <a:t>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8868"/>
            <a:ext cx="8572449" cy="428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Столбик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071810"/>
            <a:ext cx="928694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85786" y="785794"/>
            <a:ext cx="7286676" cy="271464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Столбик — </a:t>
            </a:r>
            <a:r>
              <a:rPr lang="ru-RU" dirty="0" smtClean="0">
                <a:latin typeface="Georgia" pitchFamily="18" charset="0"/>
              </a:rPr>
              <a:t>средняя часть пестика. Он соединяет завязь и рыльце. Внутренняя часть его пористая.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lip_image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571776"/>
            <a:ext cx="8572449" cy="4286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Рыльце</a:t>
            </a:r>
            <a:endParaRPr lang="ru-RU" sz="4000" b="1" i="1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643182"/>
            <a:ext cx="85725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15370" cy="2714644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Рыльце — </a:t>
            </a:r>
            <a:r>
              <a:rPr lang="ru-RU" dirty="0" smtClean="0">
                <a:latin typeface="Georgia" pitchFamily="18" charset="0"/>
              </a:rPr>
              <a:t>самая верхняя часть пестика (столбика) — верхушка. Оно служит местом оседания пыльцы. Он бывает простым и сложным.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 descr="уло7еншо5у.jpeg"/>
          <p:cNvPicPr>
            <a:picLocks noChangeAspect="1"/>
          </p:cNvPicPr>
          <p:nvPr/>
        </p:nvPicPr>
        <p:blipFill>
          <a:blip r:embed="rId2"/>
          <a:srcRect l="16129" r="22042" b="17126"/>
          <a:stretch>
            <a:fillRect/>
          </a:stretch>
        </p:blipFill>
        <p:spPr>
          <a:xfrm>
            <a:off x="0" y="857232"/>
            <a:ext cx="1643074" cy="14287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214686"/>
            <a:ext cx="3500462" cy="654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Плоды</a:t>
            </a:r>
            <a:endParaRPr lang="ru-RU" sz="4000" b="1" i="1" dirty="0"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>
            <a:stCxn id="2" idx="2"/>
            <a:endCxn id="21" idx="0"/>
          </p:cNvCxnSpPr>
          <p:nvPr/>
        </p:nvCxnSpPr>
        <p:spPr>
          <a:xfrm rot="5400000">
            <a:off x="2608325" y="3001242"/>
            <a:ext cx="346100" cy="20810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  <a:endCxn id="22" idx="0"/>
          </p:cNvCxnSpPr>
          <p:nvPr/>
        </p:nvCxnSpPr>
        <p:spPr>
          <a:xfrm rot="16200000" flipH="1">
            <a:off x="4738280" y="2952338"/>
            <a:ext cx="417538" cy="22502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0100" y="4214818"/>
            <a:ext cx="148149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Сочные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4942" y="4286256"/>
            <a:ext cx="17145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Сухие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1472" y="2357430"/>
            <a:ext cx="269657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Односемянные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43372" y="2357430"/>
            <a:ext cx="294183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Многосемянные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36" name="Прямая со стрелкой 35"/>
          <p:cNvCxnSpPr>
            <a:stCxn id="2" idx="0"/>
            <a:endCxn id="35" idx="2"/>
          </p:cNvCxnSpPr>
          <p:nvPr/>
        </p:nvCxnSpPr>
        <p:spPr>
          <a:xfrm rot="5400000" flipH="1" flipV="1">
            <a:off x="4520299" y="2120698"/>
            <a:ext cx="395591" cy="17923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" idx="0"/>
            <a:endCxn id="34" idx="2"/>
          </p:cNvCxnSpPr>
          <p:nvPr/>
        </p:nvCxnSpPr>
        <p:spPr>
          <a:xfrm rot="16200000" flipV="1">
            <a:off x="2673035" y="2065819"/>
            <a:ext cx="395591" cy="19021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 descr="ншгл8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4786322"/>
            <a:ext cx="2857500" cy="1600200"/>
          </a:xfrm>
          <a:prstGeom prst="rect">
            <a:avLst/>
          </a:prstGeom>
        </p:spPr>
      </p:pic>
      <p:pic>
        <p:nvPicPr>
          <p:cNvPr id="61" name="Рисунок 60" descr="default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312193"/>
            <a:ext cx="2071702" cy="1545807"/>
          </a:xfrm>
          <a:prstGeom prst="rect">
            <a:avLst/>
          </a:prstGeom>
        </p:spPr>
      </p:pic>
      <p:pic>
        <p:nvPicPr>
          <p:cNvPr id="62" name="Рисунок 61" descr="frui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643446"/>
            <a:ext cx="2790825" cy="2095500"/>
          </a:xfrm>
          <a:prstGeom prst="rect">
            <a:avLst/>
          </a:prstGeom>
        </p:spPr>
      </p:pic>
      <p:pic>
        <p:nvPicPr>
          <p:cNvPr id="64" name="Рисунок 63" descr="ноуог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0"/>
            <a:ext cx="2238774" cy="1285860"/>
          </a:xfrm>
          <a:prstGeom prst="rect">
            <a:avLst/>
          </a:prstGeom>
        </p:spPr>
      </p:pic>
      <p:pic>
        <p:nvPicPr>
          <p:cNvPr id="66" name="Рисунок 65" descr="но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0"/>
            <a:ext cx="2286000" cy="1905000"/>
          </a:xfrm>
          <a:prstGeom prst="rect">
            <a:avLst/>
          </a:prstGeom>
        </p:spPr>
      </p:pic>
      <p:pic>
        <p:nvPicPr>
          <p:cNvPr id="81" name="Рисунок 80" descr="ун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3372" y="642918"/>
            <a:ext cx="2650119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28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latin typeface="Georgia" pitchFamily="18" charset="0"/>
              </a:rPr>
              <a:t>Корень и корневая система</a:t>
            </a:r>
            <a:endParaRPr lang="ru-RU" sz="4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358246" cy="1928826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Корень</a:t>
            </a:r>
            <a:r>
              <a:rPr lang="ru-RU" sz="2800" b="1" i="1" dirty="0" smtClean="0">
                <a:latin typeface="Georgia" pitchFamily="18" charset="0"/>
              </a:rPr>
              <a:t> – </a:t>
            </a:r>
            <a:r>
              <a:rPr lang="ru-RU" sz="2800" i="1" dirty="0" smtClean="0">
                <a:latin typeface="Georgia" pitchFamily="18" charset="0"/>
              </a:rPr>
              <a:t>орган, с помощью которого растение питается и укрепляется в почве. </a:t>
            </a:r>
          </a:p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Корневая система </a:t>
            </a:r>
            <a:r>
              <a:rPr lang="ru-RU" sz="2800" i="1" dirty="0" smtClean="0">
                <a:latin typeface="Georgia" pitchFamily="18" charset="0"/>
              </a:rPr>
              <a:t>– многочисленные разветвления корня.</a:t>
            </a:r>
          </a:p>
          <a:p>
            <a:pPr>
              <a:buNone/>
            </a:pPr>
            <a:endParaRPr lang="ru-RU" sz="2800" i="1" dirty="0">
              <a:latin typeface="Georgia" pitchFamily="18" charset="0"/>
            </a:endParaRPr>
          </a:p>
        </p:txBody>
      </p:sp>
      <p:pic>
        <p:nvPicPr>
          <p:cNvPr id="4" name="Рисунок 3" descr="f37dcbc7b08a183f999f5c229dd619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3357586" cy="42881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5500702"/>
            <a:ext cx="1357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Всасывание минеральных веществ корнями растений</a:t>
            </a:r>
            <a:endParaRPr lang="ru-RU" sz="14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>
            <a:off x="142844" y="6643710"/>
            <a:ext cx="457203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14414" y="4143380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158" y="3786190"/>
            <a:ext cx="11230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4857752" y="2500306"/>
            <a:ext cx="3857652" cy="584775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Функции корня</a:t>
            </a:r>
            <a:endParaRPr lang="ru-RU" sz="32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57752" y="3071810"/>
            <a:ext cx="3857652" cy="341632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Почвенное питание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Укрепление в почве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 Вегетативное размножение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2400" i="1" dirty="0" smtClean="0">
                <a:solidFill>
                  <a:schemeClr val="bg1"/>
                </a:solidFill>
                <a:latin typeface="Georgia" pitchFamily="18" charset="0"/>
              </a:rPr>
              <a:t>В </a:t>
            </a:r>
            <a:r>
              <a:rPr lang="ru-RU" sz="2400" i="1" dirty="0" err="1" smtClean="0">
                <a:solidFill>
                  <a:schemeClr val="bg1"/>
                </a:solidFill>
                <a:latin typeface="Georgia" pitchFamily="18" charset="0"/>
              </a:rPr>
              <a:t>нек</a:t>
            </a:r>
            <a:r>
              <a:rPr lang="ru-RU" sz="2400" i="1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Запасание питательных веществ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односемянного плода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432px-Drupe_fruit_diagram-ru.svg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8" y="1285860"/>
            <a:ext cx="7000924" cy="5218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656751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642918"/>
            <a:ext cx="8001056" cy="614366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Цветковое растение состоит из корня, побега, цветка, почек, плодов, стебля и листьев.</a:t>
            </a:r>
          </a:p>
          <a:p>
            <a:r>
              <a:rPr lang="ru-RU" dirty="0" smtClean="0"/>
              <a:t>Многочисленные разветвления корня составляют корневую систему.</a:t>
            </a:r>
          </a:p>
          <a:p>
            <a:r>
              <a:rPr lang="ru-RU" dirty="0" smtClean="0"/>
              <a:t>Корневые системы бывают стержневыми и мочковатыми.</a:t>
            </a:r>
          </a:p>
          <a:p>
            <a:r>
              <a:rPr lang="ru-RU" dirty="0" smtClean="0"/>
              <a:t>В состав побега входит стебель, листья и почки.</a:t>
            </a:r>
          </a:p>
          <a:p>
            <a:r>
              <a:rPr lang="ru-RU" dirty="0" smtClean="0"/>
              <a:t>Строения стебля побега состоит из сердцевины, древесины, Луба и пробки.</a:t>
            </a:r>
          </a:p>
          <a:p>
            <a:r>
              <a:rPr lang="ru-RU" dirty="0" smtClean="0"/>
              <a:t>Листья бывают сидячими и черешковыми и сложными и простыми.</a:t>
            </a:r>
          </a:p>
          <a:p>
            <a:r>
              <a:rPr lang="ru-RU" dirty="0" smtClean="0"/>
              <a:t>Любой побег развивается из почки.</a:t>
            </a:r>
          </a:p>
          <a:p>
            <a:r>
              <a:rPr lang="ru-RU" dirty="0" smtClean="0"/>
              <a:t>Цветы и плоды есть только у цветковых растений.</a:t>
            </a:r>
          </a:p>
          <a:p>
            <a:r>
              <a:rPr lang="ru-RU" dirty="0" smtClean="0"/>
              <a:t>Строение цветка состоит из цветоложа, цветоножки, завязи, лепестков, чашелистика, столбика, рыльца, тычинки и пестика.</a:t>
            </a:r>
          </a:p>
          <a:p>
            <a:r>
              <a:rPr lang="ru-RU" dirty="0" smtClean="0"/>
              <a:t>Пестик – главная часть цветка.</a:t>
            </a:r>
          </a:p>
          <a:p>
            <a:r>
              <a:rPr lang="ru-RU" dirty="0" smtClean="0"/>
              <a:t>Плоды бывают односемянными и многосемянными, сочными и сухими.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071546"/>
            <a:ext cx="8429652" cy="321471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Спасибо за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0" i="1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         внимание!</a:t>
            </a:r>
            <a:endParaRPr kumimoji="0" lang="ru-RU" sz="8000" b="0" i="1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image022.jpg"/>
          <p:cNvPicPr>
            <a:picLocks noChangeAspect="1"/>
          </p:cNvPicPr>
          <p:nvPr/>
        </p:nvPicPr>
        <p:blipFill>
          <a:blip r:embed="rId2"/>
          <a:srcRect l="49408" t="4336" r="2638" b="3827"/>
          <a:stretch>
            <a:fillRect/>
          </a:stretch>
        </p:blipFill>
        <p:spPr>
          <a:xfrm>
            <a:off x="0" y="2071678"/>
            <a:ext cx="1571636" cy="3429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Корневые системы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694" y="1285860"/>
            <a:ext cx="289694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Мочковатая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1285860"/>
            <a:ext cx="33575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Стержневая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5" name="Прямая со стрелкой 14"/>
          <p:cNvCxnSpPr>
            <a:stCxn id="2" idx="2"/>
            <a:endCxn id="8" idx="0"/>
          </p:cNvCxnSpPr>
          <p:nvPr/>
        </p:nvCxnSpPr>
        <p:spPr>
          <a:xfrm rot="16200000" flipH="1">
            <a:off x="5473635" y="-189673"/>
            <a:ext cx="500066" cy="2450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2"/>
            <a:endCxn id="11" idx="0"/>
          </p:cNvCxnSpPr>
          <p:nvPr/>
        </p:nvCxnSpPr>
        <p:spPr>
          <a:xfrm rot="5400000">
            <a:off x="3088465" y="-123844"/>
            <a:ext cx="500066" cy="23193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" name="Рисунок 50" descr="image022.jpg"/>
          <p:cNvPicPr>
            <a:picLocks noChangeAspect="1"/>
          </p:cNvPicPr>
          <p:nvPr/>
        </p:nvPicPr>
        <p:blipFill>
          <a:blip r:embed="rId2"/>
          <a:srcRect l="4464" t="2978" r="50000" b="2978"/>
          <a:stretch>
            <a:fillRect/>
          </a:stretch>
        </p:blipFill>
        <p:spPr>
          <a:xfrm>
            <a:off x="6000760" y="4168570"/>
            <a:ext cx="1143008" cy="2689430"/>
          </a:xfrm>
          <a:prstGeom prst="rect">
            <a:avLst/>
          </a:prstGeom>
        </p:spPr>
      </p:pic>
      <p:pic>
        <p:nvPicPr>
          <p:cNvPr id="52" name="Рисунок 51" descr="200911sorniaki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429132"/>
            <a:ext cx="1663619" cy="2268678"/>
          </a:xfrm>
          <a:prstGeom prst="rect">
            <a:avLst/>
          </a:prstGeom>
        </p:spPr>
      </p:pic>
      <p:pic>
        <p:nvPicPr>
          <p:cNvPr id="48" name="Рисунок 47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143116"/>
            <a:ext cx="2286016" cy="3458841"/>
          </a:xfrm>
          <a:prstGeom prst="rect">
            <a:avLst/>
          </a:prstGeom>
        </p:spPr>
      </p:pic>
      <p:pic>
        <p:nvPicPr>
          <p:cNvPr id="54" name="Рисунок 53" descr="koreni_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071678"/>
            <a:ext cx="3071801" cy="230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42852"/>
            <a:ext cx="5567378" cy="642942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Georgia" pitchFamily="18" charset="0"/>
              </a:rPr>
              <a:t>Виды корней</a:t>
            </a:r>
            <a:endParaRPr lang="ru-RU" sz="3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2" name="Рисунок 11" descr="sxema.jpg"/>
          <p:cNvPicPr>
            <a:picLocks noChangeAspect="1"/>
          </p:cNvPicPr>
          <p:nvPr/>
        </p:nvPicPr>
        <p:blipFill>
          <a:blip r:embed="rId3"/>
          <a:srcRect l="10465" t="8140" r="1453" b="5814"/>
          <a:stretch>
            <a:fillRect/>
          </a:stretch>
        </p:blipFill>
        <p:spPr>
          <a:xfrm>
            <a:off x="500034" y="928670"/>
            <a:ext cx="7605251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kore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6124" b="13517"/>
          <a:stretch>
            <a:fillRect/>
          </a:stretch>
        </p:blipFill>
        <p:spPr>
          <a:xfrm>
            <a:off x="1785918" y="1071546"/>
            <a:ext cx="4857784" cy="5126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Внешнее и внутреннее строение корня.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6000768"/>
            <a:ext cx="162256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Корневой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чехлик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endCxn id="6" idx="0"/>
          </p:cNvCxnSpPr>
          <p:nvPr/>
        </p:nvCxnSpPr>
        <p:spPr>
          <a:xfrm rot="16200000" flipH="1">
            <a:off x="2834500" y="5309376"/>
            <a:ext cx="928694" cy="4540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92" y="2143116"/>
            <a:ext cx="14398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Боковой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корень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4429132"/>
            <a:ext cx="94448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роста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388" y="5715016"/>
            <a:ext cx="133241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деления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6" idx="0"/>
          </p:cNvCxnSpPr>
          <p:nvPr/>
        </p:nvCxnSpPr>
        <p:spPr>
          <a:xfrm rot="5400000" flipH="1" flipV="1">
            <a:off x="4263260" y="5120524"/>
            <a:ext cx="142876" cy="16176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1"/>
          </p:cNvCxnSpPr>
          <p:nvPr/>
        </p:nvCxnSpPr>
        <p:spPr>
          <a:xfrm>
            <a:off x="5072066" y="5643578"/>
            <a:ext cx="1357322" cy="4253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>
            <a:off x="5572132" y="4214818"/>
            <a:ext cx="357190" cy="1143008"/>
          </a:xfrm>
          <a:prstGeom prst="rightBrace">
            <a:avLst>
              <a:gd name="adj1" fmla="val 25564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>
            <a:off x="6143636" y="2357430"/>
            <a:ext cx="428628" cy="1714512"/>
          </a:xfrm>
          <a:prstGeom prst="rightBrace">
            <a:avLst>
              <a:gd name="adj1" fmla="val 37051"/>
              <a:gd name="adj2" fmla="val 69487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42844" y="3429000"/>
            <a:ext cx="16430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Корневые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волоски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72264" y="3214686"/>
            <a:ext cx="184377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Зона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всасывания</a:t>
            </a:r>
          </a:p>
        </p:txBody>
      </p:sp>
      <p:cxnSp>
        <p:nvCxnSpPr>
          <p:cNvPr id="37" name="Прямая соединительная линия 36"/>
          <p:cNvCxnSpPr>
            <a:stCxn id="4" idx="1"/>
          </p:cNvCxnSpPr>
          <p:nvPr/>
        </p:nvCxnSpPr>
        <p:spPr>
          <a:xfrm rot="10800000" flipH="1">
            <a:off x="1785918" y="3571877"/>
            <a:ext cx="642942" cy="6307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1"/>
          </p:cNvCxnSpPr>
          <p:nvPr/>
        </p:nvCxnSpPr>
        <p:spPr>
          <a:xfrm rot="10800000">
            <a:off x="6215074" y="2071679"/>
            <a:ext cx="785818" cy="4253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643702" y="357166"/>
            <a:ext cx="169790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Сосуды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древесины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85984" y="1285860"/>
            <a:ext cx="129875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Кожица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143768" y="1214422"/>
            <a:ext cx="11913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Клетки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луба</a:t>
            </a:r>
          </a:p>
        </p:txBody>
      </p:sp>
      <p:cxnSp>
        <p:nvCxnSpPr>
          <p:cNvPr id="47" name="Прямая соединительная линия 46"/>
          <p:cNvCxnSpPr>
            <a:stCxn id="44" idx="1"/>
          </p:cNvCxnSpPr>
          <p:nvPr/>
        </p:nvCxnSpPr>
        <p:spPr>
          <a:xfrm rot="10800000" flipV="1">
            <a:off x="5214942" y="1568364"/>
            <a:ext cx="1928826" cy="6461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43" idx="3"/>
          </p:cNvCxnSpPr>
          <p:nvPr/>
        </p:nvCxnSpPr>
        <p:spPr>
          <a:xfrm>
            <a:off x="3584737" y="1485915"/>
            <a:ext cx="844387" cy="5143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42" idx="1"/>
          </p:cNvCxnSpPr>
          <p:nvPr/>
        </p:nvCxnSpPr>
        <p:spPr>
          <a:xfrm rot="10800000" flipV="1">
            <a:off x="5000628" y="711108"/>
            <a:ext cx="1643074" cy="6461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858048" cy="57150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Функции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857232"/>
            <a:ext cx="3714776" cy="5445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Impact" pitchFamily="34" charset="0"/>
              </a:rPr>
              <a:t>       </a:t>
            </a:r>
            <a:r>
              <a:rPr lang="ru-RU" sz="2800" u="sng" dirty="0" smtClean="0">
                <a:solidFill>
                  <a:srgbClr val="00B050"/>
                </a:solidFill>
                <a:latin typeface="Impact" pitchFamily="34" charset="0"/>
              </a:rPr>
              <a:t>Корневой чехлик</a:t>
            </a:r>
          </a:p>
          <a:p>
            <a:r>
              <a:rPr lang="ru-RU" dirty="0" smtClean="0">
                <a:latin typeface="+mj-lt"/>
              </a:rPr>
              <a:t>Защита</a:t>
            </a:r>
            <a:endParaRPr lang="ru-RU" i="1" dirty="0" smtClean="0">
              <a:latin typeface="Georgia" pitchFamily="18" charset="0"/>
            </a:endParaRPr>
          </a:p>
          <a:p>
            <a:r>
              <a:rPr lang="ru-RU" dirty="0" smtClean="0">
                <a:latin typeface="+mj-lt"/>
              </a:rPr>
              <a:t>Продвижение корня в почве</a:t>
            </a:r>
          </a:p>
          <a:p>
            <a:r>
              <a:rPr lang="ru-RU" dirty="0" smtClean="0">
                <a:latin typeface="+mj-lt"/>
              </a:rPr>
              <a:t>Уменьшение трения</a:t>
            </a:r>
          </a:p>
          <a:p>
            <a:endParaRPr lang="ru-RU" dirty="0" smtClean="0">
              <a:latin typeface="+mj-lt"/>
            </a:endParaRPr>
          </a:p>
          <a:p>
            <a:pPr algn="ctr">
              <a:buNone/>
            </a:pPr>
            <a:r>
              <a:rPr lang="ru-RU" sz="2800" u="sng" dirty="0" smtClean="0">
                <a:solidFill>
                  <a:srgbClr val="00B050"/>
                </a:solidFill>
                <a:latin typeface="Impact" pitchFamily="34" charset="0"/>
              </a:rPr>
              <a:t>Корневые</a:t>
            </a:r>
            <a:r>
              <a:rPr lang="ru-RU" sz="2800" b="1" u="sng" dirty="0" smtClean="0">
                <a:solidFill>
                  <a:srgbClr val="00B050"/>
                </a:solidFill>
                <a:latin typeface="Impact" pitchFamily="34" charset="0"/>
              </a:rPr>
              <a:t> </a:t>
            </a:r>
            <a:r>
              <a:rPr lang="ru-RU" sz="2800" u="sng" dirty="0" smtClean="0">
                <a:solidFill>
                  <a:srgbClr val="00B050"/>
                </a:solidFill>
                <a:latin typeface="Impact" pitchFamily="34" charset="0"/>
              </a:rPr>
              <a:t>волоски</a:t>
            </a:r>
            <a:endParaRPr lang="ru-RU" i="1" dirty="0" smtClean="0">
              <a:latin typeface="Georgia" pitchFamily="18" charset="0"/>
            </a:endParaRPr>
          </a:p>
          <a:p>
            <a:r>
              <a:rPr lang="ru-RU" dirty="0" smtClean="0">
                <a:latin typeface="+mj-lt"/>
              </a:rPr>
              <a:t>Всасывание почвенного раствора</a:t>
            </a:r>
            <a:endParaRPr lang="ru-RU" dirty="0">
              <a:latin typeface="+mj-lt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071546"/>
            <a:ext cx="5143504" cy="38576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57818" y="4429132"/>
            <a:ext cx="92869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000372"/>
            <a:ext cx="92869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6858048" cy="571504"/>
          </a:xfrm>
        </p:spPr>
        <p:txBody>
          <a:bodyPr>
            <a:noAutofit/>
          </a:bodyPr>
          <a:lstStyle/>
          <a:p>
            <a:pPr algn="ctr"/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857232"/>
            <a:ext cx="3857652" cy="56436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Impact" pitchFamily="34" charset="0"/>
              </a:rPr>
              <a:t>       </a:t>
            </a:r>
            <a:r>
              <a:rPr lang="ru-RU" sz="2800" u="sng" dirty="0" smtClean="0">
                <a:solidFill>
                  <a:srgbClr val="00B050"/>
                </a:solidFill>
                <a:latin typeface="Impact" pitchFamily="34" charset="0"/>
              </a:rPr>
              <a:t>Зона роста</a:t>
            </a:r>
          </a:p>
          <a:p>
            <a:r>
              <a:rPr lang="ru-RU" dirty="0" smtClean="0">
                <a:latin typeface="+mj-lt"/>
              </a:rPr>
              <a:t>Её клетки вытягиваются в длину, обеспечивая этим рост корня -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геотропизм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       </a:t>
            </a:r>
            <a:r>
              <a:rPr lang="ru-RU" sz="2800" u="sng" dirty="0" smtClean="0">
                <a:solidFill>
                  <a:srgbClr val="00B050"/>
                </a:solidFill>
                <a:latin typeface="Impact" pitchFamily="34" charset="0"/>
              </a:rPr>
              <a:t>Древесина</a:t>
            </a:r>
            <a:endParaRPr lang="ru-RU" i="1" dirty="0" smtClean="0">
              <a:latin typeface="Georgia" pitchFamily="18" charset="0"/>
            </a:endParaRPr>
          </a:p>
          <a:p>
            <a:r>
              <a:rPr lang="ru-RU" dirty="0" smtClean="0">
                <a:latin typeface="+mj-lt"/>
              </a:rPr>
              <a:t>По ней двигаются питательные вещества.</a:t>
            </a:r>
          </a:p>
          <a:p>
            <a:endParaRPr lang="ru-RU" dirty="0" smtClean="0">
              <a:latin typeface="+mj-lt"/>
            </a:endParaRPr>
          </a:p>
          <a:p>
            <a:pPr>
              <a:buNone/>
            </a:pPr>
            <a:r>
              <a:rPr lang="ru-RU" dirty="0" smtClean="0">
                <a:latin typeface="+mj-lt"/>
              </a:rPr>
              <a:t>         </a:t>
            </a:r>
            <a:r>
              <a:rPr lang="ru-RU" sz="2800" u="sng" dirty="0" smtClean="0">
                <a:solidFill>
                  <a:srgbClr val="00B050"/>
                </a:solidFill>
                <a:latin typeface="Impact" pitchFamily="34" charset="0"/>
              </a:rPr>
              <a:t>Луб</a:t>
            </a:r>
            <a:endParaRPr lang="ru-RU" u="sng" dirty="0" smtClean="0">
              <a:solidFill>
                <a:srgbClr val="00B050"/>
              </a:solidFill>
              <a:latin typeface="+mj-lt"/>
            </a:endParaRPr>
          </a:p>
          <a:p>
            <a:r>
              <a:rPr lang="ru-RU" dirty="0" smtClean="0">
                <a:latin typeface="+mj-lt"/>
              </a:rPr>
              <a:t>По ней двигаются органические вещества.</a:t>
            </a:r>
            <a:endParaRPr lang="ru-RU" dirty="0" smtClean="0">
              <a:latin typeface="Impact" pitchFamily="34" charset="0"/>
            </a:endParaRPr>
          </a:p>
        </p:txBody>
      </p:sp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13" y="1071546"/>
            <a:ext cx="5238787" cy="392909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15272" y="1285860"/>
            <a:ext cx="100013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3643314"/>
            <a:ext cx="57150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01024" y="1785926"/>
            <a:ext cx="6429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86834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Georgia" pitchFamily="18" charset="0"/>
              </a:rPr>
              <a:t>Зоны корня</a:t>
            </a:r>
            <a:endParaRPr lang="ru-RU" sz="3600" b="1" i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7467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Зона корня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Какой тканью представлена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Функции</a:t>
                      </a:r>
                      <a:endParaRPr lang="ru-RU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Зона деления</a:t>
                      </a:r>
                      <a:r>
                        <a:rPr lang="ru-RU" sz="2400" baseline="0" dirty="0" smtClean="0"/>
                        <a:t> с корневым чехликом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Образовательная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Образование новых клеток,</a:t>
                      </a:r>
                      <a:r>
                        <a:rPr lang="ru-RU" sz="2400" baseline="0" dirty="0" smtClean="0"/>
                        <a:t> тканей.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Зона роста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Образовательная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 корня в длину (вниз)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Зона всасывания с корневыми волосками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Покровная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Всасывание почвенного</a:t>
                      </a:r>
                      <a:r>
                        <a:rPr lang="ru-RU" sz="2400" baseline="0" dirty="0" smtClean="0"/>
                        <a:t> раствора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1">
      <a:dk1>
        <a:sysClr val="windowText" lastClr="000000"/>
      </a:dk1>
      <a:lt1>
        <a:sysClr val="window" lastClr="FFFFFF"/>
      </a:lt1>
      <a:dk2>
        <a:srgbClr val="325920"/>
      </a:dk2>
      <a:lt2>
        <a:srgbClr val="000000"/>
      </a:lt2>
      <a:accent1>
        <a:srgbClr val="66B24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254218"/>
      </a:hlink>
      <a:folHlink>
        <a:srgbClr val="25421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527</TotalTime>
  <Words>587</Words>
  <Application>Microsoft Office PowerPoint</Application>
  <PresentationFormat>Экран (4:3)</PresentationFormat>
  <Paragraphs>149</Paragraphs>
  <Slides>32</Slides>
  <Notes>1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Эркер</vt:lpstr>
      <vt:lpstr>Органы цветковых растений.</vt:lpstr>
      <vt:lpstr>Органы цветковых растений</vt:lpstr>
      <vt:lpstr>Корень и корневая система</vt:lpstr>
      <vt:lpstr>Корневые системы</vt:lpstr>
      <vt:lpstr>Виды корней</vt:lpstr>
      <vt:lpstr>Внешнее и внутреннее строение корня.</vt:lpstr>
      <vt:lpstr>Функции</vt:lpstr>
      <vt:lpstr>Слайд 8</vt:lpstr>
      <vt:lpstr>Зоны корня</vt:lpstr>
      <vt:lpstr>Побег</vt:lpstr>
      <vt:lpstr>Лист</vt:lpstr>
      <vt:lpstr>Листья</vt:lpstr>
      <vt:lpstr>Листорасположение</vt:lpstr>
      <vt:lpstr>Жилкование</vt:lpstr>
      <vt:lpstr>Виды жилкования:</vt:lpstr>
      <vt:lpstr>Почки</vt:lpstr>
      <vt:lpstr>Почки</vt:lpstr>
      <vt:lpstr>Слайд 18</vt:lpstr>
      <vt:lpstr>Слайд 19</vt:lpstr>
      <vt:lpstr>Цветок </vt:lpstr>
      <vt:lpstr>Строение цветка</vt:lpstr>
      <vt:lpstr>Строение цветка</vt:lpstr>
      <vt:lpstr>Чашечка</vt:lpstr>
      <vt:lpstr>Венчик</vt:lpstr>
      <vt:lpstr>Пестик</vt:lpstr>
      <vt:lpstr>Завязь</vt:lpstr>
      <vt:lpstr>Столбик</vt:lpstr>
      <vt:lpstr>Рыльце</vt:lpstr>
      <vt:lpstr>Плоды</vt:lpstr>
      <vt:lpstr>Строение односемянного плода</vt:lpstr>
      <vt:lpstr>Вывод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Органы цветковых растений.</dc:title>
  <dc:creator>Admin</dc:creator>
  <cp:lastModifiedBy>Admin</cp:lastModifiedBy>
  <cp:revision>55</cp:revision>
  <dcterms:created xsi:type="dcterms:W3CDTF">2011-09-28T16:38:39Z</dcterms:created>
  <dcterms:modified xsi:type="dcterms:W3CDTF">2011-10-13T17:46:54Z</dcterms:modified>
</cp:coreProperties>
</file>