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66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BD59C-EF25-4855-9EAD-EF003444A00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BBB18-5BFD-44BB-B4F0-82F8121BA65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A9702-2EA6-4F45-BD3A-E7128ADBEF4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E1AC8-575C-44B6-B6F0-B97D6568324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E2DF2-9CC8-4128-95D2-5964A0C11A1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258EE-24F4-4173-9FF3-BBFF5175C7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8F524-AF26-4FE3-8DAF-77D7E8ED2F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C721B-068E-46AA-B7C2-47CE99BB68C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2C2E-97DF-46A8-A428-75B7A4670E8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3694D-9F81-4BA2-80CB-F7C737E7FBD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B2632-B856-4389-ABED-DAADECE847A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FFFC50-1F35-4229-8481-4E85D2F4C79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miles.33b.ru/smile.103428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.gif"/><Relationship Id="rId7" Type="http://schemas.openxmlformats.org/officeDocument/2006/relationships/image" Target="../media/image25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9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ifportal.ru/140_16.html" TargetMode="External"/><Relationship Id="rId2" Type="http://schemas.openxmlformats.org/officeDocument/2006/relationships/hyperlink" Target="http://gifportal.ru/140_8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" Target="slide6.xml"/><Relationship Id="rId7" Type="http://schemas.openxmlformats.org/officeDocument/2006/relationships/image" Target="../media/image8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" Target="slide9.xml"/><Relationship Id="rId7" Type="http://schemas.openxmlformats.org/officeDocument/2006/relationships/image" Target="../media/image13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r>
              <a:rPr lang="es-ES">
                <a:solidFill>
                  <a:srgbClr val="FF0000"/>
                </a:solidFill>
                <a:latin typeface="Castellar" pitchFamily="18" charset="0"/>
              </a:rPr>
              <a:t>Lesson 47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997200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УМК М.З. </a:t>
            </a:r>
            <a:r>
              <a:rPr lang="ru-RU" b="1" dirty="0" err="1">
                <a:solidFill>
                  <a:schemeClr val="accent2"/>
                </a:solidFill>
              </a:rPr>
              <a:t>Биболетовой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Enjoy English</a:t>
            </a:r>
            <a:r>
              <a:rPr lang="ru-RU" b="1" dirty="0">
                <a:solidFill>
                  <a:schemeClr val="accent2"/>
                </a:solidFill>
              </a:rPr>
              <a:t> -3</a:t>
            </a:r>
          </a:p>
        </p:txBody>
      </p:sp>
      <p:pic>
        <p:nvPicPr>
          <p:cNvPr id="2052" name="Picture 4" descr="bbede0006c530d485ca772fc67e59d7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08450"/>
            <a:ext cx="1651000" cy="274955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0" y="5392738"/>
            <a:ext cx="457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6600CC"/>
                </a:solidFill>
              </a:rPr>
              <a:t>Автор: Станкова Наталия Валентиновна, учитель начальных  классов МОУ «Беляницкая СОШ </a:t>
            </a:r>
          </a:p>
          <a:p>
            <a:pPr algn="r"/>
            <a:r>
              <a:rPr lang="ru-RU" b="1">
                <a:solidFill>
                  <a:srgbClr val="6600CC"/>
                </a:solidFill>
              </a:rPr>
              <a:t>Сонковского района Тверской области»</a:t>
            </a:r>
          </a:p>
        </p:txBody>
      </p:sp>
      <p:pic>
        <p:nvPicPr>
          <p:cNvPr id="2054" name="Picture 6" descr="detia-5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1901825" cy="2160588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92150" y="2276475"/>
            <a:ext cx="8451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hlink"/>
                </a:solidFill>
              </a:rPr>
              <a:t>Вопросительные предложения.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8313" y="476250"/>
            <a:ext cx="4319587" cy="1081088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Which – </a:t>
            </a:r>
            <a:r>
              <a:rPr lang="ru-RU" sz="2800" b="1">
                <a:solidFill>
                  <a:schemeClr val="accent2"/>
                </a:solidFill>
              </a:rPr>
              <a:t>какой,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который из</a:t>
            </a:r>
          </a:p>
        </p:txBody>
      </p:sp>
      <p:sp>
        <p:nvSpPr>
          <p:cNvPr id="1331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288" y="3789363"/>
            <a:ext cx="4319587" cy="1081087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How -</a:t>
            </a:r>
            <a:r>
              <a:rPr lang="ru-RU" sz="2800" b="1">
                <a:solidFill>
                  <a:schemeClr val="accent2"/>
                </a:solidFill>
              </a:rPr>
              <a:t> как</a:t>
            </a:r>
          </a:p>
        </p:txBody>
      </p:sp>
      <p:pic>
        <p:nvPicPr>
          <p:cNvPr id="13316" name="Picture 4" descr="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84763"/>
            <a:ext cx="879475" cy="1295400"/>
          </a:xfrm>
          <a:prstGeom prst="rect">
            <a:avLst/>
          </a:prstGeom>
          <a:noFill/>
        </p:spPr>
      </p:pic>
      <p:pic>
        <p:nvPicPr>
          <p:cNvPr id="13317" name="Picture 5" descr="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941888"/>
            <a:ext cx="1031875" cy="1584325"/>
          </a:xfrm>
          <a:prstGeom prst="rect">
            <a:avLst/>
          </a:prstGeom>
          <a:noFill/>
        </p:spPr>
      </p:pic>
      <p:pic>
        <p:nvPicPr>
          <p:cNvPr id="13318" name="Picture 6" descr="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229225"/>
            <a:ext cx="874712" cy="1295400"/>
          </a:xfrm>
          <a:prstGeom prst="rect">
            <a:avLst/>
          </a:prstGeom>
          <a:noFill/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 rot="5400000">
            <a:off x="3527426" y="5624512"/>
            <a:ext cx="792162" cy="5762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 rot="5400000">
            <a:off x="4895851" y="2097087"/>
            <a:ext cx="792162" cy="5762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13322" name="Picture 10" descr="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700213"/>
            <a:ext cx="874712" cy="1295400"/>
          </a:xfrm>
          <a:prstGeom prst="rect">
            <a:avLst/>
          </a:prstGeom>
          <a:noFill/>
        </p:spPr>
      </p:pic>
      <p:pic>
        <p:nvPicPr>
          <p:cNvPr id="13323" name="Picture 11" descr="i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1844675"/>
            <a:ext cx="596900" cy="1152525"/>
          </a:xfrm>
          <a:prstGeom prst="rect">
            <a:avLst/>
          </a:prstGeom>
          <a:noFill/>
        </p:spPr>
      </p:pic>
      <p:pic>
        <p:nvPicPr>
          <p:cNvPr id="13324" name="Picture 12" descr="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773238"/>
            <a:ext cx="879475" cy="1295400"/>
          </a:xfrm>
          <a:prstGeom prst="rect">
            <a:avLst/>
          </a:prstGeom>
          <a:noFill/>
        </p:spPr>
      </p:pic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3059113" y="2133600"/>
            <a:ext cx="752475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isha"/>
              </a:rPr>
              <a:t>c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isha"/>
            </a:endParaRPr>
          </a:p>
        </p:txBody>
      </p:sp>
      <p:pic>
        <p:nvPicPr>
          <p:cNvPr id="13326" name="Picture 14" descr="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700213"/>
            <a:ext cx="879475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08038" y="228600"/>
            <a:ext cx="5472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Вот кто – то любит зиму,</a:t>
            </a:r>
          </a:p>
          <a:p>
            <a:r>
              <a:rPr lang="ru-RU" sz="2800" b="1"/>
              <a:t>Кому – то лето – рай,</a:t>
            </a:r>
          </a:p>
          <a:p>
            <a:r>
              <a:rPr lang="ru-RU" sz="2800" b="1">
                <a:solidFill>
                  <a:srgbClr val="FF0000"/>
                </a:solidFill>
              </a:rPr>
              <a:t>«Какой»</a:t>
            </a:r>
            <a:r>
              <a:rPr lang="ru-RU" sz="2800" b="1"/>
              <a:t> по – русски спросим,</a:t>
            </a:r>
          </a:p>
          <a:p>
            <a:r>
              <a:rPr lang="ru-RU" sz="2800" b="1">
                <a:solidFill>
                  <a:srgbClr val="FF0000"/>
                </a:solidFill>
              </a:rPr>
              <a:t>«</a:t>
            </a:r>
            <a:r>
              <a:rPr lang="en-US" sz="2800" b="1">
                <a:solidFill>
                  <a:srgbClr val="FF0000"/>
                </a:solidFill>
              </a:rPr>
              <a:t>Which</a:t>
            </a:r>
            <a:r>
              <a:rPr lang="ru-RU" sz="2800" b="1">
                <a:solidFill>
                  <a:srgbClr val="FF0000"/>
                </a:solidFill>
              </a:rPr>
              <a:t>»</a:t>
            </a: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ru-RU" sz="2800" b="1"/>
              <a:t>по-английски, знай!</a:t>
            </a:r>
          </a:p>
        </p:txBody>
      </p:sp>
      <p:pic>
        <p:nvPicPr>
          <p:cNvPr id="17411" name="Picture 3" descr="j03237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989138"/>
            <a:ext cx="2519362" cy="252095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2636838"/>
            <a:ext cx="568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Which is your favourite holiday?</a:t>
            </a: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17413" name="Picture 5" descr="b047ed4bbe9d154735823485f8721a6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284538"/>
            <a:ext cx="2049463" cy="3382962"/>
          </a:xfrm>
          <a:prstGeom prst="rect">
            <a:avLst/>
          </a:prstGeom>
          <a:noFill/>
        </p:spPr>
      </p:pic>
      <p:sp>
        <p:nvSpPr>
          <p:cNvPr id="1741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5838" y="6318250"/>
            <a:ext cx="538162" cy="5397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850" y="188913"/>
            <a:ext cx="60483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Как кошечка мяучит</a:t>
            </a:r>
          </a:p>
          <a:p>
            <a:r>
              <a:rPr lang="ru-RU" sz="2800" b="1"/>
              <a:t>За дверью?</a:t>
            </a:r>
          </a:p>
          <a:p>
            <a:r>
              <a:rPr lang="ru-RU" sz="2800" b="1"/>
              <a:t>«Мяу- мяу!»</a:t>
            </a:r>
          </a:p>
          <a:p>
            <a:r>
              <a:rPr lang="ru-RU" sz="2800" b="1">
                <a:solidFill>
                  <a:srgbClr val="FF0000"/>
                </a:solidFill>
              </a:rPr>
              <a:t>«Как?»</a:t>
            </a:r>
            <a:r>
              <a:rPr lang="ru-RU" sz="2800" b="1"/>
              <a:t> - скажем мы по – русски,</a:t>
            </a:r>
          </a:p>
          <a:p>
            <a:r>
              <a:rPr lang="ru-RU" sz="2800" b="1"/>
              <a:t>А по – английски </a:t>
            </a:r>
            <a:r>
              <a:rPr lang="ru-RU" sz="2800" b="1">
                <a:solidFill>
                  <a:srgbClr val="FF0000"/>
                </a:solidFill>
              </a:rPr>
              <a:t>«</a:t>
            </a:r>
            <a:r>
              <a:rPr lang="en-US" sz="2800" b="1">
                <a:solidFill>
                  <a:srgbClr val="FF0000"/>
                </a:solidFill>
              </a:rPr>
              <a:t>How</a:t>
            </a:r>
            <a:r>
              <a:rPr lang="ru-RU" sz="2800" b="1">
                <a:solidFill>
                  <a:srgbClr val="FF0000"/>
                </a:solidFill>
              </a:rPr>
              <a:t>?»</a:t>
            </a:r>
          </a:p>
        </p:txBody>
      </p:sp>
      <p:pic>
        <p:nvPicPr>
          <p:cNvPr id="16387" name="Picture 3" descr="1c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852738"/>
            <a:ext cx="1470025" cy="2057400"/>
          </a:xfrm>
          <a:prstGeom prst="rect">
            <a:avLst/>
          </a:prstGeom>
          <a:noFill/>
        </p:spPr>
      </p:pic>
      <p:sp>
        <p:nvSpPr>
          <p:cNvPr id="163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5838" y="6391275"/>
            <a:ext cx="538162" cy="4667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288" y="549275"/>
            <a:ext cx="442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How old are you?</a:t>
            </a: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15363" name="Picture 3" descr="mw06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00113" y="1844675"/>
            <a:ext cx="1592262" cy="2416175"/>
          </a:xfrm>
          <a:prstGeom prst="rect">
            <a:avLst/>
          </a:prstGeom>
          <a:noFill/>
        </p:spPr>
      </p:pic>
      <p:pic>
        <p:nvPicPr>
          <p:cNvPr id="15364" name="Picture 4" descr="девочка с цветко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628775"/>
            <a:ext cx="1954213" cy="2592388"/>
          </a:xfrm>
          <a:prstGeom prst="rect">
            <a:avLst/>
          </a:prstGeom>
          <a:noFill/>
        </p:spPr>
      </p:pic>
      <p:sp>
        <p:nvSpPr>
          <p:cNvPr id="15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7275" y="6391275"/>
            <a:ext cx="466725" cy="4667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1268413"/>
            <a:ext cx="4897437" cy="1655762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How many</a:t>
            </a:r>
            <a:r>
              <a:rPr lang="ru-RU" sz="2800" b="1">
                <a:solidFill>
                  <a:schemeClr val="accent2"/>
                </a:solidFill>
              </a:rPr>
              <a:t>-         </a:t>
            </a:r>
            <a:endParaRPr lang="en-US" sz="2800" b="1">
              <a:solidFill>
                <a:schemeClr val="accent2"/>
              </a:solidFill>
            </a:endParaRP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                                   сколько</a:t>
            </a:r>
            <a:endParaRPr lang="en-US" sz="2800" b="1">
              <a:solidFill>
                <a:schemeClr val="accent2"/>
              </a:solidFill>
            </a:endParaRPr>
          </a:p>
          <a:p>
            <a:pPr algn="ctr"/>
            <a:r>
              <a:rPr lang="en-US" sz="2800" b="1">
                <a:solidFill>
                  <a:schemeClr val="accent2"/>
                </a:solidFill>
              </a:rPr>
              <a:t>How much</a:t>
            </a:r>
            <a:r>
              <a:rPr lang="ru-RU" sz="2800" b="1">
                <a:solidFill>
                  <a:schemeClr val="accent2"/>
                </a:solidFill>
              </a:rPr>
              <a:t>-         </a:t>
            </a:r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3635375" y="1484313"/>
            <a:ext cx="217488" cy="1223962"/>
          </a:xfrm>
          <a:prstGeom prst="rightBracket">
            <a:avLst>
              <a:gd name="adj" fmla="val 4689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4" descr="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879475" cy="1295400"/>
          </a:xfrm>
          <a:prstGeom prst="rect">
            <a:avLst/>
          </a:prstGeom>
          <a:noFill/>
        </p:spPr>
      </p:pic>
      <p:pic>
        <p:nvPicPr>
          <p:cNvPr id="14341" name="Picture 5" descr="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284538"/>
            <a:ext cx="1031875" cy="1584325"/>
          </a:xfrm>
          <a:prstGeom prst="rect">
            <a:avLst/>
          </a:prstGeom>
          <a:noFill/>
        </p:spPr>
      </p:pic>
      <p:pic>
        <p:nvPicPr>
          <p:cNvPr id="14342" name="Picture 6" descr="w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573463"/>
            <a:ext cx="874713" cy="1295400"/>
          </a:xfrm>
          <a:prstGeom prst="rect">
            <a:avLst/>
          </a:prstGeom>
          <a:noFill/>
        </p:spPr>
      </p:pic>
      <p:pic>
        <p:nvPicPr>
          <p:cNvPr id="14343" name="Picture 7" descr="m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3463"/>
            <a:ext cx="773113" cy="1152525"/>
          </a:xfrm>
          <a:prstGeom prst="rect">
            <a:avLst/>
          </a:prstGeom>
          <a:noFill/>
        </p:spPr>
      </p:pic>
      <p:pic>
        <p:nvPicPr>
          <p:cNvPr id="14344" name="Picture 8" descr="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3933825"/>
            <a:ext cx="865187" cy="865188"/>
          </a:xfrm>
          <a:prstGeom prst="rect">
            <a:avLst/>
          </a:prstGeom>
          <a:noFill/>
        </p:spPr>
      </p:pic>
      <p:pic>
        <p:nvPicPr>
          <p:cNvPr id="14345" name="Picture 9" descr="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3500438"/>
            <a:ext cx="784225" cy="1223962"/>
          </a:xfrm>
          <a:prstGeom prst="rect">
            <a:avLst/>
          </a:prstGeom>
          <a:noFill/>
        </p:spPr>
      </p:pic>
      <p:pic>
        <p:nvPicPr>
          <p:cNvPr id="14346" name="Picture 10" descr="y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3357563"/>
            <a:ext cx="954088" cy="1439862"/>
          </a:xfrm>
          <a:prstGeom prst="rect">
            <a:avLst/>
          </a:prstGeom>
          <a:noFill/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 rot="5400000">
            <a:off x="8280401" y="3897312"/>
            <a:ext cx="792162" cy="5762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188913"/>
            <a:ext cx="56705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Сколько разных кукол </a:t>
            </a:r>
          </a:p>
          <a:p>
            <a:r>
              <a:rPr lang="ru-RU" sz="2800" b="1"/>
              <a:t>У сестрёнки Жени!</a:t>
            </a:r>
          </a:p>
          <a:p>
            <a:r>
              <a:rPr lang="ru-RU" sz="2800" b="1"/>
              <a:t>По русски спросим </a:t>
            </a:r>
            <a:r>
              <a:rPr lang="ru-RU" sz="2800" b="1">
                <a:solidFill>
                  <a:srgbClr val="FF0000"/>
                </a:solidFill>
              </a:rPr>
              <a:t>«Сколько?»</a:t>
            </a:r>
          </a:p>
          <a:p>
            <a:r>
              <a:rPr lang="ru-RU" sz="2800" b="1"/>
              <a:t>В английском – </a:t>
            </a:r>
            <a:r>
              <a:rPr lang="ru-RU" sz="2800" b="1">
                <a:solidFill>
                  <a:srgbClr val="FF0000"/>
                </a:solidFill>
              </a:rPr>
              <a:t>«</a:t>
            </a:r>
            <a:r>
              <a:rPr lang="en-US" sz="2800" b="1">
                <a:solidFill>
                  <a:srgbClr val="FF0000"/>
                </a:solidFill>
              </a:rPr>
              <a:t>How many</a:t>
            </a:r>
            <a:r>
              <a:rPr lang="ru-RU" sz="2800" b="1">
                <a:solidFill>
                  <a:srgbClr val="FF0000"/>
                </a:solidFill>
              </a:rPr>
              <a:t>?»</a:t>
            </a:r>
          </a:p>
        </p:txBody>
      </p:sp>
      <p:pic>
        <p:nvPicPr>
          <p:cNvPr id="20483" name="Picture 3" descr="48e63280011d2594189929c67a83be0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916113"/>
            <a:ext cx="1171575" cy="224155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3284538"/>
            <a:ext cx="5189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How many pets do you have?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9750" y="4508500"/>
            <a:ext cx="494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How many friends  you got?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2048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7275" y="6319838"/>
            <a:ext cx="466725" cy="5381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492500" y="404813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ресурсы: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4213" y="1125538"/>
            <a:ext cx="5957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Часть презентации Тангочиной Людмилы Викторовны</a:t>
            </a:r>
          </a:p>
          <a:p>
            <a:r>
              <a:rPr lang="ru-RU"/>
              <a:t> учителя из г.Благовещенск, МОУ СОШ № 24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1188" y="1989138"/>
            <a:ext cx="4329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>
                <a:hlinkClick r:id="rId2"/>
              </a:rPr>
              <a:t>http://gifportal.ru/140_8.html</a:t>
            </a:r>
            <a:r>
              <a:rPr lang="ru-RU"/>
              <a:t>  анимация</a:t>
            </a:r>
          </a:p>
          <a:p>
            <a:pPr algn="ctr"/>
            <a:r>
              <a:rPr lang="ru-RU">
                <a:hlinkClick r:id="rId3"/>
              </a:rPr>
              <a:t>http://gifportal.ru/140_16.html</a:t>
            </a:r>
            <a:r>
              <a:rPr lang="ru-RU"/>
              <a:t>  анимация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42988" y="5229225"/>
            <a:ext cx="1657350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Elephant" pitchFamily="18" charset="0"/>
              </a:rPr>
              <a:t>you</a:t>
            </a:r>
            <a:endParaRPr lang="ru-RU" sz="2800" b="1">
              <a:latin typeface="Elephant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916238" y="3284538"/>
            <a:ext cx="1657350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Elephant" pitchFamily="18" charset="0"/>
              </a:rPr>
              <a:t>Do</a:t>
            </a:r>
            <a:endParaRPr lang="ru-RU" sz="2800" b="1">
              <a:latin typeface="Elephant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724525" y="3933825"/>
            <a:ext cx="1657350" cy="720725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Elephant" pitchFamily="18" charset="0"/>
              </a:rPr>
              <a:t>to</a:t>
            </a:r>
            <a:endParaRPr lang="ru-RU" sz="2800" b="1">
              <a:latin typeface="Elephant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0825" y="3573463"/>
            <a:ext cx="1657350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Elephant" pitchFamily="18" charset="0"/>
              </a:rPr>
              <a:t>like</a:t>
            </a:r>
            <a:endParaRPr lang="ru-RU" sz="2400" b="1">
              <a:latin typeface="Elephant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132138" y="4508500"/>
            <a:ext cx="2519362" cy="720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Elephant" pitchFamily="18" charset="0"/>
              </a:rPr>
              <a:t>questions</a:t>
            </a:r>
            <a:endParaRPr lang="ru-RU" sz="2800" b="1">
              <a:latin typeface="Elephant" pitchFamily="18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732588" y="4941888"/>
            <a:ext cx="8636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/>
              <a:t>?</a:t>
            </a:r>
            <a:endParaRPr lang="ru-RU" sz="2800" b="1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24300" y="5589588"/>
            <a:ext cx="1657350" cy="720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latin typeface="Elephant" pitchFamily="18" charset="0"/>
              </a:rPr>
              <a:t>ask</a:t>
            </a:r>
            <a:endParaRPr lang="ru-RU" sz="2800" b="1">
              <a:latin typeface="Elephant" pitchFamily="18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39750" y="0"/>
            <a:ext cx="7488238" cy="549275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Составь вопрос из слов</a:t>
            </a:r>
          </a:p>
        </p:txBody>
      </p:sp>
      <p:pic>
        <p:nvPicPr>
          <p:cNvPr id="3085" name="Picture 13" descr="987a952c6565c030ea8aa84ec1e352a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221163"/>
            <a:ext cx="2697162" cy="158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-0.02546 L -0.16563 -0.10023 C -0.17969 -0.11597 -0.19774 -0.1419 -0.21563 -0.1706 C -0.23559 -0.2037 -0.25017 -0.23079 -0.25903 -0.25231 L -0.30174 -0.35162 " pathEditMode="relative" rAng="13842635" ptsTypes="FffFF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0.01342 L 0.26388 -0.378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00278 L 0.05121 -0.630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861 C -0.00295 -0.03519 -0.01302 -0.0213 -0.01667 -0.0213 C -0.03889 -0.0213 -0.06198 -0.23148 -0.06198 -0.44121 C -0.06198 -0.33565 -0.07344 -0.23148 -0.08438 -0.23148 C -0.09584 -0.23148 -0.10677 -0.3375 -0.10677 -0.44121 C -0.10677 -0.38959 -0.1125 -0.33565 -0.11823 -0.33565 C -0.12396 -0.33565 -0.12969 -0.38773 -0.12969 -0.44121 C -0.12969 -0.41459 -0.13264 -0.38959 -0.13542 -0.38959 C -0.13837 -0.38959 -0.14115 -0.41621 -0.14115 -0.44121 C -0.14115 -0.42801 -0.14271 -0.41459 -0.1441 -0.41459 C -0.14479 -0.41459 -0.14705 -0.42801 -0.14705 -0.44121 C -0.14705 -0.43472 -0.14775 -0.42801 -0.14844 -0.42801 C -0.14844 -0.42662 -0.15 -0.43472 -0.15 -0.44121 C -0.15 -0.43797 -0.15 -0.43472 -0.1507 -0.43472 C -0.1507 -0.43658 -0.15157 -0.4382 -0.15157 -0.44121 C -0.15157 -0.43982 -0.15157 -0.43797 -0.15157 -0.43658 C -0.15226 -0.43658 -0.15226 -0.4382 -0.15226 -0.44005 C -0.15295 -0.44005 -0.15295 -0.4382 -0.15295 -0.43658 C -0.15365 -0.43658 -0.15365 -0.4382 -0.15365 -0.44005 " pathEditMode="relative" rAng="0" ptsTypes="fffffffffffffffffff">
                                      <p:cBhvr>
                                        <p:cTn id="3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2007 -0.6719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382 -0.3988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11806 -0.4620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1775" y="777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600" b="1">
              <a:latin typeface="Aparajita" pitchFamily="34" charset="0"/>
            </a:endParaRPr>
          </a:p>
        </p:txBody>
      </p:sp>
      <p:sp>
        <p:nvSpPr>
          <p:cNvPr id="4102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388" y="188913"/>
            <a:ext cx="6335712" cy="15113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Cambria" pitchFamily="18" charset="0"/>
              </a:rPr>
              <a:t>Who </a:t>
            </a:r>
            <a:r>
              <a:rPr lang="ru-RU" sz="3200" b="1">
                <a:solidFill>
                  <a:schemeClr val="accent2"/>
                </a:solidFill>
                <a:latin typeface="Cambria" pitchFamily="18" charset="0"/>
              </a:rPr>
              <a:t>- кто</a:t>
            </a:r>
            <a:endParaRPr lang="en-US" sz="3200" b="1">
              <a:solidFill>
                <a:schemeClr val="accent2"/>
              </a:solidFill>
              <a:latin typeface="Cambria" pitchFamily="18" charset="0"/>
            </a:endParaRPr>
          </a:p>
          <a:p>
            <a:pPr algn="ctr"/>
            <a:r>
              <a:rPr lang="en-US" sz="3200" b="1">
                <a:solidFill>
                  <a:schemeClr val="accent2"/>
                </a:solidFill>
                <a:latin typeface="Cambria" pitchFamily="18" charset="0"/>
              </a:rPr>
              <a:t>What</a:t>
            </a:r>
            <a:r>
              <a:rPr lang="ru-RU" sz="3200" b="1">
                <a:solidFill>
                  <a:schemeClr val="accent2"/>
                </a:solidFill>
                <a:latin typeface="Cambria" pitchFamily="18" charset="0"/>
              </a:rPr>
              <a:t> – что, какой</a:t>
            </a:r>
            <a:endParaRPr lang="en-US" sz="3200" b="1">
              <a:solidFill>
                <a:schemeClr val="accent2"/>
              </a:solidFill>
              <a:latin typeface="Cambria" pitchFamily="18" charset="0"/>
            </a:endParaRPr>
          </a:p>
          <a:p>
            <a:pPr algn="ctr"/>
            <a:r>
              <a:rPr lang="en-US" sz="3200" b="1">
                <a:solidFill>
                  <a:schemeClr val="accent2"/>
                </a:solidFill>
                <a:latin typeface="Cambria" pitchFamily="18" charset="0"/>
              </a:rPr>
              <a:t>What colour?</a:t>
            </a:r>
            <a:r>
              <a:rPr lang="ru-RU" sz="3200" b="1">
                <a:solidFill>
                  <a:schemeClr val="accent2"/>
                </a:solidFill>
                <a:latin typeface="Cambria" pitchFamily="18" charset="0"/>
              </a:rPr>
              <a:t> – какого цвета</a:t>
            </a:r>
          </a:p>
        </p:txBody>
      </p:sp>
      <p:sp>
        <p:nvSpPr>
          <p:cNvPr id="4103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3500438"/>
            <a:ext cx="6913562" cy="15113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Cambria" pitchFamily="18" charset="0"/>
              </a:rPr>
              <a:t>where </a:t>
            </a:r>
            <a:r>
              <a:rPr lang="ru-RU" sz="3200" b="1">
                <a:solidFill>
                  <a:schemeClr val="accent2"/>
                </a:solidFill>
                <a:latin typeface="Cambria" pitchFamily="18" charset="0"/>
              </a:rPr>
              <a:t>– где, куда</a:t>
            </a:r>
            <a:endParaRPr lang="en-US" sz="3200" b="1">
              <a:solidFill>
                <a:schemeClr val="accent2"/>
              </a:solidFill>
              <a:latin typeface="Cambria" pitchFamily="18" charset="0"/>
            </a:endParaRPr>
          </a:p>
          <a:p>
            <a:pPr algn="ctr"/>
            <a:r>
              <a:rPr lang="en-US" sz="3200" b="1">
                <a:solidFill>
                  <a:schemeClr val="accent2"/>
                </a:solidFill>
                <a:latin typeface="Cambria" pitchFamily="18" charset="0"/>
              </a:rPr>
              <a:t>Where are you from? – </a:t>
            </a:r>
            <a:r>
              <a:rPr lang="ru-RU" sz="3200" b="1">
                <a:solidFill>
                  <a:schemeClr val="accent2"/>
                </a:solidFill>
                <a:latin typeface="Cambria" pitchFamily="18" charset="0"/>
              </a:rPr>
              <a:t>Вы откуда?</a:t>
            </a:r>
          </a:p>
        </p:txBody>
      </p:sp>
      <p:pic>
        <p:nvPicPr>
          <p:cNvPr id="4106" name="Picture 10" descr="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916113"/>
            <a:ext cx="874712" cy="1296987"/>
          </a:xfrm>
          <a:prstGeom prst="rect">
            <a:avLst/>
          </a:prstGeom>
          <a:noFill/>
        </p:spPr>
      </p:pic>
      <p:pic>
        <p:nvPicPr>
          <p:cNvPr id="4107" name="Picture 11" descr="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989138"/>
            <a:ext cx="830263" cy="1223962"/>
          </a:xfrm>
          <a:prstGeom prst="rect">
            <a:avLst/>
          </a:prstGeom>
          <a:noFill/>
        </p:spPr>
      </p:pic>
      <p:pic>
        <p:nvPicPr>
          <p:cNvPr id="4108" name="Picture 12" descr="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1989138"/>
            <a:ext cx="844550" cy="1296987"/>
          </a:xfrm>
          <a:prstGeom prst="rect">
            <a:avLst/>
          </a:prstGeom>
          <a:noFill/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 rot="5400000">
            <a:off x="3671888" y="2239962"/>
            <a:ext cx="935038" cy="5762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4110" name="Picture 14" descr="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157788"/>
            <a:ext cx="827087" cy="1225550"/>
          </a:xfrm>
          <a:prstGeom prst="rect">
            <a:avLst/>
          </a:prstGeom>
          <a:noFill/>
        </p:spPr>
      </p:pic>
      <p:pic>
        <p:nvPicPr>
          <p:cNvPr id="4111" name="Picture 15" descr="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157788"/>
            <a:ext cx="830263" cy="1223962"/>
          </a:xfrm>
          <a:prstGeom prst="rect">
            <a:avLst/>
          </a:prstGeom>
          <a:noFill/>
        </p:spPr>
      </p:pic>
      <p:pic>
        <p:nvPicPr>
          <p:cNvPr id="4112" name="Picture 16" descr="алф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5157788"/>
            <a:ext cx="1230313" cy="1368425"/>
          </a:xfrm>
          <a:prstGeom prst="rect">
            <a:avLst/>
          </a:prstGeom>
          <a:noFill/>
        </p:spPr>
      </p:pic>
      <p:pic>
        <p:nvPicPr>
          <p:cNvPr id="4113" name="Picture 17" descr="алф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5157788"/>
            <a:ext cx="1230312" cy="1368425"/>
          </a:xfrm>
          <a:prstGeom prst="rect">
            <a:avLst/>
          </a:prstGeom>
          <a:noFill/>
        </p:spPr>
      </p:pic>
      <p:pic>
        <p:nvPicPr>
          <p:cNvPr id="4114" name="Picture 18" descr="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5084763"/>
            <a:ext cx="935038" cy="1441450"/>
          </a:xfrm>
          <a:prstGeom prst="rect">
            <a:avLst/>
          </a:prstGeom>
          <a:noFill/>
        </p:spPr>
      </p:pic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 rot="5400000">
            <a:off x="6264275" y="5768976"/>
            <a:ext cx="935037" cy="5762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288" y="404813"/>
            <a:ext cx="568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C </a:t>
            </a:r>
            <a:r>
              <a:rPr lang="ru-RU" sz="2800" b="1"/>
              <a:t> вами выучим сперва </a:t>
            </a:r>
          </a:p>
          <a:p>
            <a:r>
              <a:rPr lang="ru-RU" sz="2800" b="1"/>
              <a:t>Вопросительные слова!</a:t>
            </a:r>
          </a:p>
          <a:p>
            <a:r>
              <a:rPr lang="ru-RU" sz="2800" b="1">
                <a:solidFill>
                  <a:srgbClr val="FF0000"/>
                </a:solidFill>
              </a:rPr>
              <a:t>«Что?»</a:t>
            </a:r>
            <a:r>
              <a:rPr lang="ru-RU" sz="2800" b="1"/>
              <a:t> - говорим по- русски.</a:t>
            </a:r>
          </a:p>
          <a:p>
            <a:r>
              <a:rPr lang="ru-RU" sz="2800" b="1"/>
              <a:t>А по – английски </a:t>
            </a:r>
            <a:r>
              <a:rPr lang="en-US" sz="2800" b="1"/>
              <a:t> </a:t>
            </a:r>
            <a:r>
              <a:rPr lang="ru-RU" sz="2800" b="1">
                <a:solidFill>
                  <a:srgbClr val="FF0000"/>
                </a:solidFill>
              </a:rPr>
              <a:t>«</a:t>
            </a:r>
            <a:r>
              <a:rPr lang="en-US" sz="2800" b="1">
                <a:solidFill>
                  <a:srgbClr val="FF0000"/>
                </a:solidFill>
              </a:rPr>
              <a:t>What</a:t>
            </a:r>
            <a:r>
              <a:rPr lang="ru-RU" sz="2800" b="1">
                <a:solidFill>
                  <a:srgbClr val="FF0000"/>
                </a:solidFill>
              </a:rPr>
              <a:t>?».</a:t>
            </a:r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2492375"/>
            <a:ext cx="4040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What is your name?</a:t>
            </a:r>
            <a:endParaRPr lang="ru-RU" sz="3200" b="1">
              <a:solidFill>
                <a:schemeClr val="accent2"/>
              </a:solidFill>
            </a:endParaRPr>
          </a:p>
        </p:txBody>
      </p:sp>
      <p:pic>
        <p:nvPicPr>
          <p:cNvPr id="7174" name="Picture 6" descr="под дожд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5038"/>
            <a:ext cx="3429000" cy="304800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76238" y="3132138"/>
            <a:ext cx="4672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What is your surname?</a:t>
            </a:r>
            <a:endParaRPr lang="ru-RU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260350"/>
            <a:ext cx="610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Какой зверёк красивый </a:t>
            </a:r>
          </a:p>
          <a:p>
            <a:r>
              <a:rPr lang="ru-RU" sz="2800" b="1"/>
              <a:t>На дереве живёт?</a:t>
            </a:r>
          </a:p>
          <a:p>
            <a:r>
              <a:rPr lang="ru-RU" sz="2800" b="1">
                <a:solidFill>
                  <a:srgbClr val="FF0000"/>
                </a:solidFill>
              </a:rPr>
              <a:t>«Какой?»</a:t>
            </a:r>
            <a:r>
              <a:rPr lang="ru-RU" sz="2800" b="1"/>
              <a:t> это по – русски.</a:t>
            </a:r>
          </a:p>
          <a:p>
            <a:r>
              <a:rPr lang="ru-RU" sz="2800" b="1"/>
              <a:t> А по – английски - </a:t>
            </a:r>
            <a:r>
              <a:rPr lang="ru-RU" sz="2800" b="1">
                <a:solidFill>
                  <a:srgbClr val="FF0000"/>
                </a:solidFill>
              </a:rPr>
              <a:t>«</a:t>
            </a:r>
            <a:r>
              <a:rPr lang="en-US" sz="2800" b="1">
                <a:solidFill>
                  <a:srgbClr val="FF0000"/>
                </a:solidFill>
              </a:rPr>
              <a:t>What</a:t>
            </a:r>
            <a:r>
              <a:rPr lang="ru-RU" sz="2800" b="1">
                <a:solidFill>
                  <a:srgbClr val="FF0000"/>
                </a:solidFill>
              </a:rPr>
              <a:t>?».</a:t>
            </a:r>
          </a:p>
        </p:txBody>
      </p:sp>
      <p:pic>
        <p:nvPicPr>
          <p:cNvPr id="8196" name="Picture 4" descr="на стульчик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133600"/>
            <a:ext cx="3333750" cy="3810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7675" y="2627313"/>
            <a:ext cx="502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What colour  is</a:t>
            </a:r>
            <a:r>
              <a:rPr lang="ru-RU" sz="3200" b="1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this dog?</a:t>
            </a:r>
            <a:endParaRPr lang="ru-RU" sz="3200" b="1">
              <a:solidFill>
                <a:schemeClr val="accent2"/>
              </a:solidFill>
            </a:endParaRPr>
          </a:p>
        </p:txBody>
      </p:sp>
      <p:sp>
        <p:nvSpPr>
          <p:cNvPr id="81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46813"/>
            <a:ext cx="611187" cy="6111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388" y="260350"/>
            <a:ext cx="57419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Куда игрушку спрятал?</a:t>
            </a:r>
          </a:p>
          <a:p>
            <a:r>
              <a:rPr lang="ru-RU" sz="2800" b="1"/>
              <a:t>Где мишка мой – </a:t>
            </a:r>
            <a:r>
              <a:rPr lang="en-US" sz="2800" b="1"/>
              <a:t>a bear?</a:t>
            </a:r>
            <a:endParaRPr lang="ru-RU" sz="2800" b="1"/>
          </a:p>
          <a:p>
            <a:r>
              <a:rPr lang="ru-RU" sz="2800" b="1">
                <a:solidFill>
                  <a:srgbClr val="FF0000"/>
                </a:solidFill>
              </a:rPr>
              <a:t>«Куда?»</a:t>
            </a:r>
            <a:r>
              <a:rPr lang="ru-RU" sz="2800" b="1"/>
              <a:t> и </a:t>
            </a:r>
            <a:r>
              <a:rPr lang="ru-RU" sz="2800" b="1">
                <a:solidFill>
                  <a:srgbClr val="FF0000"/>
                </a:solidFill>
              </a:rPr>
              <a:t>«Где?»</a:t>
            </a:r>
            <a:r>
              <a:rPr lang="ru-RU" sz="2800" b="1"/>
              <a:t> - по- русски,</a:t>
            </a:r>
          </a:p>
          <a:p>
            <a:r>
              <a:rPr lang="ru-RU" sz="2800" b="1"/>
              <a:t>А по- английски-</a:t>
            </a:r>
            <a:r>
              <a:rPr lang="en-US" sz="2800" b="1"/>
              <a:t> </a:t>
            </a:r>
            <a:r>
              <a:rPr lang="ru-RU" sz="2800" b="1">
                <a:solidFill>
                  <a:srgbClr val="FF0000"/>
                </a:solidFill>
              </a:rPr>
              <a:t>«</a:t>
            </a:r>
            <a:r>
              <a:rPr lang="en-US" sz="2800" b="1">
                <a:solidFill>
                  <a:srgbClr val="FF0000"/>
                </a:solidFill>
              </a:rPr>
              <a:t>Where</a:t>
            </a:r>
            <a:r>
              <a:rPr lang="ru-RU" sz="2800" b="1">
                <a:solidFill>
                  <a:srgbClr val="FF0000"/>
                </a:solidFill>
              </a:rPr>
              <a:t>?»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6238" y="2532063"/>
            <a:ext cx="3743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Where are you from?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92138" y="3108325"/>
            <a:ext cx="3544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Where do you live? 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92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18250"/>
            <a:ext cx="468312" cy="5397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3" name="Picture 7" descr="detia-7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492375"/>
            <a:ext cx="2513013" cy="25130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49275"/>
            <a:ext cx="5759450" cy="1223963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Why</a:t>
            </a:r>
            <a:r>
              <a:rPr lang="en-US" sz="2800">
                <a:solidFill>
                  <a:schemeClr val="accent2"/>
                </a:solidFill>
              </a:rPr>
              <a:t> –</a:t>
            </a:r>
            <a:r>
              <a:rPr lang="ru-RU" sz="2800" b="1">
                <a:solidFill>
                  <a:schemeClr val="accent2"/>
                </a:solidFill>
              </a:rPr>
              <a:t>почему, зачем</a:t>
            </a:r>
          </a:p>
        </p:txBody>
      </p:sp>
      <p:sp>
        <p:nvSpPr>
          <p:cNvPr id="1024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4213" y="4005263"/>
            <a:ext cx="5183187" cy="10795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When – </a:t>
            </a:r>
            <a:r>
              <a:rPr lang="ru-RU" sz="2800" b="1">
                <a:solidFill>
                  <a:schemeClr val="accent2"/>
                </a:solidFill>
              </a:rPr>
              <a:t>когда</a:t>
            </a:r>
          </a:p>
        </p:txBody>
      </p:sp>
      <p:pic>
        <p:nvPicPr>
          <p:cNvPr id="10244" name="Picture 4" descr="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73238"/>
            <a:ext cx="874712" cy="1295400"/>
          </a:xfrm>
          <a:prstGeom prst="rect">
            <a:avLst/>
          </a:prstGeom>
          <a:noFill/>
        </p:spPr>
      </p:pic>
      <p:pic>
        <p:nvPicPr>
          <p:cNvPr id="10245" name="Picture 5" descr="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5373688"/>
            <a:ext cx="830262" cy="1223962"/>
          </a:xfrm>
          <a:prstGeom prst="rect">
            <a:avLst/>
          </a:prstGeom>
          <a:noFill/>
        </p:spPr>
      </p:pic>
      <p:pic>
        <p:nvPicPr>
          <p:cNvPr id="10246" name="Picture 6" descr="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229225"/>
            <a:ext cx="874712" cy="1295400"/>
          </a:xfrm>
          <a:prstGeom prst="rect">
            <a:avLst/>
          </a:prstGeom>
          <a:noFill/>
        </p:spPr>
      </p:pic>
      <p:pic>
        <p:nvPicPr>
          <p:cNvPr id="10247" name="Picture 7" descr="алф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5373688"/>
            <a:ext cx="1100137" cy="1223962"/>
          </a:xfrm>
          <a:prstGeom prst="rect">
            <a:avLst/>
          </a:prstGeom>
          <a:noFill/>
        </p:spPr>
      </p:pic>
      <p:pic>
        <p:nvPicPr>
          <p:cNvPr id="10248" name="Picture 8" descr="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5445125"/>
            <a:ext cx="738188" cy="1152525"/>
          </a:xfrm>
          <a:prstGeom prst="rect">
            <a:avLst/>
          </a:prstGeom>
          <a:noFill/>
        </p:spPr>
      </p:pic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 rot="5400000">
            <a:off x="5147468" y="5733257"/>
            <a:ext cx="792163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 rot="5400000">
            <a:off x="3852068" y="2348707"/>
            <a:ext cx="792163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10251" name="Picture 11" descr="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773238"/>
            <a:ext cx="812800" cy="1196975"/>
          </a:xfrm>
          <a:prstGeom prst="rect">
            <a:avLst/>
          </a:prstGeom>
          <a:noFill/>
        </p:spPr>
      </p:pic>
      <p:pic>
        <p:nvPicPr>
          <p:cNvPr id="10252" name="Picture 12" descr="y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1700213"/>
            <a:ext cx="1049338" cy="15843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388" y="188913"/>
            <a:ext cx="55991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Ты почему в постели?</a:t>
            </a:r>
          </a:p>
          <a:p>
            <a:r>
              <a:rPr lang="ru-RU" sz="2800" b="1"/>
              <a:t>А ну, лентяй, вставай!</a:t>
            </a:r>
          </a:p>
          <a:p>
            <a:r>
              <a:rPr lang="ru-RU" sz="2800" b="1"/>
              <a:t>По- русски спросим «</a:t>
            </a:r>
            <a:r>
              <a:rPr lang="ru-RU" sz="2800" b="1">
                <a:solidFill>
                  <a:srgbClr val="FF0000"/>
                </a:solidFill>
              </a:rPr>
              <a:t>Почему</a:t>
            </a:r>
            <a:r>
              <a:rPr lang="ru-RU" sz="2800" b="1"/>
              <a:t>?»</a:t>
            </a:r>
          </a:p>
          <a:p>
            <a:r>
              <a:rPr lang="ru-RU" sz="2800" b="1"/>
              <a:t>А по- английски </a:t>
            </a:r>
            <a:r>
              <a:rPr lang="ru-RU" sz="2800" b="1">
                <a:solidFill>
                  <a:srgbClr val="FF0000"/>
                </a:solidFill>
              </a:rPr>
              <a:t>«</a:t>
            </a:r>
            <a:r>
              <a:rPr lang="en-US" sz="2800" b="1">
                <a:solidFill>
                  <a:srgbClr val="FF0000"/>
                </a:solidFill>
              </a:rPr>
              <a:t>Why</a:t>
            </a:r>
            <a:r>
              <a:rPr lang="ru-RU" sz="2800" b="1">
                <a:solidFill>
                  <a:srgbClr val="FF0000"/>
                </a:solidFill>
              </a:rPr>
              <a:t>?»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6238" y="2892425"/>
            <a:ext cx="4592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Why do you like summer?</a:t>
            </a: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12292" name="Picture 4" descr="дельфинчи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3200400"/>
            <a:ext cx="4533900" cy="3657600"/>
          </a:xfrm>
          <a:prstGeom prst="rect">
            <a:avLst/>
          </a:prstGeom>
          <a:noFill/>
        </p:spPr>
      </p:pic>
      <p:sp>
        <p:nvSpPr>
          <p:cNvPr id="122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18250"/>
            <a:ext cx="431800" cy="5397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9388" y="188913"/>
            <a:ext cx="5886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Когда приедет поезд?</a:t>
            </a:r>
          </a:p>
          <a:p>
            <a:r>
              <a:rPr lang="ru-RU" sz="2800" b="1"/>
              <a:t>Пять раз пробил Биг- Бен!</a:t>
            </a:r>
          </a:p>
          <a:p>
            <a:r>
              <a:rPr lang="ru-RU" sz="2800" b="1">
                <a:solidFill>
                  <a:srgbClr val="FF0000"/>
                </a:solidFill>
              </a:rPr>
              <a:t>«Когда»-</a:t>
            </a:r>
            <a:r>
              <a:rPr lang="ru-RU" sz="2800" b="1"/>
              <a:t> это по –русски,</a:t>
            </a:r>
          </a:p>
          <a:p>
            <a:r>
              <a:rPr lang="ru-RU" sz="2800" b="1"/>
              <a:t>А по – английски – </a:t>
            </a:r>
            <a:r>
              <a:rPr lang="ru-RU" sz="2800" b="1">
                <a:solidFill>
                  <a:srgbClr val="FF0000"/>
                </a:solidFill>
              </a:rPr>
              <a:t>«</a:t>
            </a:r>
            <a:r>
              <a:rPr lang="en-US" sz="2800" b="1">
                <a:solidFill>
                  <a:srgbClr val="FF0000"/>
                </a:solidFill>
              </a:rPr>
              <a:t>When?</a:t>
            </a:r>
            <a:r>
              <a:rPr lang="ru-RU" sz="2800" b="1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1267" name="Picture 3" descr="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133600"/>
            <a:ext cx="5111750" cy="1036638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1775" y="3541713"/>
            <a:ext cx="4000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When is you birthday?</a:t>
            </a:r>
            <a:endParaRPr lang="ru-RU" sz="2800" b="1">
              <a:solidFill>
                <a:schemeClr val="accent2"/>
              </a:solidFill>
            </a:endParaRPr>
          </a:p>
        </p:txBody>
      </p:sp>
      <p:pic>
        <p:nvPicPr>
          <p:cNvPr id="11269" name="Picture 5" descr="denrojdeniya-1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789363"/>
            <a:ext cx="2593975" cy="2473325"/>
          </a:xfrm>
          <a:prstGeom prst="rect">
            <a:avLst/>
          </a:prstGeom>
          <a:noFill/>
        </p:spPr>
      </p:pic>
      <p:sp>
        <p:nvSpPr>
          <p:cNvPr id="1127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7275" y="6462713"/>
            <a:ext cx="466725" cy="39528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390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Lesson 47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Inkognito</cp:lastModifiedBy>
  <cp:revision>15</cp:revision>
  <dcterms:created xsi:type="dcterms:W3CDTF">2008-10-16T00:44:23Z</dcterms:created>
  <dcterms:modified xsi:type="dcterms:W3CDTF">2012-09-28T17:49:16Z</dcterms:modified>
</cp:coreProperties>
</file>