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0" r:id="rId5"/>
    <p:sldId id="261" r:id="rId6"/>
    <p:sldId id="262" r:id="rId7"/>
    <p:sldId id="263" r:id="rId8"/>
    <p:sldId id="264" r:id="rId9"/>
    <p:sldId id="267" r:id="rId10"/>
    <p:sldId id="268" r:id="rId11"/>
    <p:sldId id="269" r:id="rId12"/>
    <p:sldId id="271" r:id="rId13"/>
    <p:sldId id="273" r:id="rId14"/>
    <p:sldId id="275" r:id="rId15"/>
    <p:sldId id="276" r:id="rId16"/>
    <p:sldId id="277"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02" autoAdjust="0"/>
    <p:restoredTop sz="94660"/>
  </p:normalViewPr>
  <p:slideViewPr>
    <p:cSldViewPr>
      <p:cViewPr varScale="1">
        <p:scale>
          <a:sx n="74" d="100"/>
          <a:sy n="74" d="100"/>
        </p:scale>
        <p:origin x="-8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A74E00A-15BE-48D4-948E-11EE1B669014}" type="datetimeFigureOut">
              <a:rPr lang="ru-RU" smtClean="0"/>
              <a:pPr/>
              <a:t>19.12.2012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23DC3866-3DA6-4F37-9233-2EA33A9DE983}"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A74E00A-15BE-48D4-948E-11EE1B669014}" type="datetimeFigureOut">
              <a:rPr lang="ru-RU" smtClean="0"/>
              <a:pPr/>
              <a:t>19.12.2012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DC3866-3DA6-4F37-9233-2EA33A9DE98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A74E00A-15BE-48D4-948E-11EE1B669014}" type="datetimeFigureOut">
              <a:rPr lang="ru-RU" smtClean="0"/>
              <a:pPr/>
              <a:t>19.12.2012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DC3866-3DA6-4F37-9233-2EA33A9DE98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A74E00A-15BE-48D4-948E-11EE1B669014}" type="datetimeFigureOut">
              <a:rPr lang="ru-RU" smtClean="0"/>
              <a:pPr/>
              <a:t>19.12.2012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3DC3866-3DA6-4F37-9233-2EA33A9DE98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A74E00A-15BE-48D4-948E-11EE1B669014}" type="datetimeFigureOut">
              <a:rPr lang="ru-RU" smtClean="0"/>
              <a:pPr/>
              <a:t>19.12.2012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23DC3866-3DA6-4F37-9233-2EA33A9DE98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A74E00A-15BE-48D4-948E-11EE1B669014}" type="datetimeFigureOut">
              <a:rPr lang="ru-RU" smtClean="0"/>
              <a:pPr/>
              <a:t>19.12.2012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DC3866-3DA6-4F37-9233-2EA33A9DE98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A74E00A-15BE-48D4-948E-11EE1B669014}" type="datetimeFigureOut">
              <a:rPr lang="ru-RU" smtClean="0"/>
              <a:pPr/>
              <a:t>19.12.2012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3DC3866-3DA6-4F37-9233-2EA33A9DE98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A74E00A-15BE-48D4-948E-11EE1B669014}" type="datetimeFigureOut">
              <a:rPr lang="ru-RU" smtClean="0"/>
              <a:pPr/>
              <a:t>19.12.2012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3DC3866-3DA6-4F37-9233-2EA33A9DE98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A74E00A-15BE-48D4-948E-11EE1B669014}" type="datetimeFigureOut">
              <a:rPr lang="ru-RU" smtClean="0"/>
              <a:pPr/>
              <a:t>19.12.2012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3DC3866-3DA6-4F37-9233-2EA33A9DE98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A74E00A-15BE-48D4-948E-11EE1B669014}" type="datetimeFigureOut">
              <a:rPr lang="ru-RU" smtClean="0"/>
              <a:pPr/>
              <a:t>19.12.2012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DC3866-3DA6-4F37-9233-2EA33A9DE98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A74E00A-15BE-48D4-948E-11EE1B669014}" type="datetimeFigureOut">
              <a:rPr lang="ru-RU" smtClean="0"/>
              <a:pPr/>
              <a:t>19.12.2012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3DC3866-3DA6-4F37-9233-2EA33A9DE98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A74E00A-15BE-48D4-948E-11EE1B669014}" type="datetimeFigureOut">
              <a:rPr lang="ru-RU" smtClean="0"/>
              <a:pPr/>
              <a:t>19.12.2012</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3DC3866-3DA6-4F37-9233-2EA33A9DE983}"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Эволюция развития русской экономической мысли с самого начала до революции</a:t>
            </a:r>
            <a:endParaRPr lang="ru-RU" dirty="0"/>
          </a:p>
        </p:txBody>
      </p:sp>
      <p:sp>
        <p:nvSpPr>
          <p:cNvPr id="3" name="Подзаголовок 2"/>
          <p:cNvSpPr>
            <a:spLocks noGrp="1"/>
          </p:cNvSpPr>
          <p:nvPr>
            <p:ph type="subTitle" idx="1"/>
          </p:nvPr>
        </p:nvSpPr>
        <p:spPr/>
        <p:txBody>
          <a:bodyPr>
            <a:normAutofit lnSpcReduction="10000"/>
          </a:bodyPr>
          <a:lstStyle/>
          <a:p>
            <a:r>
              <a:rPr lang="ru-RU" dirty="0" smtClean="0"/>
              <a:t>Выполнила студентка факультета государственного управления отделения пиар и связи с общественностью </a:t>
            </a:r>
            <a:r>
              <a:rPr lang="ru-RU" dirty="0" err="1" smtClean="0"/>
              <a:t>Молчакова</a:t>
            </a:r>
            <a:r>
              <a:rPr lang="ru-RU" dirty="0" smtClean="0"/>
              <a:t> Елизавета</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0" y="0"/>
            <a:ext cx="5796136" cy="6858000"/>
          </a:xfrm>
        </p:spPr>
        <p:txBody>
          <a:bodyPr>
            <a:normAutofit fontScale="85000" lnSpcReduction="10000"/>
          </a:bodyPr>
          <a:lstStyle/>
          <a:p>
            <a:r>
              <a:rPr lang="ru-RU" dirty="0" smtClean="0"/>
              <a:t> Затем Россию охватывают идеи марксизма .Первым русским марксистом был</a:t>
            </a:r>
            <a:r>
              <a:rPr lang="ru-RU" b="1" dirty="0" smtClean="0"/>
              <a:t> Г. В. Плеханов (1856-1918 гг.).</a:t>
            </a:r>
            <a:r>
              <a:rPr lang="ru-RU" dirty="0" smtClean="0"/>
              <a:t> В конце 70-х начале 80-х гг. он разделял взгляды народников и, следовательно, пытался доказать, что Россия в силу своей историко-экономической специфики может миновать стадию капитализма. Плеханов разделял народническую точку зрения по вопросу о происхождении крестьянской общины в России. Он противопоставлял общинную и коллективистскую по своему духу Россию индивидуалистическому Западу.</a:t>
            </a:r>
          </a:p>
          <a:p>
            <a:r>
              <a:rPr lang="ru-RU" dirty="0" smtClean="0"/>
              <a:t>Степень промышленного развития России он оценивал тогда как минимальную. Как и другие народники, Г. В. Плеханов полагал, что в стране нет достаточного рынка для полной реализации производимой в стране продукции, поэтому нет необходимых условий для развития капитализма.</a:t>
            </a:r>
          </a:p>
          <a:p>
            <a:endParaRPr lang="ru-RU" dirty="0"/>
          </a:p>
        </p:txBody>
      </p:sp>
      <p:pic>
        <p:nvPicPr>
          <p:cNvPr id="7170" name="Picture 2" descr="C:\Users\Лизунька\Desktop\Georgi_Plekhanov.jpg"/>
          <p:cNvPicPr>
            <a:picLocks noGrp="1" noChangeAspect="1" noChangeArrowheads="1"/>
          </p:cNvPicPr>
          <p:nvPr>
            <p:ph sz="half" idx="2"/>
          </p:nvPr>
        </p:nvPicPr>
        <p:blipFill>
          <a:blip r:embed="rId2" cstate="print"/>
          <a:srcRect/>
          <a:stretch>
            <a:fillRect/>
          </a:stretch>
        </p:blipFill>
        <p:spPr bwMode="auto">
          <a:xfrm>
            <a:off x="5789544" y="620687"/>
            <a:ext cx="3354455" cy="403466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324528" cy="6858000"/>
          </a:xfrm>
        </p:spPr>
        <p:txBody>
          <a:bodyPr>
            <a:normAutofit fontScale="92500" lnSpcReduction="20000"/>
          </a:bodyPr>
          <a:lstStyle/>
          <a:p>
            <a:r>
              <a:rPr lang="ru-RU" dirty="0" smtClean="0"/>
              <a:t>В конце XIX в. возникает течение в отечественной экономической мысли, которое становится влиятельным — так называемый</a:t>
            </a:r>
            <a:r>
              <a:rPr lang="ru-RU" b="1" dirty="0" smtClean="0"/>
              <a:t> «легальный марксизм».</a:t>
            </a:r>
            <a:r>
              <a:rPr lang="ru-RU" dirty="0" smtClean="0"/>
              <a:t> .Легальные марксисты изучали и противоречия капиталистического общества. Они не соглашались с теорией трудовой стоимости и утверждали, что стоимость — категория абстрактная, существующая только в воображении человека. В действительности же, говорили они, существует просто цена, которая может быть двух видов: свободная рыночная, формирующаяся под влиянием спроса и предложения; и фиксированная. Легальные марксисты, таким образом, восприняли теорию предельной полезности.</a:t>
            </a:r>
          </a:p>
          <a:p>
            <a:r>
              <a:rPr lang="ru-RU" dirty="0" smtClean="0"/>
              <a:t> В конце XIX в. в русской экономической мысли существовало еще одно направление и, возможно, самое интересное —</a:t>
            </a:r>
            <a:r>
              <a:rPr lang="ru-RU" b="1" dirty="0" smtClean="0"/>
              <a:t>математическое.</a:t>
            </a:r>
            <a:r>
              <a:rPr lang="ru-RU" dirty="0" smtClean="0"/>
              <a:t> Его представляли Л. Винярский, П. Г. Георгиевский, Л. З. Слонимский, В. К. Дмитриев, Ю. Г. Жуковский. Их внимание было обращено не только на экономические проблемы, но и на то, каким образом исследователи решали эти проблемы. Эти ученые подчеркивали важность математики при разработке проблем экономики.</a:t>
            </a:r>
          </a:p>
          <a:p>
            <a:endParaRPr lang="ru-RU" dirty="0" smtClean="0"/>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92500" lnSpcReduction="20000"/>
          </a:bodyPr>
          <a:lstStyle/>
          <a:p>
            <a:r>
              <a:rPr lang="ru-RU" b="1" dirty="0" smtClean="0"/>
              <a:t>Ю. Г. Жуковский (1833-1907 гг.)</a:t>
            </a:r>
            <a:r>
              <a:rPr lang="ru-RU" dirty="0" smtClean="0"/>
              <a:t> первым в истории отечественной экономической мысли попытался дать математический анализ теории ценности. Он также выступал как активный противник и критик целого ряда положений теории К. Маркса. Так, он считал, что источником стоимости может быть не только труд, но и все, что в принципе обладает способностью создавать новые потребительные стоимости, которые могут стать меновыми стоимостями.</a:t>
            </a:r>
          </a:p>
          <a:p>
            <a:r>
              <a:rPr lang="ru-RU" dirty="0" smtClean="0"/>
              <a:t>Жуковский утверждал, что в создании прибавочной стоимости главная роль принадлежит естественным силам природы, а именно плодородию почвы, продуктивности скота и пр., а не эксплуатации человека человеком, как утверждали К. Маркс и его последователи.</a:t>
            </a:r>
          </a:p>
          <a:p>
            <a:r>
              <a:rPr lang="ru-RU" b="1" dirty="0" smtClean="0"/>
              <a:t>Л. З. Слонимский (1850-1918 гг.)</a:t>
            </a:r>
            <a:r>
              <a:rPr lang="ru-RU" dirty="0" smtClean="0"/>
              <a:t> исходил из идеи о принципиальной необходимости абстрактного анализа при изучении экономической реальности и настаивал на использовании самого объективного элемента абстрактного анализа — математики.</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836152" cy="1688232"/>
          </a:xfrm>
        </p:spPr>
        <p:txBody>
          <a:bodyPr>
            <a:normAutofit fontScale="90000"/>
          </a:bodyPr>
          <a:lstStyle/>
          <a:p>
            <a:r>
              <a:rPr lang="ru-RU" b="1" cap="small" dirty="0" smtClean="0"/>
              <a:t>Экономическая мысль в России конца XIX — начала XX вв.</a:t>
            </a:r>
            <a:br>
              <a:rPr lang="ru-RU" b="1" cap="small" dirty="0" smtClean="0"/>
            </a:br>
            <a:endParaRPr lang="ru-RU" dirty="0"/>
          </a:p>
        </p:txBody>
      </p:sp>
      <p:sp>
        <p:nvSpPr>
          <p:cNvPr id="3" name="Содержимое 2"/>
          <p:cNvSpPr>
            <a:spLocks noGrp="1"/>
          </p:cNvSpPr>
          <p:nvPr>
            <p:ph idx="1"/>
          </p:nvPr>
        </p:nvSpPr>
        <p:spPr>
          <a:xfrm>
            <a:off x="0" y="1268760"/>
            <a:ext cx="9144000" cy="5589240"/>
          </a:xfrm>
        </p:spPr>
        <p:txBody>
          <a:bodyPr>
            <a:normAutofit fontScale="77500" lnSpcReduction="20000"/>
          </a:bodyPr>
          <a:lstStyle/>
          <a:p>
            <a:r>
              <a:rPr lang="ru-RU" b="1" dirty="0" smtClean="0"/>
              <a:t>В. К. Дмитриев (1868-1913 гг.)</a:t>
            </a:r>
            <a:r>
              <a:rPr lang="ru-RU" dirty="0" smtClean="0"/>
              <a:t> доказал совместимость трудовой теории стоимости и теории предельной полезности. Он анализировал факторы, определяющие конкретную величину цены, начиная от издержек производства и кончая взаимоотношениями между спросом и предложением; составил систему линейных уравнений, при помощи которых выразил производственные затраты и впервые в мировой литературе дал способ выражения полных затрат.</a:t>
            </a:r>
          </a:p>
          <a:p>
            <a:r>
              <a:rPr lang="ru-RU" dirty="0" smtClean="0"/>
              <a:t>Дмитриев пытался связать этот анализ с соотношением спроса и предложения. В результате он пришел к выводу, что уровень общественно-необходимых затрат определяется не при средних, а при наихудших условия, т.е. на предприятиях с наивысшими издержками, продукция которых необходима для удовлетворения общественного спроса. Дмитриев ввел понятие</a:t>
            </a:r>
            <a:r>
              <a:rPr lang="ru-RU" b="1" dirty="0" smtClean="0"/>
              <a:t> технологических коэффициентов затрат</a:t>
            </a:r>
            <a:r>
              <a:rPr lang="ru-RU" dirty="0" smtClean="0"/>
              <a:t> продукции одной отрасли на производство продукции других отраслей. Оно лежит в основе современного метода межотраслевых балансов, в частности метода «затраты — выпуск», развитого американским экономистом русского происхождения В. В. Леонтьевым (род. 1906 г.).</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70000" lnSpcReduction="20000"/>
          </a:bodyPr>
          <a:lstStyle/>
          <a:p>
            <a:r>
              <a:rPr lang="ru-RU" sz="3000" dirty="0" smtClean="0"/>
              <a:t> Далее появилась социальная школа . Представители этого направления сводили социальные отношения к правовым, имущественным и этическим. В России представителем социального направления был </a:t>
            </a:r>
            <a:r>
              <a:rPr lang="ru-RU" sz="3000" b="1" dirty="0" smtClean="0"/>
              <a:t>М. И. </a:t>
            </a:r>
            <a:r>
              <a:rPr lang="ru-RU" sz="3000" b="1" dirty="0" err="1" smtClean="0"/>
              <a:t>Туган-Барановский</a:t>
            </a:r>
            <a:r>
              <a:rPr lang="ru-RU" sz="3000" b="1" dirty="0" smtClean="0"/>
              <a:t> (1865-1919 гг.).</a:t>
            </a:r>
            <a:r>
              <a:rPr lang="ru-RU" sz="3000" dirty="0" smtClean="0"/>
              <a:t> С точки зрения сторонников социального направления, распределение представляет собой социальный феномен, предполагающий совместное действие многочисленных социальных групп. Распределение изображалось М. И. </a:t>
            </a:r>
            <a:r>
              <a:rPr lang="ru-RU" sz="3000" dirty="0" err="1" smtClean="0"/>
              <a:t>Туган-Барановским</a:t>
            </a:r>
            <a:r>
              <a:rPr lang="ru-RU" sz="3000" dirty="0" smtClean="0"/>
              <a:t> в виде борьбы различных социальных групп за свою долю в общественном продукте. Размер доли, приходящейся тому или иному классу, определяется общим количеством произведенных благ и «социальной силой» данного общественного класса. Отношения производства не оказывают определяющего влияния на характер распределения. Роль производства сводится к приращению массы подлежащей разделу продукции, а потому все классы, участвующие в производстве, оказываются одинаково заинтересованными в увеличении производительности труда.</a:t>
            </a:r>
          </a:p>
          <a:p>
            <a:r>
              <a:rPr lang="ru-RU" sz="3000" dirty="0" smtClean="0"/>
              <a:t>Важнейшая распределительная категория -</a:t>
            </a:r>
            <a:r>
              <a:rPr lang="ru-RU" sz="3000" b="1" dirty="0" smtClean="0"/>
              <a:t> заработная плата.</a:t>
            </a:r>
            <a:r>
              <a:rPr lang="ru-RU" sz="3000" dirty="0" smtClean="0"/>
              <a:t> Величина ее регулируется, с одной стороны, производительностью труда, а с другой — социальной силой рабочего класса. Рост социальной силы рабочих </a:t>
            </a:r>
            <a:r>
              <a:rPr lang="ru-RU" sz="3000" dirty="0" err="1" smtClean="0"/>
              <a:t>Туган-Барановский</a:t>
            </a:r>
            <a:r>
              <a:rPr lang="ru-RU" sz="3000" dirty="0" smtClean="0"/>
              <a:t> усматривал в росте профсоюзов, улучшении фабричного законодательства. Социальная теория распределения в своих основных чертах служит отправным пунктом анализа у многих современных исследователей, занимающихся вопросами заработной платы, прибыли, ренты и других форм доходов</a:t>
            </a:r>
          </a:p>
          <a:p>
            <a:pPr>
              <a:buNone/>
            </a:pPr>
            <a:endParaRPr lang="ru-RU" dirty="0" smtClean="0"/>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lstStyle/>
          <a:p>
            <a:r>
              <a:rPr lang="ru-RU" dirty="0" smtClean="0"/>
              <a:t>В 1906 году  русский экономист П. А  Столыпин разработал и провел аграрную реформу, целью которой было  </a:t>
            </a:r>
            <a:r>
              <a:rPr lang="ru-RU" dirty="0" smtClean="0"/>
              <a:t>отменив оставшиеся выкупные платежи, дать возможность всем крестьянам право свободно выходить из общины и закреплять за собой надельную землю в наследуемую частную </a:t>
            </a:r>
            <a:r>
              <a:rPr lang="ru-RU" dirty="0" smtClean="0"/>
              <a:t>собственность. Основными </a:t>
            </a:r>
            <a:r>
              <a:rPr lang="ru-RU" dirty="0" smtClean="0"/>
              <a:t>направлениями реформы были передача надельных земель в собственность крестьян, постепенное упразднение сельской общины как коллективного собственника земель, широкое кредитование крестьян, скупка помещичьих земель для перепродажи крестьянам на льготных условиях, землеустройство, позволяющее оптимизировать крестьянское хозяйство за счёт ликвидации </a:t>
            </a:r>
            <a:r>
              <a:rPr lang="ru-RU" u="sng" dirty="0" smtClean="0"/>
              <a:t>чересполосицы</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396536" cy="7245424"/>
          </a:xfrm>
        </p:spPr>
        <p:txBody>
          <a:bodyPr/>
          <a:lstStyle/>
          <a:p>
            <a:r>
              <a:rPr lang="ru-RU" dirty="0" smtClean="0"/>
              <a:t>В Российской истории было множество мыслителей, которые внесли огромный вклад в экономическое развитие государство, их идеи не только отражают эволюцию всего общества , но и являются базисом современных экономических учений.</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cap="small" dirty="0" smtClean="0"/>
              <a:t>Экономические идеи в России в XVII — XVII вв.</a:t>
            </a:r>
            <a:br>
              <a:rPr lang="ru-RU" cap="small" dirty="0" smtClean="0"/>
            </a:br>
            <a:endParaRPr lang="ru-RU" dirty="0"/>
          </a:p>
        </p:txBody>
      </p:sp>
      <p:sp>
        <p:nvSpPr>
          <p:cNvPr id="3" name="Содержимое 2"/>
          <p:cNvSpPr>
            <a:spLocks noGrp="1"/>
          </p:cNvSpPr>
          <p:nvPr>
            <p:ph sz="half" idx="1"/>
          </p:nvPr>
        </p:nvSpPr>
        <p:spPr>
          <a:xfrm>
            <a:off x="0" y="980728"/>
            <a:ext cx="5076056" cy="5877272"/>
          </a:xfrm>
        </p:spPr>
        <p:txBody>
          <a:bodyPr>
            <a:normAutofit fontScale="85000" lnSpcReduction="20000"/>
          </a:bodyPr>
          <a:lstStyle/>
          <a:p>
            <a:pPr>
              <a:buNone/>
            </a:pPr>
            <a:r>
              <a:rPr lang="ru-RU" dirty="0" smtClean="0"/>
              <a:t>История русской экономической мысли началась в 17 веке.</a:t>
            </a:r>
          </a:p>
          <a:p>
            <a:pPr>
              <a:buNone/>
            </a:pPr>
            <a:r>
              <a:rPr lang="ru-RU" dirty="0" smtClean="0"/>
              <a:t>Наиболее ярким   выразителем направления русской экономической мысли второй половины XVII в. был государственный деятель, политик и дипломат</a:t>
            </a:r>
            <a:r>
              <a:rPr lang="ru-RU" b="1" dirty="0" smtClean="0"/>
              <a:t> А.Л. </a:t>
            </a:r>
            <a:r>
              <a:rPr lang="ru-RU" b="1" dirty="0" err="1" smtClean="0"/>
              <a:t>Ордын</a:t>
            </a:r>
            <a:r>
              <a:rPr lang="ru-RU" b="1" dirty="0" smtClean="0"/>
              <a:t>- </a:t>
            </a:r>
            <a:r>
              <a:rPr lang="ru-RU" b="1" dirty="0" err="1" smtClean="0"/>
              <a:t>Нащекин</a:t>
            </a:r>
            <a:r>
              <a:rPr lang="ru-RU" b="1" dirty="0" smtClean="0"/>
              <a:t> (1605 — 1680 гг.).</a:t>
            </a:r>
            <a:r>
              <a:rPr lang="ru-RU" dirty="0" smtClean="0"/>
              <a:t>  Его основные идеи были отражены в Новоторговом  уставе (1667 г.) которые регулировал торговые ,пошлины. Документ написан в духе меркантилизма, пронизан стремлением привлечь в страну золото и серебро; покровительством отечественной торговле и купечеству ,обеспечивать активный торговый баланс.</a:t>
            </a:r>
            <a:endParaRPr lang="ru-RU" dirty="0"/>
          </a:p>
        </p:txBody>
      </p:sp>
      <p:pic>
        <p:nvPicPr>
          <p:cNvPr id="1026" name="Picture 2" descr="C:\Users\Лизунька\Desktop\img4.JPEG"/>
          <p:cNvPicPr>
            <a:picLocks noGrp="1" noChangeAspect="1" noChangeArrowheads="1"/>
          </p:cNvPicPr>
          <p:nvPr>
            <p:ph sz="half" idx="2"/>
          </p:nvPr>
        </p:nvPicPr>
        <p:blipFill>
          <a:blip r:embed="rId2" cstate="print"/>
          <a:srcRect/>
          <a:stretch>
            <a:fillRect/>
          </a:stretch>
        </p:blipFill>
        <p:spPr bwMode="auto">
          <a:xfrm>
            <a:off x="5267324" y="1554644"/>
            <a:ext cx="2905075" cy="44564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0" y="0"/>
            <a:ext cx="5580112" cy="6858000"/>
          </a:xfrm>
        </p:spPr>
        <p:txBody>
          <a:bodyPr>
            <a:normAutofit fontScale="85000" lnSpcReduction="10000"/>
          </a:bodyPr>
          <a:lstStyle/>
          <a:p>
            <a:pPr>
              <a:buNone/>
            </a:pPr>
            <a:r>
              <a:rPr lang="ru-RU" dirty="0" smtClean="0"/>
              <a:t>Первым русским экономистом называют Ивана Тихонович Посошков (1652 — 1726 гг.). Работа </a:t>
            </a:r>
            <a:r>
              <a:rPr lang="ru-RU" dirty="0" err="1" smtClean="0"/>
              <a:t>Посошкова</a:t>
            </a:r>
            <a:r>
              <a:rPr lang="ru-RU" b="1" dirty="0" smtClean="0"/>
              <a:t> «О скудости и богатстве»</a:t>
            </a:r>
            <a:r>
              <a:rPr lang="ru-RU" dirty="0" smtClean="0"/>
              <a:t> была написана в 1724 г. Он считал, что богатство общества воплощается не только в золоте и серебре, но и в материальных благах. Посошков различает богатство вещественное и невещественное. Под вещественным он понимал богатство государства (казны) и богатство народа, под невещественным — законность, эффективное управление страной. Основная идея </a:t>
            </a:r>
            <a:r>
              <a:rPr lang="ru-RU" dirty="0" err="1" smtClean="0"/>
              <a:t>Посошкова</a:t>
            </a:r>
            <a:r>
              <a:rPr lang="ru-RU" dirty="0" smtClean="0"/>
              <a:t>: рост народного богатства выгоден и народу, и государству. Для достижения богатства в стране наибольшее значение имеют два условия: А) уничтожение праздности во всех видах; Б)строжайшая экономия во всем, борьба с непроизводительными затратами. </a:t>
            </a:r>
          </a:p>
          <a:p>
            <a:endParaRPr lang="ru-RU" dirty="0"/>
          </a:p>
        </p:txBody>
      </p:sp>
      <p:pic>
        <p:nvPicPr>
          <p:cNvPr id="2050" name="Picture 2" descr="C:\Users\Лизунька\Desktop\ivan-tixonovich-pososhkov_1.jpg"/>
          <p:cNvPicPr>
            <a:picLocks noGrp="1" noChangeAspect="1" noChangeArrowheads="1"/>
          </p:cNvPicPr>
          <p:nvPr>
            <p:ph sz="half" idx="2"/>
          </p:nvPr>
        </p:nvPicPr>
        <p:blipFill>
          <a:blip r:embed="rId2" cstate="print"/>
          <a:srcRect/>
          <a:stretch>
            <a:fillRect/>
          </a:stretch>
        </p:blipFill>
        <p:spPr bwMode="auto">
          <a:xfrm>
            <a:off x="5796137" y="692696"/>
            <a:ext cx="3347864" cy="446449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507288" cy="6408712"/>
          </a:xfrm>
        </p:spPr>
        <p:txBody>
          <a:bodyPr>
            <a:normAutofit fontScale="92500" lnSpcReduction="20000"/>
          </a:bodyPr>
          <a:lstStyle/>
          <a:p>
            <a:pPr>
              <a:buNone/>
            </a:pPr>
            <a:r>
              <a:rPr lang="ru-RU" b="1" dirty="0" smtClean="0"/>
              <a:t> Александра Николаевича Радищева (1749 — 1802 гг.),</a:t>
            </a:r>
            <a:r>
              <a:rPr lang="ru-RU" dirty="0" smtClean="0"/>
              <a:t> автора   политэкономического произведения </a:t>
            </a:r>
            <a:r>
              <a:rPr lang="ru-RU" b="1" dirty="0" smtClean="0"/>
              <a:t> «Письмо о китайском торге».</a:t>
            </a:r>
            <a:endParaRPr lang="ru-RU" dirty="0" smtClean="0"/>
          </a:p>
          <a:p>
            <a:pPr>
              <a:buNone/>
            </a:pPr>
            <a:r>
              <a:rPr lang="ru-RU" dirty="0" smtClean="0"/>
              <a:t>Заботила  промышленное развитии страны. Он считал необходимым увеличение собственного производства товаров, рост их внутреннего потребления, повышение народного благосостояния. Радищев не исключал развития мануфактур, хотя не видел преимуществ в крупном производстве, и отдавал предпочтение мелкому производству, крестьянским промыслам, основанным на личном труде свободных предпринимателей. Если для внутренней торговли Радищев рекомендовал свободное развитие, то для внешней считал необходимым проведение протекционистской политики со стороны государства.</a:t>
            </a:r>
          </a:p>
          <a:p>
            <a:r>
              <a:rPr lang="ru-RU" dirty="0" smtClean="0"/>
              <a:t>Радищев подверг критике существовавшую в России налоговую систему, требуя отмены подушной подати и установления подоходно-поимущественного налога.</a:t>
            </a:r>
          </a:p>
          <a:p>
            <a:pPr>
              <a:buNone/>
            </a:pPr>
            <a:endParaRPr lang="ru-RU" dirty="0" smtClean="0"/>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0" y="0"/>
            <a:ext cx="5940152" cy="6858000"/>
          </a:xfrm>
        </p:spPr>
        <p:txBody>
          <a:bodyPr>
            <a:normAutofit fontScale="77500" lnSpcReduction="20000"/>
          </a:bodyPr>
          <a:lstStyle/>
          <a:p>
            <a:pPr>
              <a:buNone/>
            </a:pPr>
            <a:r>
              <a:rPr lang="ru-RU" dirty="0" smtClean="0"/>
              <a:t> </a:t>
            </a:r>
          </a:p>
          <a:p>
            <a:r>
              <a:rPr lang="ru-RU" dirty="0" smtClean="0"/>
              <a:t>Михаил Михайловича Сперанский (1772-1839) концепцию невмешательства государства в хозяйственную деятельность  принимал далеко не полностью, считая, что в России государство должно покровительствовать национальной промышленности. В записке 1803 г.</a:t>
            </a:r>
            <a:r>
              <a:rPr lang="ru-RU" b="1" dirty="0" smtClean="0"/>
              <a:t> «Об устройстве судебных и правительственных учреждений в России»</a:t>
            </a:r>
            <a:r>
              <a:rPr lang="ru-RU" dirty="0" smtClean="0"/>
              <a:t> содержится раздел о государственной экономии, в котором он рассматривает способы стимулирования земледелия, мануфактур, коммерции, промыслов. Введенный Сперанским таможенный тариф 1810 г. носил четко выраженный протекционный характер. Сперанский выдвигал глубокие и прогрессивные для своего времени идеи в области финансов и денежного обращения. Натуральные трудовые повинности крестьян он предлагал заменить умеренными денежными податями, считая что принудительный труд </a:t>
            </a:r>
            <a:r>
              <a:rPr lang="ru-RU" dirty="0" err="1" smtClean="0"/>
              <a:t>низкопроизводителен</a:t>
            </a:r>
            <a:r>
              <a:rPr lang="ru-RU" dirty="0" smtClean="0"/>
              <a:t> и особенно ненавистен для тех, кого принуждают.</a:t>
            </a:r>
          </a:p>
          <a:p>
            <a:endParaRPr lang="ru-RU" dirty="0"/>
          </a:p>
        </p:txBody>
      </p:sp>
      <p:pic>
        <p:nvPicPr>
          <p:cNvPr id="3074" name="Picture 2" descr="C:\Users\Лизунька\Desktop\1262936579_sper14.jpg"/>
          <p:cNvPicPr>
            <a:picLocks noGrp="1" noChangeAspect="1" noChangeArrowheads="1"/>
          </p:cNvPicPr>
          <p:nvPr>
            <p:ph sz="half" idx="2"/>
          </p:nvPr>
        </p:nvPicPr>
        <p:blipFill>
          <a:blip r:embed="rId2" cstate="print"/>
          <a:srcRect/>
          <a:stretch>
            <a:fillRect/>
          </a:stretch>
        </p:blipFill>
        <p:spPr bwMode="auto">
          <a:xfrm>
            <a:off x="5940152" y="2288629"/>
            <a:ext cx="3347864" cy="456937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0" y="0"/>
            <a:ext cx="5940152" cy="7101408"/>
          </a:xfrm>
        </p:spPr>
        <p:txBody>
          <a:bodyPr>
            <a:normAutofit fontScale="77500" lnSpcReduction="20000"/>
          </a:bodyPr>
          <a:lstStyle/>
          <a:p>
            <a:pPr>
              <a:buNone/>
            </a:pPr>
            <a:r>
              <a:rPr lang="ru-RU" dirty="0" smtClean="0"/>
              <a:t>Другим представителем либерального дворянства был</a:t>
            </a:r>
            <a:r>
              <a:rPr lang="ru-RU" b="1" dirty="0" smtClean="0"/>
              <a:t> Николай Семенович Мордвинов (1754 — 1845 гг.).</a:t>
            </a:r>
            <a:r>
              <a:rPr lang="ru-RU" dirty="0" smtClean="0"/>
              <a:t> </a:t>
            </a:r>
          </a:p>
          <a:p>
            <a:pPr>
              <a:buNone/>
            </a:pPr>
            <a:r>
              <a:rPr lang="ru-RU" dirty="0" smtClean="0"/>
              <a:t>Мордвинов принимал и развивал многие важные принципы учения А. Смита: свободу частной собственности, благотворную роль конкуренции, необходимость и пользу разделения труда и создания многоотраслевой экономики, всемирное вовлечение населения в сферу производительного труда, ограничение роскоши и непроизводительного труда, упор на накопление капитала.</a:t>
            </a:r>
          </a:p>
          <a:p>
            <a:pPr>
              <a:buNone/>
            </a:pPr>
            <a:r>
              <a:rPr lang="ru-RU" dirty="0" smtClean="0"/>
              <a:t>Но, вместе с тем, Мордвинов с полным основание считал, что промышленный рост России невозможен без государственного вмешательства и без ограничения ввоза иностранных промышленных товаров. Поэтому он выступал за высокие импортные пошлины на эти товары, особенно на предметы роскоши, из которых в значительной мере состоял русский импорт. Аргументация </a:t>
            </a:r>
            <a:r>
              <a:rPr lang="ru-RU" dirty="0" err="1" smtClean="0"/>
              <a:t>Мордвинова</a:t>
            </a:r>
            <a:r>
              <a:rPr lang="ru-RU" dirty="0" smtClean="0"/>
              <a:t> на четверть века предвосхитила выводы Фридриха Листа, который изучал проблемы роста в отставших странах.</a:t>
            </a:r>
          </a:p>
          <a:p>
            <a:endParaRPr lang="ru-RU" dirty="0"/>
          </a:p>
        </p:txBody>
      </p:sp>
      <p:pic>
        <p:nvPicPr>
          <p:cNvPr id="4098" name="Picture 2" descr="C:\Users\Лизунька\Desktop\st1_276_4.jpg"/>
          <p:cNvPicPr>
            <a:picLocks noGrp="1" noChangeAspect="1" noChangeArrowheads="1"/>
          </p:cNvPicPr>
          <p:nvPr>
            <p:ph sz="half" idx="2"/>
          </p:nvPr>
        </p:nvPicPr>
        <p:blipFill>
          <a:blip r:embed="rId2" cstate="print"/>
          <a:srcRect/>
          <a:stretch>
            <a:fillRect/>
          </a:stretch>
        </p:blipFill>
        <p:spPr bwMode="auto">
          <a:xfrm>
            <a:off x="5940153" y="276176"/>
            <a:ext cx="3203848" cy="479001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7869560" cy="738336"/>
          </a:xfrm>
        </p:spPr>
        <p:txBody>
          <a:bodyPr>
            <a:normAutofit fontScale="90000"/>
          </a:bodyPr>
          <a:lstStyle/>
          <a:p>
            <a:r>
              <a:rPr lang="ru-RU" b="1" cap="small" dirty="0" smtClean="0"/>
              <a:t>Экономические идеи в России в первой половине XIX в</a:t>
            </a:r>
            <a:br>
              <a:rPr lang="ru-RU" b="1" cap="small" dirty="0" smtClean="0"/>
            </a:br>
            <a:endParaRPr lang="ru-RU" dirty="0"/>
          </a:p>
        </p:txBody>
      </p:sp>
      <p:sp>
        <p:nvSpPr>
          <p:cNvPr id="3" name="Содержимое 2"/>
          <p:cNvSpPr>
            <a:spLocks noGrp="1"/>
          </p:cNvSpPr>
          <p:nvPr>
            <p:ph sz="half" idx="1"/>
          </p:nvPr>
        </p:nvSpPr>
        <p:spPr>
          <a:xfrm>
            <a:off x="0" y="980728"/>
            <a:ext cx="5796136" cy="6048672"/>
          </a:xfrm>
        </p:spPr>
        <p:txBody>
          <a:bodyPr>
            <a:normAutofit fontScale="70000" lnSpcReduction="20000"/>
          </a:bodyPr>
          <a:lstStyle/>
          <a:p>
            <a:pPr>
              <a:buNone/>
            </a:pPr>
            <a:r>
              <a:rPr lang="ru-RU" dirty="0" smtClean="0"/>
              <a:t>В числе мыслителей первой половины XIX в. — декабристы П. И. Пестель, Н. И. Тургенев, Н. М. Муравьев, В. Ф. Раевский и др. Главное место в трудах этих авторов занимали аграрные проблемы.</a:t>
            </a:r>
          </a:p>
          <a:p>
            <a:pPr>
              <a:buNone/>
            </a:pPr>
            <a:r>
              <a:rPr lang="ru-RU" dirty="0" smtClean="0"/>
              <a:t>В работах</a:t>
            </a:r>
            <a:r>
              <a:rPr lang="ru-RU" b="1" dirty="0" smtClean="0"/>
              <a:t> Павла Ивановича Пестеля (1793 — 1826 гг.) «Русская правда», «Дележ земель»</a:t>
            </a:r>
            <a:r>
              <a:rPr lang="ru-RU" dirty="0" smtClean="0"/>
              <a:t> предусматривались уничтожение крепостного права, ликвидация монополии помещиков на землю со значительным сокращением их землевладения. Пестель предлагал конфисковать часть земли у помещиков с частным выкупом, установить максимальные размеры земельного владения, разрешить частную собственность крестьян на землю, создать общественный земельный фонд, из которого наделять нуждающихся для ведения своего хозяйства.</a:t>
            </a:r>
          </a:p>
          <a:p>
            <a:r>
              <a:rPr lang="ru-RU" dirty="0" smtClean="0"/>
              <a:t>Создание общественного фонда должно было, по мнению Пестеля, предупредить обезземеливание крестьян. С его помощью он предлагал бороться с нищетой народных масс. Аграрный проект Пестеля был наиболее радикальным и носил утопический характер.</a:t>
            </a:r>
          </a:p>
          <a:p>
            <a:pPr>
              <a:buNone/>
            </a:pPr>
            <a:endParaRPr lang="ru-RU" dirty="0"/>
          </a:p>
        </p:txBody>
      </p:sp>
      <p:pic>
        <p:nvPicPr>
          <p:cNvPr id="5122" name="Picture 2" descr="C:\Users\Лизунька\Desktop\pp_001.jpg"/>
          <p:cNvPicPr>
            <a:picLocks noGrp="1" noChangeAspect="1" noChangeArrowheads="1"/>
          </p:cNvPicPr>
          <p:nvPr>
            <p:ph sz="half" idx="2"/>
          </p:nvPr>
        </p:nvPicPr>
        <p:blipFill>
          <a:blip r:embed="rId2" cstate="print"/>
          <a:srcRect/>
          <a:stretch>
            <a:fillRect/>
          </a:stretch>
        </p:blipFill>
        <p:spPr bwMode="auto">
          <a:xfrm>
            <a:off x="5520641" y="1124744"/>
            <a:ext cx="3623359" cy="403244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0" y="0"/>
            <a:ext cx="7740352" cy="7029400"/>
          </a:xfrm>
        </p:spPr>
        <p:txBody>
          <a:bodyPr>
            <a:normAutofit fontScale="92500" lnSpcReduction="20000"/>
          </a:bodyPr>
          <a:lstStyle/>
          <a:p>
            <a:pPr>
              <a:buNone/>
            </a:pPr>
            <a:r>
              <a:rPr lang="ru-RU" dirty="0" smtClean="0"/>
              <a:t>С осуждением крепостного права выступал</a:t>
            </a:r>
            <a:r>
              <a:rPr lang="ru-RU" b="1" dirty="0" smtClean="0"/>
              <a:t>  еще один декабрист Николай Иванович Тургенев (1789 — 1871 гг.).</a:t>
            </a:r>
            <a:r>
              <a:rPr lang="ru-RU" dirty="0" smtClean="0"/>
              <a:t> В работе</a:t>
            </a:r>
            <a:r>
              <a:rPr lang="ru-RU" b="1" dirty="0" smtClean="0"/>
              <a:t> «Опыт теории налогов»</a:t>
            </a:r>
            <a:r>
              <a:rPr lang="ru-RU" dirty="0" smtClean="0"/>
              <a:t> (1818 г.) он выступал за личное освобождение крестьян. Вначале он предлагал освобождение крестьян без земли, но в дальнейшем включил требование о наделении их небольшими участками. Такое освобождение привязало бы их экономическую зависимость.  Помимо аграрных проблем, Н. И. Тургенев изучал социально-экономическую сущность налогов, критиковал феодальную налоговую систему, налоговые льготы и привилегии дворянства, требовал ликвидировать феодальные повинности крестьян. Он развивал западную концепцию налогообложения, согласно которой все граждане обязаны платить налоги в соответствии с доходами, включая и дворян. Бумажные деньги рассматривались им в качестве заменителя золотых монет, выполняющего роль средства обращения. Тургенев подчеркивал, что бумажные деньги только в том случае равны в действии металлическим монетам, если их количество соответствует потребностям обращения.</a:t>
            </a:r>
          </a:p>
          <a:p>
            <a:pPr>
              <a:buNone/>
            </a:pPr>
            <a:endParaRPr lang="ru-RU" dirty="0" smtClean="0"/>
          </a:p>
          <a:p>
            <a:pPr>
              <a:buNone/>
            </a:pPr>
            <a:endParaRPr lang="ru-RU" dirty="0" smtClean="0"/>
          </a:p>
          <a:p>
            <a:endParaRPr lang="ru-RU" dirty="0"/>
          </a:p>
        </p:txBody>
      </p:sp>
      <p:pic>
        <p:nvPicPr>
          <p:cNvPr id="6146" name="Picture 2" descr="C:\Users\Лизунька\Desktop\20110201_3.jpg"/>
          <p:cNvPicPr>
            <a:picLocks noGrp="1" noChangeAspect="1" noChangeArrowheads="1"/>
          </p:cNvPicPr>
          <p:nvPr>
            <p:ph sz="half" idx="2"/>
          </p:nvPr>
        </p:nvPicPr>
        <p:blipFill>
          <a:blip r:embed="rId2" cstate="print"/>
          <a:srcRect/>
          <a:stretch>
            <a:fillRect/>
          </a:stretch>
        </p:blipFill>
        <p:spPr bwMode="auto">
          <a:xfrm>
            <a:off x="7452320" y="1052736"/>
            <a:ext cx="2782963" cy="381642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584632" cy="1374976"/>
          </a:xfrm>
        </p:spPr>
        <p:txBody>
          <a:bodyPr>
            <a:normAutofit fontScale="90000"/>
          </a:bodyPr>
          <a:lstStyle/>
          <a:p>
            <a:r>
              <a:rPr lang="ru-RU" b="1" cap="small" dirty="0" smtClean="0"/>
              <a:t>Экономическая мысль в России во второй половине XIX в.</a:t>
            </a:r>
            <a:br>
              <a:rPr lang="ru-RU" b="1" cap="small" dirty="0" smtClean="0"/>
            </a:br>
            <a:endParaRPr lang="ru-RU" dirty="0"/>
          </a:p>
        </p:txBody>
      </p:sp>
      <p:sp>
        <p:nvSpPr>
          <p:cNvPr id="3" name="Содержимое 2"/>
          <p:cNvSpPr>
            <a:spLocks noGrp="1"/>
          </p:cNvSpPr>
          <p:nvPr>
            <p:ph idx="1"/>
          </p:nvPr>
        </p:nvSpPr>
        <p:spPr>
          <a:xfrm>
            <a:off x="0" y="908720"/>
            <a:ext cx="9144000" cy="5949280"/>
          </a:xfrm>
        </p:spPr>
        <p:txBody>
          <a:bodyPr>
            <a:normAutofit fontScale="92500" lnSpcReduction="10000"/>
          </a:bodyPr>
          <a:lstStyle/>
          <a:p>
            <a:r>
              <a:rPr lang="ru-RU" dirty="0" smtClean="0"/>
              <a:t>Одним из ведущих направлений общественно- политической мысли в России в 70-е г. XIX в. было</a:t>
            </a:r>
            <a:r>
              <a:rPr lang="ru-RU" b="1" dirty="0" smtClean="0"/>
              <a:t> народничество.</a:t>
            </a:r>
            <a:r>
              <a:rPr lang="ru-RU" dirty="0" smtClean="0"/>
              <a:t> Наиболее яркими представителями народничества в России в 60-70-е гг. XIX в. были П. Л. Лавров (1823-1900 гг.), М. А. Бакунин (1814-1876 гг.), П. Н. Ткачев (1844-1885 гг.). Ведущими представителями народников в 80-90-е гг. были </a:t>
            </a:r>
            <a:r>
              <a:rPr lang="ru-RU" b="1" dirty="0" smtClean="0"/>
              <a:t>Н. Ф. </a:t>
            </a:r>
            <a:r>
              <a:rPr lang="ru-RU" b="1" dirty="0" err="1" smtClean="0"/>
              <a:t>Даниельсон</a:t>
            </a:r>
            <a:r>
              <a:rPr lang="ru-RU" b="1" dirty="0" smtClean="0"/>
              <a:t> (1844-1918 гг.), В. П. Воронцов (18471918 гг.),</a:t>
            </a:r>
            <a:r>
              <a:rPr lang="ru-RU" dirty="0" smtClean="0"/>
              <a:t> которые вошли в историю общественно- экономической мысли как</a:t>
            </a:r>
            <a:r>
              <a:rPr lang="ru-RU" b="1" dirty="0" smtClean="0"/>
              <a:t> либеральные народники.</a:t>
            </a:r>
            <a:r>
              <a:rPr lang="ru-RU" dirty="0" smtClean="0"/>
              <a:t> Их интересовали вопросы организации крестьянского землевладения, развития аренды, налогообложения, страхования крестьянских посевов от неурожаев. Важнейшим оставался вопрос о русской общине, ее происхождении, современном состоянии, перспективах развития.</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270</TotalTime>
  <Words>376</Words>
  <Application>Microsoft Office PowerPoint</Application>
  <PresentationFormat>Экран (4:3)</PresentationFormat>
  <Paragraphs>36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Апекс</vt:lpstr>
      <vt:lpstr>Эволюция развития русской экономической мысли с самого начала до революции</vt:lpstr>
      <vt:lpstr>Экономические идеи в России в XVII — XVII вв. </vt:lpstr>
      <vt:lpstr>Слайд 3</vt:lpstr>
      <vt:lpstr>Слайд 4</vt:lpstr>
      <vt:lpstr>Слайд 5</vt:lpstr>
      <vt:lpstr>Слайд 6</vt:lpstr>
      <vt:lpstr>Экономические идеи в России в первой половине XIX в </vt:lpstr>
      <vt:lpstr>Слайд 8</vt:lpstr>
      <vt:lpstr>Экономическая мысль в России во второй половине XIX в. </vt:lpstr>
      <vt:lpstr>Слайд 10</vt:lpstr>
      <vt:lpstr>Слайд 11</vt:lpstr>
      <vt:lpstr>Слайд 12</vt:lpstr>
      <vt:lpstr>Экономическая мысль в России конца XIX — начала XX вв. </vt:lpstr>
      <vt:lpstr>Слайд 14</vt:lpstr>
      <vt:lpstr>Слайд 15</vt:lpstr>
      <vt:lpstr>Слайд 16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Эволюция развития русской экономической мысли с самого начала до революции</dc:title>
  <dc:creator>Лизунька</dc:creator>
  <cp:lastModifiedBy>Лизунька</cp:lastModifiedBy>
  <cp:revision>23</cp:revision>
  <dcterms:created xsi:type="dcterms:W3CDTF">2012-12-10T14:03:10Z</dcterms:created>
  <dcterms:modified xsi:type="dcterms:W3CDTF">2012-12-19T16:06:59Z</dcterms:modified>
</cp:coreProperties>
</file>