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1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9" r:id="rId2"/>
    <p:sldId id="260" r:id="rId3"/>
    <p:sldId id="261" r:id="rId4"/>
    <p:sldId id="262" r:id="rId5"/>
    <p:sldId id="263" r:id="rId6"/>
    <p:sldId id="256" r:id="rId7"/>
    <p:sldId id="271" r:id="rId8"/>
    <p:sldId id="272" r:id="rId9"/>
    <p:sldId id="273" r:id="rId10"/>
    <p:sldId id="275" r:id="rId11"/>
    <p:sldId id="276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7" r:id="rId20"/>
    <p:sldId id="290" r:id="rId21"/>
    <p:sldId id="293" r:id="rId22"/>
    <p:sldId id="295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0CC47-22CE-D742-BF72-26D71B825C52}" type="datetimeFigureOut">
              <a:rPr lang="ru-RU" smtClean="0"/>
              <a:t>24.11.12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C295E-89B2-BD4E-B489-390EA6BEA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0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27F00DE-4E02-5042-B260-9C393B7670FB}" type="slidenum">
              <a:rPr kumimoji="0" lang="ru-RU" sz="1200"/>
              <a:pPr/>
              <a:t>1</a:t>
            </a:fld>
            <a:endParaRPr kumimoji="0" lang="ru-RU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0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095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802C7061-65CF-664E-85DD-CB5EE25A10E1}" type="slidenum">
              <a:rPr kumimoji="0" lang="ru-RU" sz="1200"/>
              <a:pPr/>
              <a:t>13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11619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95225EFE-F4F3-6548-9C17-0C559AAA553F}" type="slidenum">
              <a:rPr kumimoji="0" lang="ru-RU" sz="1200"/>
              <a:pPr/>
              <a:t>14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1571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355CCC66-F83B-E041-853B-91250E4CFFF0}" type="slidenum">
              <a:rPr kumimoji="0" lang="ru-RU" sz="1200"/>
              <a:pPr/>
              <a:t>15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177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DA1D024-1898-F243-B6C8-6D90A5F9793A}" type="slidenum">
              <a:rPr kumimoji="0" lang="ru-RU" sz="1200"/>
              <a:pPr/>
              <a:t>16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0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198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22D8C9F4-78DF-D141-908B-9EDA0D016C86}" type="slidenum">
              <a:rPr kumimoji="0" lang="ru-RU" sz="1200"/>
              <a:pPr/>
              <a:t>17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218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04EF08F3-CA66-2149-82B2-8B01513F4046}" type="slidenum">
              <a:rPr kumimoji="0" lang="ru-RU" sz="1200"/>
              <a:pPr/>
              <a:t>18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259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428E7747-1259-EC46-BC90-2EE6E00FAE6B}" type="slidenum">
              <a:rPr kumimoji="0" lang="ru-RU" sz="1200"/>
              <a:pPr/>
              <a:t>19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32099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E30388F9-DCE9-E841-B2CC-B75B9098E988}" type="slidenum">
              <a:rPr kumimoji="0" lang="ru-RU" sz="1200"/>
              <a:pPr/>
              <a:t>20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D1F7EF1-AFCC-9F47-B3E3-75F9B5B2FCB7}" type="slidenum">
              <a:rPr kumimoji="0" lang="ru-RU" sz="1200"/>
              <a:pPr/>
              <a:t>21</a:t>
            </a:fld>
            <a:endParaRPr kumimoji="0" lang="ru-RU" sz="120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0"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D3DF81-8BA2-0D48-B3AB-02836F9EE7F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2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7C1E2211-4204-9D4E-84CC-788B188F265C}" type="slidenum">
              <a:rPr kumimoji="0" lang="ru-RU" sz="1200"/>
              <a:pPr/>
              <a:t>2</a:t>
            </a:fld>
            <a:endParaRPr kumimoji="0" lang="ru-RU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D1F7EF1-AFCC-9F47-B3E3-75F9B5B2FCB7}" type="slidenum">
              <a:rPr kumimoji="0" lang="ru-RU" sz="1200"/>
              <a:pPr/>
              <a:t>25</a:t>
            </a:fld>
            <a:endParaRPr kumimoji="0" lang="ru-RU" sz="120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0"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D1F7EF1-AFCC-9F47-B3E3-75F9B5B2FCB7}" type="slidenum">
              <a:rPr kumimoji="0" lang="ru-RU" sz="1200"/>
              <a:pPr/>
              <a:t>26</a:t>
            </a:fld>
            <a:endParaRPr kumimoji="0" lang="ru-RU" sz="120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0"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C34FB66-CB0F-5347-B87A-28CC9D38B141}" type="slidenum">
              <a:rPr kumimoji="0" lang="ru-RU" sz="1200"/>
              <a:pPr/>
              <a:t>3</a:t>
            </a:fld>
            <a:endParaRPr kumimoji="0" lang="ru-RU" sz="12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9356D5D0-A9DE-B548-8B3D-F9E1B06BC488}" type="slidenum">
              <a:rPr kumimoji="0" lang="ru-RU" sz="1200"/>
              <a:pPr/>
              <a:t>4</a:t>
            </a:fld>
            <a:endParaRPr kumimoji="0" lang="ru-RU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5E471A2E-BE17-A845-9E6E-F72B6D4B1487}" type="slidenum">
              <a:rPr kumimoji="0" lang="ru-RU" sz="1200"/>
              <a:pPr/>
              <a:t>5</a:t>
            </a:fld>
            <a:endParaRPr kumimoji="0" lang="ru-RU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9897DFF4-F22C-DD4E-9257-35D2BD51E9EC}" type="slidenum">
              <a:rPr kumimoji="0" lang="ru-RU" sz="1200"/>
              <a:pPr/>
              <a:t>7</a:t>
            </a:fld>
            <a:endParaRPr kumimoji="0" lang="ru-RU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0513C8E2-A1B2-8245-99AF-C34E7865AF3D}" type="slidenum">
              <a:rPr kumimoji="0" lang="ru-RU" sz="1200"/>
              <a:pPr/>
              <a:t>8</a:t>
            </a:fld>
            <a:endParaRPr kumimoji="0" lang="ru-RU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D0FC15DF-3A54-0840-8AAF-755229AB336B}" type="slidenum">
              <a:rPr kumimoji="0" lang="ru-RU" sz="1200"/>
              <a:pPr/>
              <a:t>9</a:t>
            </a:fld>
            <a:endParaRPr kumimoji="0" lang="ru-RU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107523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A79107FC-C783-5440-BD9F-45B09E6D9261}" type="slidenum">
              <a:rPr kumimoji="0" lang="ru-RU" sz="1200"/>
              <a:pPr/>
              <a:t>12</a:t>
            </a:fld>
            <a:endParaRPr kumimoji="0"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EF829-5462-E34C-880B-A4217A881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4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24.11.12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3118" y="1853936"/>
            <a:ext cx="7620000" cy="2808288"/>
          </a:xfrm>
        </p:spPr>
        <p:txBody>
          <a:bodyPr/>
          <a:lstStyle/>
          <a:p>
            <a:pPr eaLnBrk="1" hangingPunct="1">
              <a:defRPr/>
            </a:pPr>
            <a:r>
              <a:rPr kumimoji="0"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+mj-cs"/>
              </a:rPr>
              <a:t>Управленческая экономика</a:t>
            </a:r>
            <a:endParaRPr kumimoji="0"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40218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Название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20725"/>
          </a:xfrm>
        </p:spPr>
        <p:txBody>
          <a:bodyPr/>
          <a:lstStyle/>
          <a:p>
            <a:r>
              <a:rPr kumimoji="0" lang="ru-RU" sz="3600" dirty="0">
                <a:latin typeface="Arial"/>
                <a:cs typeface="Arial"/>
              </a:rPr>
              <a:t>Этапы изменения экономики бизнеса</a:t>
            </a:r>
          </a:p>
        </p:txBody>
      </p:sp>
      <p:sp>
        <p:nvSpPr>
          <p:cNvPr id="155651" name="Содержимое 3"/>
          <p:cNvSpPr>
            <a:spLocks noGrp="1"/>
          </p:cNvSpPr>
          <p:nvPr>
            <p:ph idx="1"/>
          </p:nvPr>
        </p:nvSpPr>
        <p:spPr>
          <a:xfrm>
            <a:off x="395288" y="1483477"/>
            <a:ext cx="8505825" cy="4530725"/>
          </a:xfrm>
        </p:spPr>
        <p:txBody>
          <a:bodyPr>
            <a:normAutofit fontScale="92500"/>
          </a:bodyPr>
          <a:lstStyle/>
          <a:p>
            <a:pPr marL="514350" indent="-514350">
              <a:buSzPct val="100000"/>
              <a:buFont typeface="Garamond" charset="0"/>
              <a:buAutoNum type="arabicPeriod"/>
            </a:pPr>
            <a:r>
              <a:rPr kumimoji="0" lang="ru-RU" dirty="0">
                <a:solidFill>
                  <a:schemeClr val="accent1"/>
                </a:solidFill>
                <a:latin typeface="Arial" charset="0"/>
              </a:rPr>
              <a:t>Издержки плюс </a:t>
            </a:r>
            <a:r>
              <a:rPr kumimoji="0" lang="ru-RU" dirty="0">
                <a:latin typeface="Arial" charset="0"/>
              </a:rPr>
              <a:t>- доминирование на рынке позволило компаниям достичь высоких размеров прибыли просто за счет повышения цены для обеспечения приемлемого уровня прибыли. </a:t>
            </a:r>
          </a:p>
          <a:p>
            <a:pPr marL="514350" indent="-514350">
              <a:buSzPct val="100000"/>
              <a:buFont typeface="Garamond" charset="0"/>
              <a:buAutoNum type="arabicPeriod"/>
            </a:pPr>
            <a:r>
              <a:rPr kumimoji="0" lang="ru-RU" dirty="0">
                <a:solidFill>
                  <a:schemeClr val="accent1"/>
                </a:solidFill>
                <a:latin typeface="Arial" charset="0"/>
              </a:rPr>
              <a:t>Управление издержками </a:t>
            </a:r>
            <a:r>
              <a:rPr kumimoji="0" lang="ru-RU" dirty="0">
                <a:latin typeface="Arial" charset="0"/>
              </a:rPr>
              <a:t>- изменения конкуренции, технологии и покупателей оказали давление на прибыль и долю рынка, что привел к задаче снижения издержек, уменьшения размеров, реструктуризации и реинжиниринга</a:t>
            </a:r>
          </a:p>
        </p:txBody>
      </p:sp>
    </p:spTree>
    <p:extLst>
      <p:ext uri="{BB962C8B-B14F-4D97-AF65-F5344CB8AC3E}">
        <p14:creationId xmlns:p14="http://schemas.microsoft.com/office/powerpoint/2010/main" val="159312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Название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20725"/>
          </a:xfrm>
        </p:spPr>
        <p:txBody>
          <a:bodyPr/>
          <a:lstStyle/>
          <a:p>
            <a:r>
              <a:rPr kumimoji="0" lang="ru-RU" sz="3600" dirty="0">
                <a:latin typeface="Arial"/>
                <a:cs typeface="Arial"/>
              </a:rPr>
              <a:t>Этапы изменения экономики бизнеса</a:t>
            </a:r>
          </a:p>
        </p:txBody>
      </p:sp>
      <p:sp>
        <p:nvSpPr>
          <p:cNvPr id="156674" name="Содержимое 3"/>
          <p:cNvSpPr>
            <a:spLocks noGrp="1"/>
          </p:cNvSpPr>
          <p:nvPr>
            <p:ph idx="1"/>
          </p:nvPr>
        </p:nvSpPr>
        <p:spPr>
          <a:xfrm>
            <a:off x="468313" y="1483477"/>
            <a:ext cx="8505825" cy="4530725"/>
          </a:xfrm>
        </p:spPr>
        <p:txBody>
          <a:bodyPr/>
          <a:lstStyle/>
          <a:p>
            <a:pPr marL="514350" indent="-514350">
              <a:buSzPct val="100000"/>
              <a:buFont typeface="Garamond" charset="0"/>
              <a:buAutoNum type="arabicPeriod" startAt="3"/>
            </a:pPr>
            <a:r>
              <a:rPr kumimoji="0" lang="ru-RU" dirty="0">
                <a:solidFill>
                  <a:schemeClr val="accent1"/>
                </a:solidFill>
                <a:latin typeface="Arial" charset="0"/>
              </a:rPr>
              <a:t>Управление доходом </a:t>
            </a:r>
            <a:r>
              <a:rPr kumimoji="0" lang="ru-RU" dirty="0">
                <a:latin typeface="Arial" charset="0"/>
              </a:rPr>
              <a:t>– концентрация на снижении издержек может снизить рост прибыли, поэтому основным объектом управления стал темп роста компании.</a:t>
            </a:r>
          </a:p>
          <a:p>
            <a:pPr marL="514350" indent="-514350">
              <a:buSzPct val="100000"/>
              <a:buFont typeface="Garamond" charset="0"/>
              <a:buAutoNum type="arabicPeriod" startAt="3"/>
            </a:pPr>
            <a:r>
              <a:rPr kumimoji="0" lang="ru-RU" dirty="0">
                <a:solidFill>
                  <a:schemeClr val="accent1"/>
                </a:solidFill>
                <a:latin typeface="Arial" charset="0"/>
              </a:rPr>
              <a:t>Рост дохода </a:t>
            </a:r>
            <a:r>
              <a:rPr kumimoji="0" lang="ru-RU" dirty="0">
                <a:latin typeface="Arial" charset="0"/>
              </a:rPr>
              <a:t>– высокий темп роста не означает прибыльное развитие компании, объект управления – рост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152064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9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Экономические </a:t>
            </a:r>
            <a:r>
              <a:rPr kumimoji="0"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9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потребности </a:t>
            </a:r>
            <a:endParaRPr kumimoji="0"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9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ru-RU" dirty="0">
                <a:latin typeface="Arial" charset="0"/>
              </a:rPr>
              <a:t>недостаток чего-либо необходимого для поддержания жизнедеятельности и развития личности, фирмы и общества в целом</a:t>
            </a:r>
            <a:r>
              <a:rPr kumimoji="0" lang="ru-RU" dirty="0" smtClean="0">
                <a:latin typeface="Arial" charset="0"/>
              </a:rPr>
              <a:t>;</a:t>
            </a:r>
            <a:endParaRPr kumimoji="0" lang="ru-RU" b="1" dirty="0">
              <a:latin typeface="Arial" charset="0"/>
            </a:endParaRPr>
          </a:p>
          <a:p>
            <a:pPr eaLnBrk="1" hangingPunct="1"/>
            <a:r>
              <a:rPr kumimoji="0" lang="ru-RU" dirty="0">
                <a:latin typeface="Arial" charset="0"/>
              </a:rPr>
              <a:t>внутренние мотивы, побуждающие к экономической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93420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sz="4000" dirty="0">
                <a:solidFill>
                  <a:schemeClr val="hlink"/>
                </a:solidFill>
                <a:latin typeface="Arial" charset="0"/>
              </a:rPr>
              <a:t>Пирамида </a:t>
            </a:r>
            <a:r>
              <a:rPr kumimoji="0" lang="ru-RU" sz="4000" dirty="0" err="1">
                <a:solidFill>
                  <a:schemeClr val="hlink"/>
                </a:solidFill>
                <a:latin typeface="Arial" charset="0"/>
              </a:rPr>
              <a:t>Маслоу</a:t>
            </a:r>
            <a:endParaRPr kumimoji="0" lang="ru-RU" sz="4000" dirty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0854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38" r="-38938"/>
          <a:stretch>
            <a:fillRect/>
          </a:stretch>
        </p:blipFill>
        <p:spPr>
          <a:xfrm>
            <a:off x="-1319574" y="1627070"/>
            <a:ext cx="6854865" cy="4618147"/>
          </a:xfrm>
          <a:noFill/>
        </p:spPr>
      </p:pic>
      <p:sp>
        <p:nvSpPr>
          <p:cNvPr id="10854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9225" y="1615468"/>
            <a:ext cx="5184775" cy="5000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sz="2800" dirty="0">
                <a:latin typeface="Arial" charset="0"/>
              </a:rPr>
              <a:t>5. Потребности в самореализации </a:t>
            </a:r>
            <a:endParaRPr kumimoji="0" lang="ru-RU" sz="1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sz="2800" dirty="0">
                <a:latin typeface="Arial" charset="0"/>
              </a:rPr>
              <a:t>4. Потребности в уважении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sz="2800" dirty="0" smtClean="0">
                <a:latin typeface="Arial" charset="0"/>
              </a:rPr>
              <a:t>3. Социальные потребности </a:t>
            </a:r>
            <a:endParaRPr kumimoji="0" lang="ru-RU" sz="1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sz="2800" dirty="0" smtClean="0">
                <a:latin typeface="Arial" charset="0"/>
              </a:rPr>
              <a:t>2. Потребности в </a:t>
            </a:r>
            <a:r>
              <a:rPr kumimoji="0" lang="ru-RU" sz="2800" dirty="0">
                <a:latin typeface="Arial" charset="0"/>
              </a:rPr>
              <a:t>безопасности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sz="2800" dirty="0">
                <a:latin typeface="Arial" charset="0"/>
              </a:rPr>
              <a:t>1. Физиологические 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212126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9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Благо</a:t>
            </a:r>
            <a:endParaRPr kumimoji="0" lang="ru-RU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9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средство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, с помощью которого удовлетворяются потребности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9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Ценность (стоимость) благ: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по  Марксу</a:t>
            </a:r>
            <a:r>
              <a:rPr kumimoji="0" lang="ru-RU" dirty="0">
                <a:latin typeface="Arial" charset="0"/>
              </a:rPr>
              <a:t> определяется затратами общественно необходимого труда;</a:t>
            </a:r>
          </a:p>
          <a:p>
            <a:pPr eaLnBrk="1" hangingPunct="1"/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по неоклассикам </a:t>
            </a:r>
            <a:r>
              <a:rPr kumimoji="0" lang="ru-RU" dirty="0">
                <a:latin typeface="Arial" charset="0"/>
              </a:rPr>
              <a:t>- зависит от их редкости, прежде всего от интенсивности потребности и количества благ, способных данную потребность удовлетворить. </a:t>
            </a:r>
          </a:p>
        </p:txBody>
      </p:sp>
    </p:spTree>
    <p:extLst>
      <p:ext uri="{BB962C8B-B14F-4D97-AF65-F5344CB8AC3E}">
        <p14:creationId xmlns:p14="http://schemas.microsoft.com/office/powerpoint/2010/main" val="155484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Экономические ресурсы (факторы производства)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элементы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, используемые для производства экономических благ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5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Фундаментальная экономическая проблема </a:t>
            </a:r>
            <a:endParaRPr lang="ru-RU" dirty="0">
              <a:solidFill>
                <a:srgbClr val="00009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0907" y="1969910"/>
            <a:ext cx="7570787" cy="428961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противоречие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между растущими человеческими потребностями и ограниченными ресурсами для удовлетворения этих потребностей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9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Виды ограниченности: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0" lang="ru-RU" b="1" i="1" dirty="0">
                <a:latin typeface="Arial" charset="0"/>
              </a:rPr>
              <a:t>абсолютная</a:t>
            </a:r>
            <a:r>
              <a:rPr kumimoji="0" lang="ru-RU" b="1" dirty="0">
                <a:latin typeface="Arial" charset="0"/>
              </a:rPr>
              <a:t> </a:t>
            </a:r>
            <a:r>
              <a:rPr kumimoji="0" lang="ru-RU" b="1" i="1" dirty="0">
                <a:latin typeface="Arial" charset="0"/>
              </a:rPr>
              <a:t>ограниченность </a:t>
            </a:r>
            <a:r>
              <a:rPr kumimoji="0" lang="ru-RU" dirty="0">
                <a:latin typeface="Arial" charset="0"/>
              </a:rPr>
              <a:t>– результат редкости ресурсов и недостаточности производства;</a:t>
            </a:r>
            <a:endParaRPr kumimoji="0" lang="ru-RU" b="1" i="1" dirty="0">
              <a:latin typeface="Arial" charset="0"/>
            </a:endParaRPr>
          </a:p>
          <a:p>
            <a:pPr eaLnBrk="1" hangingPunct="1"/>
            <a:r>
              <a:rPr kumimoji="0" lang="ru-RU" b="1" i="1" dirty="0">
                <a:latin typeface="Arial" charset="0"/>
              </a:rPr>
              <a:t>относительная ограниченность –</a:t>
            </a:r>
            <a:r>
              <a:rPr kumimoji="0" lang="ru-RU" dirty="0">
                <a:latin typeface="Arial" charset="0"/>
              </a:rPr>
              <a:t> результат разницы в качестве ресурсов: наиболее оптимальный для производства ресурс, является более редким, относительно других.</a:t>
            </a:r>
          </a:p>
        </p:txBody>
      </p:sp>
    </p:spTree>
    <p:extLst>
      <p:ext uri="{BB962C8B-B14F-4D97-AF65-F5344CB8AC3E}">
        <p14:creationId xmlns:p14="http://schemas.microsoft.com/office/powerpoint/2010/main" val="369579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0"/>
                </a:solidFill>
                <a:latin typeface="Arial" charset="0"/>
              </a:rPr>
              <a:t>Альтернативные издержки </a:t>
            </a:r>
            <a:endParaRPr lang="ru-RU" dirty="0">
              <a:solidFill>
                <a:srgbClr val="00009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Arial" charset="0"/>
              </a:rPr>
              <a:t>издержки </a:t>
            </a:r>
            <a:r>
              <a:rPr lang="ru-RU" b="1" dirty="0">
                <a:latin typeface="Arial" charset="0"/>
              </a:rPr>
              <a:t>неиспользованных возможностей, вмененные </a:t>
            </a:r>
            <a:r>
              <a:rPr lang="ru-RU" b="1" dirty="0" smtClean="0">
                <a:latin typeface="Arial" charset="0"/>
              </a:rPr>
              <a:t>издержки; </a:t>
            </a:r>
          </a:p>
          <a:p>
            <a:r>
              <a:rPr lang="ru-RU" b="1" dirty="0">
                <a:latin typeface="Arial" charset="0"/>
              </a:rPr>
              <a:t>издержки одного блага, выраженные в другом благе, которым пришлось пренебречь (пожертвовать</a:t>
            </a:r>
            <a:r>
              <a:rPr lang="ru-RU" b="1" dirty="0" smtClean="0">
                <a:latin typeface="Arial" charset="0"/>
              </a:rPr>
              <a:t>).</a:t>
            </a:r>
            <a:endParaRPr lang="ru-RU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0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9291"/>
            <a:ext cx="9144000" cy="1299672"/>
          </a:xfrm>
        </p:spPr>
        <p:txBody>
          <a:bodyPr/>
          <a:lstStyle/>
          <a:p>
            <a:pPr eaLnBrk="1" hangingPunct="1">
              <a:defRPr/>
            </a:pPr>
            <a:r>
              <a:rPr kumimoji="0"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Кириченко </a:t>
            </a:r>
            <a:br>
              <a:rPr kumimoji="0"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</a:br>
            <a:r>
              <a:rPr kumimoji="0"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Евгений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Александрович</a:t>
            </a:r>
            <a:endParaRPr kumimoji="0"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08175" y="1616947"/>
            <a:ext cx="7235825" cy="4033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ru-RU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	к.э.н., доцент кафедры </a:t>
            </a:r>
            <a:r>
              <a:rPr kumimoji="0" lang="ru-RU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экономической </a:t>
            </a:r>
            <a:r>
              <a:rPr kumimoji="0" lang="ru-RU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теории </a:t>
            </a:r>
            <a:r>
              <a:rPr kumimoji="0" lang="ru-RU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экономического </a:t>
            </a:r>
            <a:r>
              <a:rPr kumimoji="0" lang="ru-RU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факультета</a:t>
            </a:r>
            <a:endParaRPr kumimoji="0"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kumimoji="0" lang="ru-RU" sz="36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ru-RU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	тел. +7-903-907-6202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ru-RU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	</a:t>
            </a:r>
            <a:r>
              <a:rPr kumimoji="0"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e-mail:</a:t>
            </a:r>
            <a:r>
              <a:rPr kumimoji="0"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kumimoji="0" lang="en-US" sz="3600" dirty="0" err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EKirichenko@sibinpex.ru</a:t>
            </a:r>
            <a:endParaRPr kumimoji="0" lang="ru-RU" sz="3600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5095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63600"/>
          </a:xfrm>
        </p:spPr>
        <p:txBody>
          <a:bodyPr/>
          <a:lstStyle/>
          <a:p>
            <a:pPr eaLnBrk="1" hangingPunct="1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0"/>
                </a:solidFill>
                <a:latin typeface="Arial" charset="0"/>
              </a:rPr>
              <a:t>Р</a:t>
            </a:r>
            <a:r>
              <a:rPr kumimoji="0"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0"/>
                </a:solidFill>
                <a:latin typeface="Arial" charset="0"/>
              </a:rPr>
              <a:t>ыночная система:</a:t>
            </a:r>
            <a:endParaRPr kumimoji="0"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8095"/>
            <a:ext cx="8229600" cy="50265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свобода выбора </a:t>
            </a:r>
            <a:r>
              <a:rPr kumimoji="0" lang="ru-RU" sz="2800" dirty="0">
                <a:latin typeface="Arial" charset="0"/>
              </a:rPr>
              <a:t>– люди в своем выборе автономны и самостоятельны;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личный интерес </a:t>
            </a:r>
            <a:r>
              <a:rPr kumimoji="0" lang="ru-RU" sz="2800" dirty="0">
                <a:latin typeface="Arial" charset="0"/>
              </a:rPr>
              <a:t>– стремление к личной выгоде считается нормой общественного поведения; стремление к выгоде не должно ограничивать свободы и права других людей;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общепризнанные «правила игры» </a:t>
            </a:r>
            <a:r>
              <a:rPr kumimoji="0" lang="ru-RU" sz="2800" dirty="0">
                <a:latin typeface="Arial" charset="0"/>
              </a:rPr>
              <a:t>- установленные традициями и Законом нормы поведения признаются всеми и существует общепризнанный механизм наказания за неисполнение своих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66934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0"/>
                </a:solidFill>
                <a:latin typeface="Arial"/>
                <a:cs typeface="Arial"/>
              </a:rPr>
              <a:t>Фирма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/>
                <a:cs typeface="Arial"/>
              </a:rPr>
              <a:t>экономический </a:t>
            </a:r>
            <a:r>
              <a:rPr lang="ru-RU" dirty="0">
                <a:latin typeface="Arial"/>
                <a:cs typeface="Arial"/>
              </a:rPr>
              <a:t>субъект, который занимается производственной деятельностью и обладает хозяйственной самостоятельностью. </a:t>
            </a:r>
          </a:p>
        </p:txBody>
      </p:sp>
    </p:spTree>
    <p:extLst>
      <p:ext uri="{BB962C8B-B14F-4D97-AF65-F5344CB8AC3E}">
        <p14:creationId xmlns:p14="http://schemas.microsoft.com/office/powerpoint/2010/main" val="44888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37335" y="40341"/>
            <a:ext cx="8627277" cy="1328779"/>
          </a:xfrm>
        </p:spPr>
        <p:txBody>
          <a:bodyPr/>
          <a:lstStyle/>
          <a:p>
            <a:r>
              <a:rPr kumimoji="0"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Подходы к определению причин возникновения фирмы: </a:t>
            </a:r>
          </a:p>
        </p:txBody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713788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ru-RU">
                <a:latin typeface="Arial" charset="0"/>
              </a:rPr>
              <a:t>современные фабрики (фирмы) есть итог развития кооперации и разделения труда, основанных на системе машин (К.Маркс), </a:t>
            </a:r>
          </a:p>
          <a:p>
            <a:pPr>
              <a:lnSpc>
                <a:spcPct val="90000"/>
              </a:lnSpc>
            </a:pPr>
            <a:r>
              <a:rPr kumimoji="0" lang="ru-RU">
                <a:latin typeface="Arial" charset="0"/>
              </a:rPr>
              <a:t>фирмы – результат минимизации риска и неопределенности (Ф.Найт), </a:t>
            </a:r>
          </a:p>
          <a:p>
            <a:pPr>
              <a:lnSpc>
                <a:spcPct val="90000"/>
              </a:lnSpc>
            </a:pPr>
            <a:r>
              <a:rPr kumimoji="0" lang="ru-RU">
                <a:latin typeface="Arial" charset="0"/>
              </a:rPr>
              <a:t>появление фирм – необходимость уменьшения трансакционных издержек (Р.Коуз, О.Уильямсон).</a:t>
            </a:r>
          </a:p>
        </p:txBody>
      </p:sp>
    </p:spTree>
    <p:extLst>
      <p:ext uri="{BB962C8B-B14F-4D97-AF65-F5344CB8AC3E}">
        <p14:creationId xmlns:p14="http://schemas.microsoft.com/office/powerpoint/2010/main" val="297122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Название 1"/>
          <p:cNvSpPr>
            <a:spLocks noGrp="1"/>
          </p:cNvSpPr>
          <p:nvPr>
            <p:ph type="title"/>
          </p:nvPr>
        </p:nvSpPr>
        <p:spPr>
          <a:xfrm>
            <a:off x="792162" y="109133"/>
            <a:ext cx="7570787" cy="1194332"/>
          </a:xfrm>
        </p:spPr>
        <p:txBody>
          <a:bodyPr/>
          <a:lstStyle/>
          <a:p>
            <a:r>
              <a:rPr kumimoji="0"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Основная цель фирмы  -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максимизация прибыли </a:t>
            </a:r>
            <a:endParaRPr kumimoji="0"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7698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536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i="1" dirty="0" smtClean="0"/>
              <a:t>Дорогой </a:t>
            </a:r>
            <a:r>
              <a:rPr lang="ru-RU" sz="2400" b="1" i="1" dirty="0" smtClean="0"/>
              <a:t>Петр Петрович!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i="1" dirty="0" smtClean="0"/>
              <a:t>	</a:t>
            </a:r>
            <a:r>
              <a:rPr lang="ru-RU" sz="2400" dirty="0" smtClean="0"/>
              <a:t>2010 </a:t>
            </a:r>
            <a:r>
              <a:rPr lang="ru-RU" sz="2400" dirty="0"/>
              <a:t>г.. был для </a:t>
            </a:r>
            <a:r>
              <a:rPr lang="ru-RU" sz="2400" dirty="0" smtClean="0"/>
              <a:t>нас </a:t>
            </a:r>
            <a:r>
              <a:rPr lang="ru-RU" sz="2400" dirty="0"/>
              <a:t>очень успешным, и мы надеемся, что </a:t>
            </a:r>
            <a:r>
              <a:rPr lang="ru-RU" sz="2400" dirty="0" smtClean="0"/>
              <a:t>2011 </a:t>
            </a:r>
            <a:r>
              <a:rPr lang="ru-RU" sz="2400" dirty="0"/>
              <a:t>г. будет еще лучше.</a:t>
            </a:r>
          </a:p>
          <a:p>
            <a:pPr marL="0" indent="0">
              <a:buNone/>
            </a:pPr>
            <a:r>
              <a:rPr lang="ru-RU" sz="2400" dirty="0" smtClean="0"/>
              <a:t>	Поэтому </a:t>
            </a:r>
            <a:r>
              <a:rPr lang="ru-RU" sz="2400" dirty="0"/>
              <a:t>я ставлю перед вашим подразделением следующую </a:t>
            </a:r>
            <a:r>
              <a:rPr lang="ru-RU" sz="2400" dirty="0" smtClean="0"/>
              <a:t>задачу на 2011 </a:t>
            </a:r>
            <a:r>
              <a:rPr lang="ru-RU" sz="2400" dirty="0"/>
              <a:t>г. </a:t>
            </a:r>
            <a:r>
              <a:rPr lang="ru-RU" sz="2400" dirty="0" smtClean="0"/>
              <a:t>Предпримите </a:t>
            </a:r>
            <a:r>
              <a:rPr lang="ru-RU" sz="2400" dirty="0"/>
              <a:t>любые, возможные </a:t>
            </a:r>
            <a:r>
              <a:rPr lang="ru-RU" sz="2400" dirty="0" smtClean="0"/>
              <a:t>действия </a:t>
            </a:r>
            <a:r>
              <a:rPr lang="ru-RU" sz="2400" dirty="0"/>
              <a:t>по </a:t>
            </a:r>
            <a:r>
              <a:rPr lang="ru-RU" sz="2400" dirty="0">
                <a:solidFill>
                  <a:srgbClr val="8C73D0"/>
                </a:solidFill>
              </a:rPr>
              <a:t>обеспечению максимизации прибыли.</a:t>
            </a:r>
          </a:p>
          <a:p>
            <a:pPr marL="0" indent="0">
              <a:buNone/>
            </a:pPr>
            <a:r>
              <a:rPr lang="ru-RU" sz="2400" dirty="0" smtClean="0"/>
              <a:t>	Руководство </a:t>
            </a:r>
            <a:r>
              <a:rPr lang="ru-RU" sz="2400" dirty="0"/>
              <a:t>корпорации уверено, что вы не разочаруете нас. Мы знаем, что ставим </a:t>
            </a:r>
            <a:r>
              <a:rPr lang="ru-RU" sz="2400" dirty="0" smtClean="0"/>
              <a:t>перед </a:t>
            </a:r>
            <a:r>
              <a:rPr lang="ru-RU" sz="2400" dirty="0"/>
              <a:t>вами непростую задачу. Однако мы уверены в ее осуществимости.</a:t>
            </a:r>
          </a:p>
          <a:p>
            <a:pPr marL="0" indent="0" algn="r">
              <a:buNone/>
            </a:pPr>
            <a:r>
              <a:rPr lang="ru-RU" sz="2400" i="1" dirty="0" smtClean="0"/>
              <a:t>Генеральный </a:t>
            </a:r>
            <a:r>
              <a:rPr lang="ru-RU" sz="2400" i="1" dirty="0"/>
              <a:t>директор </a:t>
            </a:r>
            <a:r>
              <a:rPr lang="ru-RU" sz="2400" i="1" dirty="0" smtClean="0"/>
              <a:t>Иван Иванович</a:t>
            </a:r>
            <a:endParaRPr kumimoji="0" lang="ru-RU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9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38946" y="32253"/>
            <a:ext cx="8530969" cy="682574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800" i="1" dirty="0" smtClean="0">
                <a:latin typeface="Arial"/>
                <a:cs typeface="Arial"/>
              </a:rPr>
              <a:t>Дорогой Петр Петрович!</a:t>
            </a:r>
            <a:endParaRPr lang="ru-RU" sz="1800" i="1" dirty="0"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/>
                <a:cs typeface="Arial"/>
              </a:rPr>
              <a:t>	2010 </a:t>
            </a:r>
            <a:r>
              <a:rPr lang="ru-RU" sz="1800" dirty="0">
                <a:latin typeface="Arial"/>
                <a:cs typeface="Arial"/>
              </a:rPr>
              <a:t>г. был для </a:t>
            </a:r>
            <a:r>
              <a:rPr lang="ru-RU" sz="1800" dirty="0">
                <a:latin typeface="Arial"/>
                <a:cs typeface="Arial"/>
              </a:rPr>
              <a:t>н</a:t>
            </a:r>
            <a:r>
              <a:rPr lang="ru-RU" sz="1800" dirty="0" smtClean="0">
                <a:latin typeface="Arial"/>
                <a:cs typeface="Arial"/>
              </a:rPr>
              <a:t>ас </a:t>
            </a:r>
            <a:r>
              <a:rPr lang="ru-RU" sz="1800" dirty="0">
                <a:latin typeface="Arial"/>
                <a:cs typeface="Arial"/>
              </a:rPr>
              <a:t>очень успешным, и мы надеемся, что </a:t>
            </a:r>
            <a:r>
              <a:rPr lang="ru-RU" sz="1800" dirty="0" smtClean="0">
                <a:latin typeface="Arial"/>
                <a:cs typeface="Arial"/>
              </a:rPr>
              <a:t>2011 </a:t>
            </a:r>
            <a:r>
              <a:rPr lang="ru-RU" sz="1800" dirty="0">
                <a:latin typeface="Arial"/>
                <a:cs typeface="Arial"/>
              </a:rPr>
              <a:t>г. будет еще лучше. Для каждого подразделения </a:t>
            </a:r>
            <a:r>
              <a:rPr lang="ru-RU" sz="1800" dirty="0" smtClean="0">
                <a:latin typeface="Arial"/>
                <a:cs typeface="Arial"/>
              </a:rPr>
              <a:t>нашей компании </a:t>
            </a:r>
            <a:r>
              <a:rPr lang="ru-RU" sz="1800" dirty="0">
                <a:latin typeface="Arial"/>
                <a:cs typeface="Arial"/>
              </a:rPr>
              <a:t>мы устанавливаем конкретные задачи таким образом, чтобы конечным результатом была финансовая картина, соответствующая </a:t>
            </a:r>
            <a:r>
              <a:rPr lang="ru-RU" sz="1800" dirty="0" smtClean="0">
                <a:latin typeface="Arial"/>
                <a:cs typeface="Arial"/>
              </a:rPr>
              <a:t>экономическим </a:t>
            </a:r>
            <a:r>
              <a:rPr lang="ru-RU" sz="1800" dirty="0">
                <a:latin typeface="Arial"/>
                <a:cs typeface="Arial"/>
              </a:rPr>
              <a:t>и отраслевым прогнозам, доступным </a:t>
            </a:r>
            <a:r>
              <a:rPr lang="ru-RU" sz="1800" dirty="0" smtClean="0">
                <a:latin typeface="Arial"/>
                <a:cs typeface="Arial"/>
              </a:rPr>
              <a:t>для нас </a:t>
            </a:r>
            <a:r>
              <a:rPr lang="ru-RU" sz="1800" dirty="0">
                <a:latin typeface="Arial"/>
                <a:cs typeface="Arial"/>
              </a:rPr>
              <a:t>ресурсам и улучшению </a:t>
            </a:r>
            <a:r>
              <a:rPr lang="ru-RU" sz="1800" dirty="0" smtClean="0">
                <a:latin typeface="Arial"/>
                <a:cs typeface="Arial"/>
              </a:rPr>
              <a:t>продуктивности</a:t>
            </a:r>
            <a:r>
              <a:rPr lang="ru-RU" sz="1800" dirty="0">
                <a:latin typeface="Arial"/>
                <a:cs typeface="Arial"/>
              </a:rPr>
              <a:t>. С </a:t>
            </a:r>
            <a:r>
              <a:rPr lang="ru-RU" sz="1800" dirty="0" smtClean="0">
                <a:latin typeface="Arial"/>
                <a:cs typeface="Arial"/>
              </a:rPr>
              <a:t>этой целью </a:t>
            </a:r>
            <a:r>
              <a:rPr lang="ru-RU" sz="1800" dirty="0">
                <a:latin typeface="Arial"/>
                <a:cs typeface="Arial"/>
              </a:rPr>
              <a:t>мы </a:t>
            </a:r>
            <a:r>
              <a:rPr lang="ru-RU" sz="1800" dirty="0" smtClean="0">
                <a:latin typeface="Arial"/>
                <a:cs typeface="Arial"/>
              </a:rPr>
              <a:t>хотим, </a:t>
            </a:r>
            <a:r>
              <a:rPr lang="ru-RU" sz="1800" dirty="0">
                <a:latin typeface="Arial"/>
                <a:cs typeface="Arial"/>
              </a:rPr>
              <a:t>чтобы вы выстроили план ваших </a:t>
            </a:r>
            <a:r>
              <a:rPr lang="ru-RU" sz="1800" dirty="0" smtClean="0">
                <a:latin typeface="Arial"/>
                <a:cs typeface="Arial"/>
              </a:rPr>
              <a:t>действий на 2011 год:</a:t>
            </a:r>
            <a:endParaRPr lang="ru-RU" sz="1800" dirty="0">
              <a:latin typeface="Arial"/>
              <a:cs typeface="Arial"/>
            </a:endParaRPr>
          </a:p>
          <a:p>
            <a:pPr marL="342900" lvl="1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1) ваш 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доход 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должен вырасти на 10% по сравнению с 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2010 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г.;</a:t>
            </a:r>
          </a:p>
          <a:p>
            <a:pPr marL="342900" lvl="1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2) размер прибыли вашего подразделения должен вырасти с 8 до 9%, а доходность 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активов 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должна равняться 10%;</a:t>
            </a:r>
          </a:p>
          <a:p>
            <a:pPr marL="342900" lvl="1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3) ваше подразделение получит $10 млн для проектов, направленных на расширение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,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минимальная 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норма 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внутренней прибыли 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по этим проектам должна равняться 12%;</a:t>
            </a:r>
          </a:p>
          <a:p>
            <a:pPr marL="342900" lvl="1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4) количество работников вашего подразделения можно увеличить не более чем </a:t>
            </a:r>
            <a:r>
              <a:rPr lang="ru-RU" sz="1600" i="1" dirty="0" smtClean="0">
                <a:solidFill>
                  <a:schemeClr val="accent1"/>
                </a:solidFill>
                <a:latin typeface="Arial"/>
                <a:cs typeface="Arial"/>
              </a:rPr>
              <a:t>на </a:t>
            </a:r>
            <a:r>
              <a:rPr lang="ru-RU" sz="1600" i="1" dirty="0">
                <a:solidFill>
                  <a:schemeClr val="accent1"/>
                </a:solidFill>
                <a:latin typeface="Arial"/>
                <a:cs typeface="Arial"/>
              </a:rPr>
              <a:t>2%.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/>
                <a:cs typeface="Arial"/>
              </a:rPr>
              <a:t>	Руководство </a:t>
            </a:r>
            <a:r>
              <a:rPr lang="ru-RU" sz="1800" dirty="0">
                <a:latin typeface="Arial"/>
                <a:cs typeface="Arial"/>
              </a:rPr>
              <a:t>корпорации уверено, что вы не разочаруете нас. Мы знаем, что ставим перед вами непростую задачу. Однако мы уверены в ее осуществимости.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ru-RU" sz="1800" i="1" dirty="0" smtClean="0">
                <a:latin typeface="Arial"/>
                <a:cs typeface="Arial"/>
              </a:rPr>
              <a:t>Генеральный директор Иван Иванович</a:t>
            </a:r>
            <a:endParaRPr lang="ru-RU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513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0932" y="332656"/>
            <a:ext cx="8713788" cy="720080"/>
          </a:xfrm>
        </p:spPr>
        <p:txBody>
          <a:bodyPr/>
          <a:lstStyle/>
          <a:p>
            <a:r>
              <a:rPr lang="ru-RU" dirty="0"/>
              <a:t>Модель максимизации прибыли</a:t>
            </a:r>
            <a:endParaRPr kumimoji="0" lang="ru-RU" dirty="0">
              <a:latin typeface="Garamon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473" y="36048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6320" y="1556155"/>
            <a:ext cx="8208912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Цель – максимизация стоимости фирмы в долгосрочной перспективе</a:t>
            </a:r>
          </a:p>
          <a:p>
            <a:endParaRPr lang="ru-RU" sz="3200" dirty="0"/>
          </a:p>
          <a:p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endParaRPr lang="ru-RU" sz="3200" dirty="0" smtClean="0">
              <a:latin typeface="Times New Roman"/>
              <a:cs typeface="Times New Roman"/>
            </a:endParaRPr>
          </a:p>
          <a:p>
            <a:r>
              <a:rPr lang="en-US" sz="3200" i="1" dirty="0" smtClean="0">
                <a:latin typeface="Times New Roman"/>
                <a:cs typeface="Times New Roman"/>
              </a:rPr>
              <a:t>PV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–</a:t>
            </a:r>
            <a:r>
              <a:rPr lang="ru-RU" sz="3200" dirty="0">
                <a:latin typeface="Times New Roman"/>
                <a:cs typeface="Times New Roman"/>
              </a:rPr>
              <a:t> текущая стоимость будущих прибылей;</a:t>
            </a:r>
          </a:p>
          <a:p>
            <a:r>
              <a:rPr lang="ru-RU" sz="3200" i="1" dirty="0" smtClean="0">
                <a:latin typeface="Times New Roman"/>
                <a:cs typeface="Times New Roman"/>
              </a:rPr>
              <a:t>π</a:t>
            </a:r>
            <a:r>
              <a:rPr lang="ru-RU" sz="3200" dirty="0" smtClean="0">
                <a:latin typeface="Times New Roman"/>
                <a:cs typeface="Times New Roman"/>
              </a:rPr>
              <a:t> – годовая прибыль</a:t>
            </a:r>
            <a:r>
              <a:rPr lang="ru-RU" sz="3200" dirty="0">
                <a:latin typeface="Times New Roman"/>
                <a:cs typeface="Times New Roman"/>
              </a:rPr>
              <a:t>;</a:t>
            </a:r>
          </a:p>
          <a:p>
            <a:r>
              <a:rPr lang="en-US" sz="3200" i="1" dirty="0">
                <a:latin typeface="Times New Roman"/>
                <a:cs typeface="Times New Roman"/>
              </a:rPr>
              <a:t>r</a:t>
            </a:r>
            <a:r>
              <a:rPr lang="en-US" sz="3200" dirty="0">
                <a:latin typeface="Times New Roman"/>
                <a:cs typeface="Times New Roman"/>
              </a:rPr>
              <a:t> – </a:t>
            </a:r>
            <a:r>
              <a:rPr lang="ru-RU" sz="3200" dirty="0">
                <a:latin typeface="Times New Roman"/>
                <a:cs typeface="Times New Roman"/>
              </a:rPr>
              <a:t>ставка дисконта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cs typeface="Times New Roman"/>
              </a:rPr>
              <a:t>с учетом риска;</a:t>
            </a:r>
          </a:p>
          <a:p>
            <a:r>
              <a:rPr lang="en-US" sz="3200" i="1" dirty="0">
                <a:latin typeface="Times New Roman"/>
                <a:cs typeface="Times New Roman"/>
              </a:rPr>
              <a:t>n</a:t>
            </a:r>
            <a:r>
              <a:rPr lang="en-US" sz="3200" dirty="0">
                <a:latin typeface="Times New Roman"/>
                <a:cs typeface="Times New Roman"/>
              </a:rPr>
              <a:t> – </a:t>
            </a:r>
            <a:r>
              <a:rPr lang="ru-RU" sz="3200" dirty="0">
                <a:latin typeface="Times New Roman"/>
                <a:cs typeface="Times New Roman"/>
              </a:rPr>
              <a:t>период планирования.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824000"/>
              </p:ext>
            </p:extLst>
          </p:nvPr>
        </p:nvGraphicFramePr>
        <p:xfrm>
          <a:off x="431989" y="2481105"/>
          <a:ext cx="4677822" cy="92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Сормула" r:id="rId4" imgW="2108200" imgH="419100" progId="Equation.3">
                  <p:embed/>
                </p:oleObj>
              </mc:Choice>
              <mc:Fallback>
                <p:oleObj name="Сормула" r:id="rId4" imgW="21082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989" y="2481105"/>
                        <a:ext cx="4677822" cy="929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482489"/>
              </p:ext>
            </p:extLst>
          </p:nvPr>
        </p:nvGraphicFramePr>
        <p:xfrm>
          <a:off x="460931" y="3463878"/>
          <a:ext cx="2591171" cy="949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Сормула" r:id="rId6" imgW="1282700" imgH="469900" progId="Equation.3">
                  <p:embed/>
                </p:oleObj>
              </mc:Choice>
              <mc:Fallback>
                <p:oleObj name="Сормула" r:id="rId6" imgW="1282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0931" y="3463878"/>
                        <a:ext cx="2591171" cy="949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700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0932" y="0"/>
            <a:ext cx="8713788" cy="137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latin typeface="Arial"/>
                <a:cs typeface="Arial"/>
              </a:rPr>
              <a:t>Какова будет стоимость фирмы при ставке дисконта </a:t>
            </a:r>
            <a:r>
              <a:rPr lang="ru-RU" sz="2800" b="1" dirty="0">
                <a:latin typeface="Arial"/>
                <a:cs typeface="Arial"/>
              </a:rPr>
              <a:t>12%</a:t>
            </a:r>
            <a:r>
              <a:rPr lang="ru-RU" sz="2800" dirty="0">
                <a:latin typeface="Arial"/>
                <a:cs typeface="Arial"/>
              </a:rPr>
              <a:t> и сегодняшнем вложении </a:t>
            </a:r>
            <a:r>
              <a:rPr lang="ru-RU" sz="2800" b="1" dirty="0">
                <a:latin typeface="Arial"/>
                <a:cs typeface="Arial"/>
              </a:rPr>
              <a:t>$100 000</a:t>
            </a:r>
            <a:r>
              <a:rPr kumimoji="0" lang="ru-RU" sz="2800" b="1" dirty="0" smtClean="0">
                <a:latin typeface="Arial"/>
                <a:cs typeface="Arial"/>
              </a:rPr>
              <a:t>.</a:t>
            </a:r>
            <a:r>
              <a:rPr kumimoji="0" lang="ru-RU" sz="4400" dirty="0" smtClean="0">
                <a:latin typeface="Arial"/>
                <a:cs typeface="Arial"/>
              </a:rPr>
              <a:t> </a:t>
            </a:r>
            <a:endParaRPr kumimoji="0" lang="ru-RU" sz="4400" dirty="0">
              <a:latin typeface="Arial"/>
              <a:cs typeface="Arial"/>
            </a:endParaRPr>
          </a:p>
        </p:txBody>
      </p:sp>
      <p:pic>
        <p:nvPicPr>
          <p:cNvPr id="3" name="Содержимое 5"/>
          <p:cNvPicPr>
            <a:picLocks noChangeAspect="1"/>
          </p:cNvPicPr>
          <p:nvPr/>
        </p:nvPicPr>
        <p:blipFill>
          <a:blip r:embed="rId3"/>
          <a:srcRect t="-37918" b="-37918"/>
          <a:stretch>
            <a:fillRect/>
          </a:stretch>
        </p:blipFill>
        <p:spPr>
          <a:xfrm>
            <a:off x="539552" y="1196752"/>
            <a:ext cx="8229600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2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Arial"/>
                <a:cs typeface="Arial"/>
              </a:rPr>
              <a:t>Максимизация благосостояния акционеров</a:t>
            </a:r>
            <a:endParaRPr lang="ru-RU" sz="4400" dirty="0"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hlink"/>
                </a:solidFill>
                <a:latin typeface="Arial" charset="0"/>
              </a:rPr>
              <a:t>Цель – максимизация рыночной стоимости акций компании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i="1" dirty="0"/>
              <a:t>Р </a:t>
            </a:r>
            <a:r>
              <a:rPr lang="ru-RU" i="1" dirty="0" smtClean="0"/>
              <a:t>– </a:t>
            </a:r>
            <a:r>
              <a:rPr lang="ru-RU" dirty="0" smtClean="0"/>
              <a:t>текущая </a:t>
            </a:r>
            <a:r>
              <a:rPr lang="ru-RU" dirty="0"/>
              <a:t>цена акционерного капитала</a:t>
            </a:r>
            <a:r>
              <a:rPr lang="ru-RU" dirty="0" smtClean="0"/>
              <a:t>;</a:t>
            </a:r>
          </a:p>
          <a:p>
            <a:r>
              <a:rPr lang="ru-RU" i="1" dirty="0" err="1" smtClean="0"/>
              <a:t>D</a:t>
            </a:r>
            <a:r>
              <a:rPr lang="ru-RU" i="1" dirty="0" smtClean="0"/>
              <a:t> – </a:t>
            </a:r>
            <a:r>
              <a:rPr lang="ru-RU" dirty="0" smtClean="0"/>
              <a:t>дивиденды</a:t>
            </a:r>
            <a:r>
              <a:rPr lang="ru-RU" dirty="0"/>
              <a:t>, полученные за </a:t>
            </a:r>
            <a:r>
              <a:rPr lang="ru-RU" dirty="0" smtClean="0"/>
              <a:t>год; </a:t>
            </a:r>
          </a:p>
          <a:p>
            <a:r>
              <a:rPr lang="en-US" i="1" dirty="0" smtClean="0"/>
              <a:t>r </a:t>
            </a:r>
            <a:r>
              <a:rPr lang="ru-RU" i="1" dirty="0" smtClean="0"/>
              <a:t>–  </a:t>
            </a:r>
            <a:r>
              <a:rPr lang="ru-RU" dirty="0"/>
              <a:t>ставка </a:t>
            </a:r>
            <a:r>
              <a:rPr lang="ru-RU" dirty="0" smtClean="0"/>
              <a:t>дисконта</a:t>
            </a:r>
            <a:r>
              <a:rPr lang="en-US" dirty="0" smtClean="0"/>
              <a:t>;</a:t>
            </a:r>
          </a:p>
          <a:p>
            <a:r>
              <a:rPr lang="en-US" dirty="0" smtClean="0"/>
              <a:t>n – </a:t>
            </a:r>
            <a:r>
              <a:rPr lang="ru-RU" dirty="0" smtClean="0"/>
              <a:t>период планирования.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68485"/>
              </p:ext>
            </p:extLst>
          </p:nvPr>
        </p:nvGraphicFramePr>
        <p:xfrm>
          <a:off x="975807" y="2559993"/>
          <a:ext cx="6093256" cy="1272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Сормула" r:id="rId3" imgW="2006600" imgH="419100" progId="Equation.3">
                  <p:embed/>
                </p:oleObj>
              </mc:Choice>
              <mc:Fallback>
                <p:oleObj name="Сормула" r:id="rId3" imgW="20066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5807" y="2559993"/>
                        <a:ext cx="6093256" cy="1272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42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7570" y="40341"/>
            <a:ext cx="8542502" cy="141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Модель максимизации продаж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0750" y="1761565"/>
            <a:ext cx="7570787" cy="4289611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Цель – максимизация поступлений от продаж.</a:t>
            </a:r>
          </a:p>
          <a:p>
            <a:pPr lvl="1"/>
            <a:r>
              <a:rPr lang="ru-RU" dirty="0" smtClean="0"/>
              <a:t>Продажи требуют больших изменений в технологиях и методах торговли, чем увеличение прибыли;</a:t>
            </a:r>
          </a:p>
          <a:p>
            <a:pPr lvl="1"/>
            <a:r>
              <a:rPr lang="ru-RU" dirty="0" smtClean="0"/>
              <a:t>Объем продаж – репутация и значимость компании;</a:t>
            </a:r>
          </a:p>
          <a:p>
            <a:pPr lvl="1"/>
            <a:r>
              <a:rPr lang="ru-RU" dirty="0" smtClean="0"/>
              <a:t>Оценка результатов работы менеджеров оценивается больше по доли рынка и объему продаж.</a:t>
            </a:r>
          </a:p>
        </p:txBody>
      </p:sp>
    </p:spTree>
    <p:extLst>
      <p:ext uri="{BB962C8B-B14F-4D97-AF65-F5344CB8AC3E}">
        <p14:creationId xmlns:p14="http://schemas.microsoft.com/office/powerpoint/2010/main" val="353963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максимизации роста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Цель – максимизировать темпы роста продаж, прибыли и др. показателей</a:t>
            </a:r>
          </a:p>
          <a:p>
            <a:r>
              <a:rPr lang="ru-RU" dirty="0" smtClean="0"/>
              <a:t>Опасность модели – необходимость финансирования роста за  счет прибыли или займов, что негативно сказывается на показателях баланса.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53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Список литературы:</a:t>
            </a:r>
          </a:p>
        </p:txBody>
      </p:sp>
    </p:spTree>
    <p:extLst>
      <p:ext uri="{BB962C8B-B14F-4D97-AF65-F5344CB8AC3E}">
        <p14:creationId xmlns:p14="http://schemas.microsoft.com/office/powerpoint/2010/main" val="1766369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27414" y="40341"/>
            <a:ext cx="8035536" cy="1411941"/>
          </a:xfrm>
        </p:spPr>
        <p:txBody>
          <a:bodyPr/>
          <a:lstStyle/>
          <a:p>
            <a:r>
              <a:rPr lang="ru-RU" sz="4800" dirty="0" smtClean="0">
                <a:latin typeface="Arial"/>
                <a:cs typeface="Arial"/>
              </a:rPr>
              <a:t>Модель управленческого поведения</a:t>
            </a:r>
            <a:endParaRPr lang="ru-RU" sz="4800" dirty="0"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Цель – снять противоречия между интересами управляющих и акционеров. </a:t>
            </a:r>
          </a:p>
          <a:p>
            <a:pPr lvl="1"/>
            <a:r>
              <a:rPr lang="ru-RU" dirty="0" smtClean="0"/>
              <a:t>Модель управленческой выгоды;</a:t>
            </a:r>
          </a:p>
          <a:p>
            <a:pPr lvl="1"/>
            <a:r>
              <a:rPr lang="ru-RU" dirty="0" smtClean="0"/>
              <a:t>Модель управленческого благоразумия;</a:t>
            </a:r>
          </a:p>
          <a:p>
            <a:pPr lvl="1"/>
            <a:r>
              <a:rPr lang="ru-RU" dirty="0" smtClean="0"/>
              <a:t>Агентская модель.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36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08354" y="40341"/>
            <a:ext cx="8840151" cy="1411941"/>
          </a:xfrm>
        </p:spPr>
        <p:txBody>
          <a:bodyPr/>
          <a:lstStyle/>
          <a:p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Модель максимизации добавленной стоимости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Цель – максимизировать разницу между выручкой от продажи товаров и издержками на товары и услуги, приобретенные у внешних поставщиков.</a:t>
            </a:r>
          </a:p>
          <a:p>
            <a:r>
              <a:rPr lang="ru-RU" dirty="0" smtClean="0"/>
              <a:t>Консолидация позиции всех заинтересованных сторон (рабочих, менеджеров, акционеров) на долгосрочной основе.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52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1289094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Рыночная добавленная стоимость (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MVA)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представляет </a:t>
            </a:r>
            <a:r>
              <a:rPr lang="ru-RU" dirty="0" smtClean="0"/>
              <a:t>собой разницу </a:t>
            </a:r>
            <a:r>
              <a:rPr lang="ru-RU" dirty="0"/>
              <a:t>между </a:t>
            </a:r>
            <a:r>
              <a:rPr lang="ru-RU" dirty="0" smtClean="0"/>
              <a:t>рыночной стоимостью </a:t>
            </a:r>
            <a:r>
              <a:rPr lang="ru-RU" dirty="0"/>
              <a:t>компании и капиталом, </a:t>
            </a:r>
            <a:r>
              <a:rPr lang="ru-RU" dirty="0" smtClean="0"/>
              <a:t>который был </a:t>
            </a:r>
            <a:r>
              <a:rPr lang="ru-RU" dirty="0"/>
              <a:t>вложен в компанию инвесторами</a:t>
            </a:r>
          </a:p>
        </p:txBody>
      </p:sp>
    </p:spTree>
    <p:extLst>
      <p:ext uri="{BB962C8B-B14F-4D97-AF65-F5344CB8AC3E}">
        <p14:creationId xmlns:p14="http://schemas.microsoft.com/office/powerpoint/2010/main" val="230806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1318858"/>
          </a:xfrm>
        </p:spPr>
        <p:txBody>
          <a:bodyPr/>
          <a:lstStyle/>
          <a:p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Экономическая добавленная стоимость </a:t>
            </a: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(EVA)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Э</a:t>
            </a:r>
            <a:r>
              <a:rPr lang="en-US" sz="2600" b="1" dirty="0">
                <a:solidFill>
                  <a:schemeClr val="hlink"/>
                </a:solidFill>
                <a:latin typeface="Arial" charset="0"/>
              </a:rPr>
              <a:t>VA</a:t>
            </a:r>
            <a:r>
              <a:rPr lang="ru-RU" sz="2600" b="1" dirty="0">
                <a:solidFill>
                  <a:schemeClr val="hlink"/>
                </a:solidFill>
                <a:latin typeface="Arial" charset="0"/>
              </a:rPr>
              <a:t> = </a:t>
            </a:r>
            <a:r>
              <a:rPr lang="ru-RU" dirty="0"/>
              <a:t>прибыль на суммарный капитан - цена капитала * суммарный </a:t>
            </a:r>
            <a:r>
              <a:rPr lang="ru-RU" dirty="0" smtClean="0"/>
              <a:t>капитал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EVA = π – r * K</a:t>
            </a:r>
          </a:p>
          <a:p>
            <a:pPr marL="0" indent="0" algn="ctr">
              <a:buNone/>
            </a:pP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951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92162" y="-9845"/>
            <a:ext cx="7570787" cy="1411941"/>
          </a:xfrm>
        </p:spPr>
        <p:txBody>
          <a:bodyPr/>
          <a:lstStyle/>
          <a:p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EBITDA 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(Earnings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before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Interest, Taxes, Depreciation and Amortization)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</a:t>
            </a:r>
            <a:r>
              <a:rPr lang="ru-RU" dirty="0" smtClean="0"/>
              <a:t>налитический показатель, равный объему прибыли до вычета расходов по процентам, уплаты налогов, корректировки стоимости активов и амортизационный отчислений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48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9294" y="664718"/>
            <a:ext cx="7520579" cy="5202682"/>
          </a:xfrm>
        </p:spPr>
        <p:txBody>
          <a:bodyPr vert="horz"/>
          <a:lstStyle/>
          <a:p>
            <a:pPr>
              <a:defRPr/>
            </a:pPr>
            <a:r>
              <a:rPr kumimoji="0"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+mj-cs"/>
              </a:rPr>
              <a:t>П. Кит, Ф. Янг. </a:t>
            </a:r>
            <a:br>
              <a:rPr kumimoji="0"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+mj-cs"/>
              </a:rPr>
            </a:br>
            <a:r>
              <a:rPr kumimoji="0"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+mj-cs"/>
              </a:rPr>
              <a:t>Управленческая экономика. Инструментарий руководителя</a:t>
            </a:r>
            <a:r>
              <a:rPr kumimoji="0"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+mj-cs"/>
              </a:rPr>
              <a:t> </a:t>
            </a:r>
            <a:r>
              <a:rPr kumimoji="0"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+mj-cs"/>
              </a:rPr>
              <a:t/>
            </a:r>
            <a:br>
              <a:rPr kumimoji="0"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+mj-cs"/>
              </a:rPr>
            </a:br>
            <a:r>
              <a:rPr kumimoji="0"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5</a:t>
            </a:r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-е изд. / </a:t>
            </a:r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Пер. с</a:t>
            </a:r>
            <a:r>
              <a:rPr kumimoji="0"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 англ</a:t>
            </a:r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. — СПб.: Питер, 2008</a:t>
            </a:r>
            <a:r>
              <a:rPr kumimoji="0"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.</a:t>
            </a:r>
            <a:endParaRPr kumimoji="0"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0"/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99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5650" y="734165"/>
            <a:ext cx="6725241" cy="4220488"/>
          </a:xfrm>
        </p:spPr>
        <p:txBody>
          <a:bodyPr vert="horz"/>
          <a:lstStyle/>
          <a:p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К. </a:t>
            </a:r>
            <a:r>
              <a:rPr kumimoji="0" lang="ru-RU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Сио</a:t>
            </a:r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kumimoji="0"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Управленческая экономика. </a:t>
            </a:r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М: ИНФРА-М, 2000.</a:t>
            </a:r>
          </a:p>
        </p:txBody>
      </p:sp>
    </p:spTree>
    <p:extLst>
      <p:ext uri="{BB962C8B-B14F-4D97-AF65-F5344CB8AC3E}">
        <p14:creationId xmlns:p14="http://schemas.microsoft.com/office/powerpoint/2010/main" val="3069984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607300" y="3693645"/>
            <a:ext cx="5693613" cy="1470025"/>
          </a:xfrm>
        </p:spPr>
        <p:txBody>
          <a:bodyPr/>
          <a:lstStyle/>
          <a:p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1</a:t>
            </a:r>
            <a:r>
              <a:rPr lang="ru-RU" sz="8000" dirty="0" smtClean="0"/>
              <a:t>	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8162" y="5204011"/>
            <a:ext cx="6101788" cy="85164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Фирма и ее цели</a:t>
            </a:r>
            <a:endParaRPr lang="ru-RU" sz="60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85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ko-KR" sz="2800" b="1" dirty="0">
                <a:latin typeface="Arial"/>
                <a:cs typeface="Arial"/>
              </a:rPr>
              <a:t>Модель экономического </a:t>
            </a:r>
            <a:r>
              <a:rPr lang="ru-RU" altLang="ko-KR" sz="2800" b="1" dirty="0">
                <a:latin typeface="Arial"/>
                <a:ea typeface="+mn-ea"/>
                <a:cs typeface="Arial"/>
              </a:rPr>
              <a:t>кругооборота</a:t>
            </a:r>
            <a:endParaRPr lang="ru-RU" sz="2800" b="1" dirty="0">
              <a:latin typeface="Arial"/>
              <a:ea typeface="+mn-ea"/>
              <a:cs typeface="Arial"/>
            </a:endParaRP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ru-RU" altLang="ko-KR" dirty="0">
                <a:latin typeface="Arial" charset="0"/>
              </a:rPr>
              <a:t>модель экономической системы, описывающая потоки товаров и услуг, которыми обмениваются экономические субъекты, сбалансированные потоками денежных платежей.</a:t>
            </a:r>
            <a:endParaRPr kumimoji="0"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7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18"/>
          <p:cNvPicPr>
            <a:picLocks noChangeAspect="1" noChangeArrowheads="1"/>
          </p:cNvPicPr>
          <p:nvPr/>
        </p:nvPicPr>
        <p:blipFill>
          <a:blip r:embed="rId3">
            <a:alphaModFix am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4" y="0"/>
            <a:ext cx="6911975" cy="6743700"/>
          </a:xfrm>
          <a:prstGeom prst="rect">
            <a:avLst/>
          </a:prstGeom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10245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Предмет управления </a:t>
            </a:r>
            <a:endParaRPr kumimoji="0"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9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Arial"/>
                <a:cs typeface="Arial"/>
              </a:rPr>
              <a:t>процесс </a:t>
            </a:r>
            <a:r>
              <a:rPr lang="ru-RU" b="1" dirty="0">
                <a:latin typeface="Arial"/>
                <a:cs typeface="Arial"/>
              </a:rPr>
              <a:t>организации и распределение ограниченных ресурсов фирмы ради достижения намеченных целей.</a:t>
            </a:r>
            <a:endParaRPr lang="ru-RU" dirty="0"/>
          </a:p>
        </p:txBody>
      </p:sp>
      <p:sp>
        <p:nvSpPr>
          <p:cNvPr id="3" name="Процесс 2"/>
          <p:cNvSpPr/>
          <p:nvPr/>
        </p:nvSpPr>
        <p:spPr>
          <a:xfrm>
            <a:off x="4959418" y="3273977"/>
            <a:ext cx="1994242" cy="912749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Потребительское поведение и спрос</a:t>
            </a:r>
            <a:endParaRPr lang="ru-RU" dirty="0"/>
          </a:p>
        </p:txBody>
      </p:sp>
      <p:sp>
        <p:nvSpPr>
          <p:cNvPr id="4" name="Процесс 3"/>
          <p:cNvSpPr/>
          <p:nvPr/>
        </p:nvSpPr>
        <p:spPr>
          <a:xfrm>
            <a:off x="2678834" y="3264059"/>
            <a:ext cx="2143067" cy="91274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и прогнозирование спроса</a:t>
            </a:r>
            <a:endParaRPr lang="ru-RU" dirty="0"/>
          </a:p>
        </p:txBody>
      </p:sp>
      <p:sp>
        <p:nvSpPr>
          <p:cNvPr id="5" name="Процесс 4"/>
          <p:cNvSpPr/>
          <p:nvPr/>
        </p:nvSpPr>
        <p:spPr>
          <a:xfrm>
            <a:off x="7451126" y="4166885"/>
            <a:ext cx="1537848" cy="773851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 фирмы</a:t>
            </a:r>
            <a:endParaRPr lang="ru-RU" dirty="0"/>
          </a:p>
        </p:txBody>
      </p:sp>
      <p:sp>
        <p:nvSpPr>
          <p:cNvPr id="7" name="Процесс 6"/>
          <p:cNvSpPr/>
          <p:nvPr/>
        </p:nvSpPr>
        <p:spPr>
          <a:xfrm>
            <a:off x="5404324" y="4937978"/>
            <a:ext cx="1708082" cy="10246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Технологии производства и затраты</a:t>
            </a:r>
            <a:endParaRPr lang="ru-RU" dirty="0"/>
          </a:p>
        </p:txBody>
      </p:sp>
      <p:sp>
        <p:nvSpPr>
          <p:cNvPr id="8" name="Процесс 7"/>
          <p:cNvSpPr/>
          <p:nvPr/>
        </p:nvSpPr>
        <p:spPr>
          <a:xfrm>
            <a:off x="3611465" y="4928056"/>
            <a:ext cx="1656909" cy="1021881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Риск и долгосрочные решения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96080" y="4553811"/>
            <a:ext cx="6821887" cy="39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Процесс 12"/>
          <p:cNvSpPr/>
          <p:nvPr/>
        </p:nvSpPr>
        <p:spPr>
          <a:xfrm>
            <a:off x="456394" y="3264059"/>
            <a:ext cx="2103381" cy="90282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Рыночные структуры и ценообразование</a:t>
            </a:r>
            <a:endParaRPr lang="ru-RU" dirty="0"/>
          </a:p>
        </p:txBody>
      </p:sp>
      <p:sp>
        <p:nvSpPr>
          <p:cNvPr id="14" name="Процесс 13"/>
          <p:cNvSpPr/>
          <p:nvPr/>
        </p:nvSpPr>
        <p:spPr>
          <a:xfrm>
            <a:off x="1772796" y="4940736"/>
            <a:ext cx="1573958" cy="102188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Стратегия и  асимметрия информации</a:t>
            </a:r>
            <a:endParaRPr lang="ru-RU" dirty="0"/>
          </a:p>
        </p:txBody>
      </p:sp>
      <p:sp>
        <p:nvSpPr>
          <p:cNvPr id="15" name="Процесс 14"/>
          <p:cNvSpPr/>
          <p:nvPr/>
        </p:nvSpPr>
        <p:spPr>
          <a:xfrm>
            <a:off x="456395" y="4940735"/>
            <a:ext cx="1170748" cy="1021881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Влияние внешней среды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041769" y="4541132"/>
            <a:ext cx="317491" cy="3770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3" idx="2"/>
          </p:cNvCxnSpPr>
          <p:nvPr/>
        </p:nvCxnSpPr>
        <p:spPr>
          <a:xfrm>
            <a:off x="1508085" y="4166885"/>
            <a:ext cx="367505" cy="3742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589540" y="4553811"/>
            <a:ext cx="257961" cy="357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549058" y="4593496"/>
            <a:ext cx="272843" cy="317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373547" y="4593496"/>
            <a:ext cx="313615" cy="334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704336" y="4179564"/>
            <a:ext cx="367505" cy="3742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923199" y="4219249"/>
            <a:ext cx="367505" cy="334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06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нфузия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Infusion">
    <a:dk1>
      <a:sysClr val="windowText" lastClr="000000"/>
    </a:dk1>
    <a:lt1>
      <a:sysClr val="window" lastClr="FFFFFF"/>
    </a:lt1>
    <a:dk2>
      <a:srgbClr val="2F1F58"/>
    </a:dk2>
    <a:lt2>
      <a:srgbClr val="B7A9E0"/>
    </a:lt2>
    <a:accent1>
      <a:srgbClr val="8C73D0"/>
    </a:accent1>
    <a:accent2>
      <a:srgbClr val="C2E8C4"/>
    </a:accent2>
    <a:accent3>
      <a:srgbClr val="C5A6E8"/>
    </a:accent3>
    <a:accent4>
      <a:srgbClr val="B45EC7"/>
    </a:accent4>
    <a:accent5>
      <a:srgbClr val="9FDAFB"/>
    </a:accent5>
    <a:accent6>
      <a:srgbClr val="95C5B0"/>
    </a:accent6>
    <a:hlink>
      <a:srgbClr val="744AE0"/>
    </a:hlink>
    <a:folHlink>
      <a:srgbClr val="8D8A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846</Words>
  <Application>Microsoft Macintosh PowerPoint</Application>
  <PresentationFormat>Экран (4:3)</PresentationFormat>
  <Paragraphs>141</Paragraphs>
  <Slides>34</Slides>
  <Notes>21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Инфузия</vt:lpstr>
      <vt:lpstr>Сормула</vt:lpstr>
      <vt:lpstr>Управленческая экономика</vt:lpstr>
      <vt:lpstr>Кириченко  Евгений Александрович</vt:lpstr>
      <vt:lpstr>Список литературы:</vt:lpstr>
      <vt:lpstr>П. Кит, Ф. Янг.  Управленческая экономика. Инструментарий руководителя  5-е изд. / Пер. с англ. — СПб.: Питер, 2008.</vt:lpstr>
      <vt:lpstr>К. Сио  Управленческая экономика.  М: ИНФРА-М, 2000.</vt:lpstr>
      <vt:lpstr>Тема 1 </vt:lpstr>
      <vt:lpstr>Модель экономического кругооборота</vt:lpstr>
      <vt:lpstr>Презентация PowerPoint</vt:lpstr>
      <vt:lpstr>Предмет управления </vt:lpstr>
      <vt:lpstr>Этапы изменения экономики бизнеса</vt:lpstr>
      <vt:lpstr>Этапы изменения экономики бизнеса</vt:lpstr>
      <vt:lpstr>Экономические потребности </vt:lpstr>
      <vt:lpstr>Пирамида Маслоу</vt:lpstr>
      <vt:lpstr>Благо</vt:lpstr>
      <vt:lpstr>Ценность (стоимость) благ:</vt:lpstr>
      <vt:lpstr>Экономические ресурсы (факторы производства)</vt:lpstr>
      <vt:lpstr>Фундаментальная экономическая проблема </vt:lpstr>
      <vt:lpstr>Виды ограниченности:</vt:lpstr>
      <vt:lpstr>Альтернативные издержки </vt:lpstr>
      <vt:lpstr>Рыночная система:</vt:lpstr>
      <vt:lpstr>Фирма</vt:lpstr>
      <vt:lpstr>Подходы к определению причин возникновения фирмы: </vt:lpstr>
      <vt:lpstr>Основная цель фирмы  - максимизация прибыли </vt:lpstr>
      <vt:lpstr>Презентация PowerPoint</vt:lpstr>
      <vt:lpstr>Модель максимизации прибыли</vt:lpstr>
      <vt:lpstr>Какова будет стоимость фирмы при ставке дисконта 12% и сегодняшнем вложении $100 000. </vt:lpstr>
      <vt:lpstr>Максимизация благосостояния акционеров</vt:lpstr>
      <vt:lpstr>Модель максимизации продаж</vt:lpstr>
      <vt:lpstr>Модель максимизации роста</vt:lpstr>
      <vt:lpstr>Модель управленческого поведения</vt:lpstr>
      <vt:lpstr>Модель максимизации добавленной стоимости</vt:lpstr>
      <vt:lpstr>Рыночная добавленная стоимость (MVA)</vt:lpstr>
      <vt:lpstr>Экономическая добавленная стоимость (EVA)</vt:lpstr>
      <vt:lpstr>EBITDA (Earnings before Interest, Taxes, Depreciation and Amortization)</vt:lpstr>
    </vt:vector>
  </TitlesOfParts>
  <Company>Домашний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</dc:title>
  <dc:creator>Ольга Кириченко</dc:creator>
  <cp:lastModifiedBy>Евгений Кириченко</cp:lastModifiedBy>
  <cp:revision>16</cp:revision>
  <dcterms:created xsi:type="dcterms:W3CDTF">2011-08-28T04:10:52Z</dcterms:created>
  <dcterms:modified xsi:type="dcterms:W3CDTF">2012-11-24T07:13:47Z</dcterms:modified>
</cp:coreProperties>
</file>