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ms-office.activeX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activeX/activeX1.xml" ContentType="application/vnd.ms-office.activeX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0"/>
  </p:notesMasterIdLst>
  <p:sldIdLst>
    <p:sldId id="256" r:id="rId2"/>
    <p:sldId id="404" r:id="rId3"/>
    <p:sldId id="259" r:id="rId4"/>
    <p:sldId id="261" r:id="rId5"/>
    <p:sldId id="262" r:id="rId6"/>
    <p:sldId id="258" r:id="rId7"/>
    <p:sldId id="270" r:id="rId8"/>
    <p:sldId id="271" r:id="rId9"/>
    <p:sldId id="272" r:id="rId10"/>
    <p:sldId id="264" r:id="rId11"/>
    <p:sldId id="400" r:id="rId12"/>
    <p:sldId id="274" r:id="rId13"/>
    <p:sldId id="277" r:id="rId14"/>
    <p:sldId id="273" r:id="rId15"/>
    <p:sldId id="278" r:id="rId16"/>
    <p:sldId id="260" r:id="rId17"/>
    <p:sldId id="257" r:id="rId18"/>
    <p:sldId id="263" r:id="rId19"/>
    <p:sldId id="266" r:id="rId20"/>
    <p:sldId id="280" r:id="rId21"/>
    <p:sldId id="281" r:id="rId22"/>
    <p:sldId id="282" r:id="rId23"/>
    <p:sldId id="332" r:id="rId24"/>
    <p:sldId id="333" r:id="rId25"/>
    <p:sldId id="334" r:id="rId26"/>
    <p:sldId id="335" r:id="rId27"/>
    <p:sldId id="336" r:id="rId28"/>
    <p:sldId id="337" r:id="rId29"/>
    <p:sldId id="286" r:id="rId30"/>
    <p:sldId id="287" r:id="rId31"/>
    <p:sldId id="269" r:id="rId32"/>
    <p:sldId id="283" r:id="rId33"/>
    <p:sldId id="279" r:id="rId34"/>
    <p:sldId id="267" r:id="rId35"/>
    <p:sldId id="284" r:id="rId36"/>
    <p:sldId id="285" r:id="rId37"/>
    <p:sldId id="290" r:id="rId38"/>
    <p:sldId id="294" r:id="rId39"/>
    <p:sldId id="265" r:id="rId40"/>
    <p:sldId id="292" r:id="rId41"/>
    <p:sldId id="293" r:id="rId42"/>
    <p:sldId id="291" r:id="rId43"/>
    <p:sldId id="302" r:id="rId44"/>
    <p:sldId id="301" r:id="rId45"/>
    <p:sldId id="303" r:id="rId46"/>
    <p:sldId id="305" r:id="rId47"/>
    <p:sldId id="306" r:id="rId48"/>
    <p:sldId id="314" r:id="rId49"/>
    <p:sldId id="309" r:id="rId50"/>
    <p:sldId id="310" r:id="rId51"/>
    <p:sldId id="311" r:id="rId52"/>
    <p:sldId id="312" r:id="rId53"/>
    <p:sldId id="308" r:id="rId54"/>
    <p:sldId id="343" r:id="rId55"/>
    <p:sldId id="344" r:id="rId56"/>
    <p:sldId id="315" r:id="rId57"/>
    <p:sldId id="297" r:id="rId58"/>
    <p:sldId id="295" r:id="rId59"/>
    <p:sldId id="298" r:id="rId60"/>
    <p:sldId id="300" r:id="rId61"/>
    <p:sldId id="329" r:id="rId62"/>
    <p:sldId id="307" r:id="rId63"/>
    <p:sldId id="342" r:id="rId64"/>
    <p:sldId id="313" r:id="rId65"/>
    <p:sldId id="322" r:id="rId66"/>
    <p:sldId id="320" r:id="rId67"/>
    <p:sldId id="317" r:id="rId68"/>
    <p:sldId id="319" r:id="rId69"/>
    <p:sldId id="323" r:id="rId70"/>
    <p:sldId id="345" r:id="rId71"/>
    <p:sldId id="346" r:id="rId72"/>
    <p:sldId id="348" r:id="rId73"/>
    <p:sldId id="349" r:id="rId74"/>
    <p:sldId id="350" r:id="rId75"/>
    <p:sldId id="351" r:id="rId76"/>
    <p:sldId id="347" r:id="rId77"/>
    <p:sldId id="402" r:id="rId78"/>
    <p:sldId id="352" r:id="rId79"/>
    <p:sldId id="403" r:id="rId80"/>
    <p:sldId id="326" r:id="rId81"/>
    <p:sldId id="327" r:id="rId82"/>
    <p:sldId id="338" r:id="rId83"/>
    <p:sldId id="339" r:id="rId84"/>
    <p:sldId id="380" r:id="rId85"/>
    <p:sldId id="381" r:id="rId86"/>
    <p:sldId id="324" r:id="rId87"/>
    <p:sldId id="325" r:id="rId88"/>
    <p:sldId id="321" r:id="rId89"/>
    <p:sldId id="386" r:id="rId90"/>
    <p:sldId id="384" r:id="rId91"/>
    <p:sldId id="356" r:id="rId92"/>
    <p:sldId id="385" r:id="rId93"/>
    <p:sldId id="361" r:id="rId94"/>
    <p:sldId id="355" r:id="rId95"/>
    <p:sldId id="390" r:id="rId96"/>
    <p:sldId id="391" r:id="rId97"/>
    <p:sldId id="358" r:id="rId98"/>
    <p:sldId id="354" r:id="rId99"/>
    <p:sldId id="364" r:id="rId100"/>
    <p:sldId id="365" r:id="rId101"/>
    <p:sldId id="366" r:id="rId102"/>
    <p:sldId id="367" r:id="rId103"/>
    <p:sldId id="368" r:id="rId104"/>
    <p:sldId id="369" r:id="rId105"/>
    <p:sldId id="370" r:id="rId106"/>
    <p:sldId id="371" r:id="rId107"/>
    <p:sldId id="372" r:id="rId108"/>
    <p:sldId id="373" r:id="rId109"/>
    <p:sldId id="374" r:id="rId110"/>
    <p:sldId id="362" r:id="rId111"/>
    <p:sldId id="363" r:id="rId112"/>
    <p:sldId id="357" r:id="rId113"/>
    <p:sldId id="360" r:id="rId114"/>
    <p:sldId id="376" r:id="rId115"/>
    <p:sldId id="387" r:id="rId116"/>
    <p:sldId id="388" r:id="rId117"/>
    <p:sldId id="389" r:id="rId118"/>
    <p:sldId id="399" r:id="rId119"/>
    <p:sldId id="379" r:id="rId120"/>
    <p:sldId id="398" r:id="rId121"/>
    <p:sldId id="392" r:id="rId122"/>
    <p:sldId id="393" r:id="rId123"/>
    <p:sldId id="394" r:id="rId124"/>
    <p:sldId id="395" r:id="rId125"/>
    <p:sldId id="396" r:id="rId126"/>
    <p:sldId id="397" r:id="rId127"/>
    <p:sldId id="341" r:id="rId128"/>
    <p:sldId id="353" r:id="rId129"/>
  </p:sldIdLst>
  <p:sldSz cx="9144000" cy="6858000" type="screen4x3"/>
  <p:notesSz cx="6858000" cy="9144000"/>
  <p:defaultTextStyle>
    <a:defPPr>
      <a:defRPr lang="ru-RU"/>
    </a:defPPr>
    <a:lvl1pPr marL="0" algn="l" defTabSz="9140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8" algn="l" defTabSz="9140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76" algn="l" defTabSz="9140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14" algn="l" defTabSz="9140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52" algn="l" defTabSz="9140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90" algn="l" defTabSz="9140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28" algn="l" defTabSz="9140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66" algn="l" defTabSz="9140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04" algn="l" defTabSz="9140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99"/>
    <a:srgbClr val="CC0000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C76EC-11A8-469B-9B8C-3C9455050E3A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7134D-3E0E-4C2E-8E75-BF6F3F2E1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0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8" algn="l" defTabSz="9140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76" algn="l" defTabSz="9140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14" algn="l" defTabSz="9140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52" algn="l" defTabSz="9140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90" algn="l" defTabSz="9140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28" algn="l" defTabSz="9140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66" algn="l" defTabSz="9140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04" algn="l" defTabSz="9140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7134D-3E0E-4C2E-8E75-BF6F3F2E177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83B2D-E7B1-4CE9-B5AD-6307979B91D0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573E59-D12E-4E40-AF9D-6D93A8E59E23}" type="slidenum">
              <a:rPr lang="ru-RU" smtClean="0"/>
              <a:pPr/>
              <a:t>53</a:t>
            </a:fld>
            <a:endParaRPr lang="ru-RU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C821-F8B3-41D9-935B-0CFE4D22CB9B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8A42-D20D-4934-8822-CF0251281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C821-F8B3-41D9-935B-0CFE4D22CB9B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8A42-D20D-4934-8822-CF0251281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C821-F8B3-41D9-935B-0CFE4D22CB9B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8A42-D20D-4934-8822-CF0251281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219201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2" y="2819400"/>
            <a:ext cx="3467100" cy="3352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4900" y="2819400"/>
            <a:ext cx="3467100" cy="3352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553200" y="6507166"/>
            <a:ext cx="1828800" cy="27463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95400" y="6507166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791200" y="6172200"/>
            <a:ext cx="762000" cy="609600"/>
          </a:xfrm>
        </p:spPr>
        <p:txBody>
          <a:bodyPr/>
          <a:lstStyle>
            <a:lvl1pPr>
              <a:defRPr/>
            </a:lvl1pPr>
          </a:lstStyle>
          <a:p>
            <a:fld id="{E8EABCD0-BB25-4CDE-9397-56CEC2E928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219201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2" y="2819400"/>
            <a:ext cx="3467100" cy="3352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4900" y="2819400"/>
            <a:ext cx="3467100" cy="160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4900" y="4572000"/>
            <a:ext cx="3467100" cy="160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553200" y="6507166"/>
            <a:ext cx="1828800" cy="27463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295400" y="6507166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5791200" y="6172200"/>
            <a:ext cx="762000" cy="609600"/>
          </a:xfrm>
        </p:spPr>
        <p:txBody>
          <a:bodyPr/>
          <a:lstStyle>
            <a:lvl1pPr>
              <a:defRPr/>
            </a:lvl1pPr>
          </a:lstStyle>
          <a:p>
            <a:fld id="{66615660-EA6C-4237-A479-CA77BD5332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219201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2819400"/>
            <a:ext cx="7086600" cy="160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4572000"/>
            <a:ext cx="7086600" cy="160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553200" y="6507166"/>
            <a:ext cx="1828800" cy="27463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95400" y="6507166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791200" y="6172200"/>
            <a:ext cx="762000" cy="609600"/>
          </a:xfrm>
        </p:spPr>
        <p:txBody>
          <a:bodyPr/>
          <a:lstStyle>
            <a:lvl1pPr>
              <a:defRPr/>
            </a:lvl1pPr>
          </a:lstStyle>
          <a:p>
            <a:fld id="{1FDC1F73-BADD-4A1E-A573-4E3696F9D2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219201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95402" y="2819400"/>
            <a:ext cx="3467100" cy="160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295402" y="4572000"/>
            <a:ext cx="3467100" cy="160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914900" y="2819400"/>
            <a:ext cx="3467100" cy="3352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553200" y="6507166"/>
            <a:ext cx="1828800" cy="27463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295400" y="6507166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5791200" y="6172200"/>
            <a:ext cx="762000" cy="609600"/>
          </a:xfrm>
        </p:spPr>
        <p:txBody>
          <a:bodyPr/>
          <a:lstStyle>
            <a:lvl1pPr>
              <a:defRPr/>
            </a:lvl1pPr>
          </a:lstStyle>
          <a:p>
            <a:fld id="{9B0BF0B1-E925-456C-85CA-0AB69180A2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C821-F8B3-41D9-935B-0CFE4D22CB9B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8A42-D20D-4934-8822-CF0251281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C821-F8B3-41D9-935B-0CFE4D22CB9B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8A42-D20D-4934-8822-CF0251281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3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C821-F8B3-41D9-935B-0CFE4D22CB9B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8A42-D20D-4934-8822-CF0251281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8" indent="0">
              <a:buNone/>
              <a:defRPr sz="2000" b="1"/>
            </a:lvl2pPr>
            <a:lvl3pPr marL="914076" indent="0">
              <a:buNone/>
              <a:defRPr sz="1800" b="1"/>
            </a:lvl3pPr>
            <a:lvl4pPr marL="1371114" indent="0">
              <a:buNone/>
              <a:defRPr sz="1600" b="1"/>
            </a:lvl4pPr>
            <a:lvl5pPr marL="1828152" indent="0">
              <a:buNone/>
              <a:defRPr sz="1600" b="1"/>
            </a:lvl5pPr>
            <a:lvl6pPr marL="2285190" indent="0">
              <a:buNone/>
              <a:defRPr sz="1600" b="1"/>
            </a:lvl6pPr>
            <a:lvl7pPr marL="2742228" indent="0">
              <a:buNone/>
              <a:defRPr sz="1600" b="1"/>
            </a:lvl7pPr>
            <a:lvl8pPr marL="3199266" indent="0">
              <a:buNone/>
              <a:defRPr sz="1600" b="1"/>
            </a:lvl8pPr>
            <a:lvl9pPr marL="36563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8" indent="0">
              <a:buNone/>
              <a:defRPr sz="2000" b="1"/>
            </a:lvl2pPr>
            <a:lvl3pPr marL="914076" indent="0">
              <a:buNone/>
              <a:defRPr sz="1800" b="1"/>
            </a:lvl3pPr>
            <a:lvl4pPr marL="1371114" indent="0">
              <a:buNone/>
              <a:defRPr sz="1600" b="1"/>
            </a:lvl4pPr>
            <a:lvl5pPr marL="1828152" indent="0">
              <a:buNone/>
              <a:defRPr sz="1600" b="1"/>
            </a:lvl5pPr>
            <a:lvl6pPr marL="2285190" indent="0">
              <a:buNone/>
              <a:defRPr sz="1600" b="1"/>
            </a:lvl6pPr>
            <a:lvl7pPr marL="2742228" indent="0">
              <a:buNone/>
              <a:defRPr sz="1600" b="1"/>
            </a:lvl7pPr>
            <a:lvl8pPr marL="3199266" indent="0">
              <a:buNone/>
              <a:defRPr sz="1600" b="1"/>
            </a:lvl8pPr>
            <a:lvl9pPr marL="36563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C821-F8B3-41D9-935B-0CFE4D22CB9B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8A42-D20D-4934-8822-CF0251281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C821-F8B3-41D9-935B-0CFE4D22CB9B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8A42-D20D-4934-8822-CF0251281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C821-F8B3-41D9-935B-0CFE4D22CB9B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8A42-D20D-4934-8822-CF0251281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8" indent="0">
              <a:buNone/>
              <a:defRPr sz="1200"/>
            </a:lvl2pPr>
            <a:lvl3pPr marL="914076" indent="0">
              <a:buNone/>
              <a:defRPr sz="1000"/>
            </a:lvl3pPr>
            <a:lvl4pPr marL="1371114" indent="0">
              <a:buNone/>
              <a:defRPr sz="900"/>
            </a:lvl4pPr>
            <a:lvl5pPr marL="1828152" indent="0">
              <a:buNone/>
              <a:defRPr sz="900"/>
            </a:lvl5pPr>
            <a:lvl6pPr marL="2285190" indent="0">
              <a:buNone/>
              <a:defRPr sz="900"/>
            </a:lvl6pPr>
            <a:lvl7pPr marL="2742228" indent="0">
              <a:buNone/>
              <a:defRPr sz="900"/>
            </a:lvl7pPr>
            <a:lvl8pPr marL="3199266" indent="0">
              <a:buNone/>
              <a:defRPr sz="900"/>
            </a:lvl8pPr>
            <a:lvl9pPr marL="365630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C821-F8B3-41D9-935B-0CFE4D22CB9B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8A42-D20D-4934-8822-CF0251281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8" indent="0">
              <a:buNone/>
              <a:defRPr sz="2800"/>
            </a:lvl2pPr>
            <a:lvl3pPr marL="914076" indent="0">
              <a:buNone/>
              <a:defRPr sz="2400"/>
            </a:lvl3pPr>
            <a:lvl4pPr marL="1371114" indent="0">
              <a:buNone/>
              <a:defRPr sz="2000"/>
            </a:lvl4pPr>
            <a:lvl5pPr marL="1828152" indent="0">
              <a:buNone/>
              <a:defRPr sz="2000"/>
            </a:lvl5pPr>
            <a:lvl6pPr marL="2285190" indent="0">
              <a:buNone/>
              <a:defRPr sz="2000"/>
            </a:lvl6pPr>
            <a:lvl7pPr marL="2742228" indent="0">
              <a:buNone/>
              <a:defRPr sz="2000"/>
            </a:lvl7pPr>
            <a:lvl8pPr marL="3199266" indent="0">
              <a:buNone/>
              <a:defRPr sz="2000"/>
            </a:lvl8pPr>
            <a:lvl9pPr marL="365630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8" indent="0">
              <a:buNone/>
              <a:defRPr sz="1200"/>
            </a:lvl2pPr>
            <a:lvl3pPr marL="914076" indent="0">
              <a:buNone/>
              <a:defRPr sz="1000"/>
            </a:lvl3pPr>
            <a:lvl4pPr marL="1371114" indent="0">
              <a:buNone/>
              <a:defRPr sz="900"/>
            </a:lvl4pPr>
            <a:lvl5pPr marL="1828152" indent="0">
              <a:buNone/>
              <a:defRPr sz="900"/>
            </a:lvl5pPr>
            <a:lvl6pPr marL="2285190" indent="0">
              <a:buNone/>
              <a:defRPr sz="900"/>
            </a:lvl6pPr>
            <a:lvl7pPr marL="2742228" indent="0">
              <a:buNone/>
              <a:defRPr sz="900"/>
            </a:lvl7pPr>
            <a:lvl8pPr marL="3199266" indent="0">
              <a:buNone/>
              <a:defRPr sz="900"/>
            </a:lvl8pPr>
            <a:lvl9pPr marL="365630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C821-F8B3-41D9-935B-0CFE4D22CB9B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8A42-D20D-4934-8822-CF0251281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8229600" cy="1143000"/>
          </a:xfrm>
          <a:prstGeom prst="rect">
            <a:avLst/>
          </a:prstGeom>
        </p:spPr>
        <p:txBody>
          <a:bodyPr vert="horz" lIns="91408" tIns="45704" rIns="91408" bIns="4570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600202"/>
            <a:ext cx="8229600" cy="4525963"/>
          </a:xfrm>
          <a:prstGeom prst="rect">
            <a:avLst/>
          </a:prstGeom>
        </p:spPr>
        <p:txBody>
          <a:bodyPr vert="horz" lIns="91408" tIns="45704" rIns="91408" bIns="4570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AC821-F8B3-41D9-935B-0CFE4D22CB9B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58A42-D20D-4934-8822-CF0251281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0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9" indent="-342779" algn="l" defTabSz="9140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6" indent="-285649" algn="l" defTabSz="9140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5" indent="-228519" algn="l" defTabSz="9140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3" indent="-228519" algn="l" defTabSz="9140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1" indent="-228519" algn="l" defTabSz="9140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09" indent="-228519" algn="l" defTabSz="914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47" indent="-228519" algn="l" defTabSz="914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85" indent="-228519" algn="l" defTabSz="914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23" indent="-228519" algn="l" defTabSz="914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8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6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4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2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0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8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6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4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5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1.wav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iki.pskovedu.ru/images/3/34/Slaidd17.JPG" TargetMode="External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hyperlink" Target="school.ru/Enc.ashx?item=518268raktat.com\language\book\glagol\nag.ph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&#1083;&#1077;&#1086;&#1085;&#1090;&#1100;&#1077;&#1074;.mp3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844824"/>
            <a:ext cx="756014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Глагол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Система уроков</a:t>
            </a:r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4581128"/>
            <a:ext cx="2647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 класс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C00000"/>
                </a:solidFill>
              </a:rPr>
              <a:t/>
            </a:r>
            <a:br>
              <a:rPr lang="ru-RU" sz="4900" b="1" dirty="0" smtClean="0">
                <a:solidFill>
                  <a:srgbClr val="C00000"/>
                </a:solidFill>
              </a:rPr>
            </a:br>
            <a:r>
              <a:rPr lang="ru-RU" sz="4900" b="1" dirty="0" smtClean="0">
                <a:solidFill>
                  <a:srgbClr val="C00000"/>
                </a:solidFill>
              </a:rPr>
              <a:t>Исправьте ошибки в тексте.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latin typeface="Bookman Old Style" pitchFamily="18" charset="0"/>
              </a:rPr>
              <a:t>Сердце </a:t>
            </a:r>
            <a:r>
              <a:rPr lang="ru-RU" i="1" dirty="0" err="1" smtClean="0">
                <a:latin typeface="Bookman Old Style" pitchFamily="18" charset="0"/>
              </a:rPr>
              <a:t>замерает</a:t>
            </a:r>
            <a:r>
              <a:rPr lang="ru-RU" i="1" dirty="0" smtClean="0">
                <a:latin typeface="Bookman Old Style" pitchFamily="18" charset="0"/>
              </a:rPr>
              <a:t> от восторга </a:t>
            </a:r>
            <a:r>
              <a:rPr lang="ru-RU" i="1" dirty="0" err="1" smtClean="0">
                <a:latin typeface="Bookman Old Style" pitchFamily="18" charset="0"/>
              </a:rPr>
              <a:t>привиде</a:t>
            </a:r>
            <a:r>
              <a:rPr lang="ru-RU" i="1" dirty="0" smtClean="0">
                <a:latin typeface="Bookman Old Style" pitchFamily="18" charset="0"/>
              </a:rPr>
              <a:t> чудесной картины природы. За селом </a:t>
            </a:r>
            <a:r>
              <a:rPr lang="ru-RU" i="1" dirty="0" err="1" smtClean="0">
                <a:latin typeface="Bookman Old Style" pitchFamily="18" charset="0"/>
              </a:rPr>
              <a:t>растелается</a:t>
            </a:r>
            <a:r>
              <a:rPr lang="ru-RU" i="1" dirty="0" smtClean="0">
                <a:latin typeface="Bookman Old Style" pitchFamily="18" charset="0"/>
              </a:rPr>
              <a:t> гладкая озеро, и </a:t>
            </a:r>
            <a:r>
              <a:rPr lang="ru-RU" i="1" dirty="0" err="1" smtClean="0">
                <a:latin typeface="Bookman Old Style" pitchFamily="18" charset="0"/>
              </a:rPr>
              <a:t>ниско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отнего</a:t>
            </a:r>
            <a:r>
              <a:rPr lang="ru-RU" i="1" dirty="0" smtClean="0">
                <a:latin typeface="Bookman Old Style" pitchFamily="18" charset="0"/>
              </a:rPr>
              <a:t> над лугом </a:t>
            </a:r>
            <a:r>
              <a:rPr lang="ru-RU" i="1" dirty="0" err="1" smtClean="0">
                <a:latin typeface="Bookman Old Style" pitchFamily="18" charset="0"/>
              </a:rPr>
              <a:t>стелеться</a:t>
            </a:r>
            <a:r>
              <a:rPr lang="ru-RU" i="1" dirty="0" smtClean="0">
                <a:latin typeface="Bookman Old Style" pitchFamily="18" charset="0"/>
              </a:rPr>
              <a:t> туман. Трудно </a:t>
            </a:r>
            <a:r>
              <a:rPr lang="ru-RU" i="1" dirty="0" err="1" smtClean="0">
                <a:latin typeface="Bookman Old Style" pitchFamily="18" charset="0"/>
              </a:rPr>
              <a:t>пробераца</a:t>
            </a:r>
            <a:r>
              <a:rPr lang="ru-RU" i="1" dirty="0" smtClean="0">
                <a:latin typeface="Bookman Old Style" pitchFamily="18" charset="0"/>
              </a:rPr>
              <a:t> сквозь </a:t>
            </a:r>
            <a:r>
              <a:rPr lang="ru-RU" i="1" dirty="0" err="1" smtClean="0">
                <a:latin typeface="Bookman Old Style" pitchFamily="18" charset="0"/>
              </a:rPr>
              <a:t>густыи</a:t>
            </a:r>
            <a:r>
              <a:rPr lang="ru-RU" i="1" dirty="0" smtClean="0">
                <a:latin typeface="Bookman Old Style" pitchFamily="18" charset="0"/>
              </a:rPr>
              <a:t>  </a:t>
            </a:r>
            <a:r>
              <a:rPr lang="ru-RU" i="1" dirty="0" err="1" smtClean="0">
                <a:latin typeface="Bookman Old Style" pitchFamily="18" charset="0"/>
              </a:rPr>
              <a:t>зарасли</a:t>
            </a:r>
            <a:r>
              <a:rPr lang="ru-RU" i="1" dirty="0" smtClean="0">
                <a:latin typeface="Bookman Old Style" pitchFamily="18" charset="0"/>
              </a:rPr>
              <a:t> кустов. Но вот скоро </a:t>
            </a:r>
            <a:r>
              <a:rPr lang="ru-RU" i="1" dirty="0" err="1" smtClean="0">
                <a:latin typeface="Bookman Old Style" pitchFamily="18" charset="0"/>
              </a:rPr>
              <a:t>заблистит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сонце</a:t>
            </a:r>
            <a:r>
              <a:rPr lang="ru-RU" i="1" dirty="0" smtClean="0">
                <a:latin typeface="Bookman Old Style" pitchFamily="18" charset="0"/>
              </a:rPr>
              <a:t> на небе, </a:t>
            </a:r>
            <a:r>
              <a:rPr lang="ru-RU" i="1" dirty="0" err="1" smtClean="0">
                <a:latin typeface="Bookman Old Style" pitchFamily="18" charset="0"/>
              </a:rPr>
              <a:t>ищезнет</a:t>
            </a:r>
            <a:r>
              <a:rPr lang="ru-RU" i="1" dirty="0" smtClean="0">
                <a:latin typeface="Bookman Old Style" pitchFamily="18" charset="0"/>
              </a:rPr>
              <a:t> туман.</a:t>
            </a:r>
            <a:endParaRPr lang="ru-RU" dirty="0" smtClean="0">
              <a:latin typeface="Bookman Old Style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   Объяснительный диктант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       </a:t>
            </a: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>
                <a:solidFill>
                  <a:srgbClr val="C00000"/>
                </a:solidFill>
              </a:rPr>
              <a:t>Басни </a:t>
            </a:r>
            <a:r>
              <a:rPr lang="ru-RU" b="1" dirty="0" smtClean="0">
                <a:solidFill>
                  <a:srgbClr val="C00000"/>
                </a:solidFill>
              </a:rPr>
              <a:t>Крылова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5372" name="Picture 12" descr="MCj042642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6" y="2636838"/>
            <a:ext cx="4556125" cy="3848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1187624" y="332659"/>
            <a:ext cx="7086600" cy="14478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«Белка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95936" y="1988840"/>
            <a:ext cx="4608512" cy="41044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err="1" smtClean="0"/>
              <a:t>Посмотр_шь</a:t>
            </a:r>
            <a:r>
              <a:rPr lang="ru-RU" sz="2800" b="1" dirty="0" smtClean="0"/>
              <a:t> </a:t>
            </a:r>
            <a:r>
              <a:rPr lang="ru-RU" sz="2800" b="1" dirty="0"/>
              <a:t>на дельца иного: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err="1" smtClean="0"/>
              <a:t>Хлопоч_т</a:t>
            </a:r>
            <a:r>
              <a:rPr lang="ru-RU" sz="2800" b="1" dirty="0"/>
              <a:t>, </a:t>
            </a:r>
            <a:r>
              <a:rPr lang="ru-RU" sz="2800" b="1" dirty="0" err="1" smtClean="0"/>
              <a:t>меч_т</a:t>
            </a:r>
            <a:r>
              <a:rPr lang="ru-RU" sz="2800" b="1" dirty="0"/>
              <a:t>(?)</a:t>
            </a:r>
            <a:r>
              <a:rPr lang="ru-RU" sz="2800" b="1" dirty="0" err="1"/>
              <a:t>ся</a:t>
            </a:r>
            <a:r>
              <a:rPr lang="ru-RU" sz="2800" b="1" dirty="0"/>
              <a:t>, ему </a:t>
            </a:r>
            <a:r>
              <a:rPr lang="ru-RU" sz="2800" b="1" dirty="0" err="1" smtClean="0"/>
              <a:t>д_вят</a:t>
            </a:r>
            <a:r>
              <a:rPr lang="ru-RU" sz="2800" b="1" dirty="0"/>
              <a:t>(?)</a:t>
            </a:r>
            <a:r>
              <a:rPr lang="ru-RU" sz="2800" b="1" dirty="0" err="1"/>
              <a:t>ся</a:t>
            </a:r>
            <a:r>
              <a:rPr lang="ru-RU" sz="2800" b="1" dirty="0"/>
              <a:t> все: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/>
              <a:t>Он, кажет(?)</a:t>
            </a:r>
            <a:r>
              <a:rPr lang="ru-RU" sz="2800" b="1" dirty="0" err="1"/>
              <a:t>ся</a:t>
            </a:r>
            <a:r>
              <a:rPr lang="ru-RU" sz="2800" b="1" dirty="0"/>
              <a:t>, из кожи рвёт(?)</a:t>
            </a:r>
            <a:r>
              <a:rPr lang="ru-RU" sz="2800" b="1" dirty="0" err="1"/>
              <a:t>ся</a:t>
            </a:r>
            <a:r>
              <a:rPr lang="ru-RU" sz="2800" b="1" dirty="0"/>
              <a:t>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/>
              <a:t>Да только всё вперёд не подаёт(?)</a:t>
            </a:r>
            <a:r>
              <a:rPr lang="ru-RU" sz="2800" b="1" dirty="0" err="1"/>
              <a:t>ся</a:t>
            </a:r>
            <a:r>
              <a:rPr lang="ru-RU" sz="2800" b="1" dirty="0"/>
              <a:t>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/>
              <a:t>Как белка в колесе.</a:t>
            </a:r>
          </a:p>
        </p:txBody>
      </p:sp>
      <p:pic>
        <p:nvPicPr>
          <p:cNvPr id="33799" name="Picture 7" descr="MMj03652510000[1]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3068963"/>
            <a:ext cx="2880320" cy="1680097"/>
          </a:xfr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899592" y="476675"/>
            <a:ext cx="7086600" cy="14478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C00000"/>
                </a:solidFill>
              </a:rPr>
              <a:t>    </a:t>
            </a: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>
                <a:solidFill>
                  <a:srgbClr val="C00000"/>
                </a:solidFill>
              </a:rPr>
              <a:t>Волк и кукушка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611561" y="2060850"/>
            <a:ext cx="3467100" cy="42484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/>
              <a:t>Чем нравом кто дурней,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/>
              <a:t>Тем более кричит и </a:t>
            </a:r>
            <a:r>
              <a:rPr lang="ru-RU" sz="2800" b="1" dirty="0" err="1" smtClean="0"/>
              <a:t>ропщ_т</a:t>
            </a:r>
            <a:r>
              <a:rPr lang="ru-RU" sz="2800" b="1" dirty="0" smtClean="0"/>
              <a:t> </a:t>
            </a:r>
            <a:r>
              <a:rPr lang="ru-RU" sz="2800" b="1" dirty="0"/>
              <a:t>на </a:t>
            </a:r>
            <a:r>
              <a:rPr lang="ru-RU" sz="2800" b="1" dirty="0" smtClean="0"/>
              <a:t>людей: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/>
              <a:t>(Не)видит </a:t>
            </a:r>
            <a:r>
              <a:rPr lang="ru-RU" sz="2800" b="1" dirty="0"/>
              <a:t>добрых он, куда ни обернёт(?)</a:t>
            </a:r>
            <a:r>
              <a:rPr lang="ru-RU" sz="2800" b="1" dirty="0" err="1"/>
              <a:t>ся</a:t>
            </a:r>
            <a:r>
              <a:rPr lang="ru-RU" sz="2800" b="1" dirty="0"/>
              <a:t>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/>
              <a:t>А первый сам </a:t>
            </a:r>
            <a:r>
              <a:rPr lang="ru-RU" sz="2800" b="1" dirty="0" smtClean="0"/>
              <a:t>ни(с)кем (не) </a:t>
            </a:r>
            <a:r>
              <a:rPr lang="ru-RU" sz="2800" b="1" dirty="0" err="1"/>
              <a:t>уживёт</a:t>
            </a:r>
            <a:r>
              <a:rPr lang="ru-RU" sz="2800" b="1" dirty="0"/>
              <a:t>(?)</a:t>
            </a:r>
            <a:r>
              <a:rPr lang="ru-RU" sz="2800" b="1" dirty="0" err="1"/>
              <a:t>ся</a:t>
            </a:r>
            <a:r>
              <a:rPr lang="ru-RU" sz="2800" b="1" dirty="0"/>
              <a:t>.</a:t>
            </a:r>
          </a:p>
        </p:txBody>
      </p:sp>
      <p:pic>
        <p:nvPicPr>
          <p:cNvPr id="35851" name="Picture 11" descr="MMj03652530000[1]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68344" y="2060851"/>
            <a:ext cx="1258888" cy="1476375"/>
          </a:xfrm>
        </p:spPr>
      </p:pic>
      <p:pic>
        <p:nvPicPr>
          <p:cNvPr id="35855" name="Picture 15" descr="MPj0428003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040" y="3645024"/>
            <a:ext cx="3167062" cy="3006725"/>
          </a:xfr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8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>
                <a:solidFill>
                  <a:srgbClr val="C00000"/>
                </a:solidFill>
              </a:rPr>
              <a:t>«Заяц на ловле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Над </a:t>
            </a:r>
            <a:r>
              <a:rPr lang="ru-RU" dirty="0" err="1" smtClean="0"/>
              <a:t>хв_стунами</a:t>
            </a:r>
            <a:r>
              <a:rPr lang="ru-RU" dirty="0" smtClean="0"/>
              <a:t> </a:t>
            </a:r>
            <a:r>
              <a:rPr lang="ru-RU" dirty="0"/>
              <a:t>хоть смеют(?)</a:t>
            </a:r>
            <a:r>
              <a:rPr lang="ru-RU" dirty="0" err="1"/>
              <a:t>ся</a:t>
            </a:r>
            <a:r>
              <a:rPr lang="ru-RU" dirty="0"/>
              <a:t>,</a:t>
            </a:r>
          </a:p>
          <a:p>
            <a:pPr>
              <a:buFont typeface="Wingdings" pitchFamily="2" charset="2"/>
              <a:buNone/>
            </a:pPr>
            <a:r>
              <a:rPr lang="ru-RU" dirty="0"/>
              <a:t>А часто в дележе им доли достают(?)</a:t>
            </a:r>
            <a:r>
              <a:rPr lang="ru-RU" dirty="0" err="1"/>
              <a:t>ся</a:t>
            </a:r>
            <a:r>
              <a:rPr lang="ru-RU" dirty="0"/>
              <a:t>.</a:t>
            </a:r>
          </a:p>
        </p:txBody>
      </p:sp>
      <p:pic>
        <p:nvPicPr>
          <p:cNvPr id="40966" name="Picture 6" descr="MMj03651530000[1]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30" y="1484787"/>
            <a:ext cx="2808312" cy="2444325"/>
          </a:xfr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«Волк и ягнёнок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dirty="0"/>
              <a:t>Ягнёнок в жаркий день зашёл к ручью напит(?)</a:t>
            </a:r>
            <a:r>
              <a:rPr lang="ru-RU" sz="2400" dirty="0" err="1"/>
              <a:t>ся</a:t>
            </a:r>
            <a:r>
              <a:rPr lang="ru-RU" sz="2400" dirty="0"/>
              <a:t>:</a:t>
            </a:r>
          </a:p>
          <a:p>
            <a:pPr>
              <a:buFont typeface="Wingdings" pitchFamily="2" charset="2"/>
              <a:buNone/>
            </a:pPr>
            <a:r>
              <a:rPr lang="ru-RU" sz="2400" dirty="0"/>
              <a:t>И надобно ж беде случит(?)</a:t>
            </a:r>
            <a:r>
              <a:rPr lang="ru-RU" sz="2400" dirty="0" err="1"/>
              <a:t>ся</a:t>
            </a:r>
            <a:r>
              <a:rPr lang="ru-RU" sz="2400" dirty="0"/>
              <a:t>,</a:t>
            </a:r>
          </a:p>
          <a:p>
            <a:pPr>
              <a:buFont typeface="Wingdings" pitchFamily="2" charset="2"/>
              <a:buNone/>
            </a:pPr>
            <a:r>
              <a:rPr lang="ru-RU" sz="2400" dirty="0"/>
              <a:t>Что около тех мест голодный рыскал волк.</a:t>
            </a:r>
          </a:p>
        </p:txBody>
      </p:sp>
      <p:pic>
        <p:nvPicPr>
          <p:cNvPr id="118786" name="Picture 2" descr="http://im5-tub-ru.yandex.net/i?id=202958699-5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4" y="3212976"/>
            <a:ext cx="3548554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«Зеркало и обезьяна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3020" name="Rectangle 12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dirty="0"/>
              <a:t>Чем кумушек </a:t>
            </a:r>
            <a:r>
              <a:rPr lang="ru-RU" sz="2400" dirty="0" err="1" smtClean="0"/>
              <a:t>сч_тать</a:t>
            </a:r>
            <a:r>
              <a:rPr lang="ru-RU" sz="2400" dirty="0" smtClean="0"/>
              <a:t> </a:t>
            </a:r>
            <a:r>
              <a:rPr lang="ru-RU" sz="2400" dirty="0"/>
              <a:t>трудит(?)</a:t>
            </a:r>
            <a:r>
              <a:rPr lang="ru-RU" sz="2400" dirty="0" err="1"/>
              <a:t>ся</a:t>
            </a:r>
            <a:r>
              <a:rPr lang="ru-RU" sz="2400" dirty="0"/>
              <a:t>,</a:t>
            </a:r>
          </a:p>
          <a:p>
            <a:pPr>
              <a:buFont typeface="Wingdings" pitchFamily="2" charset="2"/>
              <a:buNone/>
            </a:pPr>
            <a:r>
              <a:rPr lang="ru-RU" sz="2400" dirty="0"/>
              <a:t>Не лучше ль на </a:t>
            </a:r>
            <a:r>
              <a:rPr lang="ru-RU" sz="2400" dirty="0" smtClean="0"/>
              <a:t>себя кума  оборотит</a:t>
            </a:r>
            <a:r>
              <a:rPr lang="ru-RU" sz="2400" dirty="0"/>
              <a:t>(?)</a:t>
            </a:r>
            <a:r>
              <a:rPr lang="ru-RU" sz="2400" dirty="0" err="1"/>
              <a:t>ся</a:t>
            </a:r>
            <a:r>
              <a:rPr lang="ru-RU" sz="2400" dirty="0"/>
              <a:t>?</a:t>
            </a:r>
          </a:p>
        </p:txBody>
      </p:sp>
      <p:pic>
        <p:nvPicPr>
          <p:cNvPr id="43021" name="Picture 13" descr="MCj0232260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40425" y="4941891"/>
            <a:ext cx="1727200" cy="1233487"/>
          </a:xfrm>
        </p:spPr>
      </p:pic>
      <p:pic>
        <p:nvPicPr>
          <p:cNvPr id="43023" name="Picture 15" descr="MMj03652490000[1]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6013" y="2781300"/>
            <a:ext cx="3732212" cy="3649663"/>
          </a:xfr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«Слон и Моська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2780928"/>
            <a:ext cx="4150940" cy="3352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/>
              <a:t>Увидевши Слона, ну на него </a:t>
            </a:r>
            <a:r>
              <a:rPr lang="ru-RU" sz="2400" b="1" dirty="0" err="1"/>
              <a:t>метат</a:t>
            </a:r>
            <a:r>
              <a:rPr lang="ru-RU" sz="2400" b="1" dirty="0"/>
              <a:t>(?)</a:t>
            </a:r>
            <a:r>
              <a:rPr lang="ru-RU" sz="2400" b="1" dirty="0" err="1"/>
              <a:t>ся</a:t>
            </a:r>
            <a:r>
              <a:rPr lang="ru-RU" sz="2400" b="1" dirty="0"/>
              <a:t>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/>
              <a:t>И лаять, и визжать, и </a:t>
            </a:r>
            <a:r>
              <a:rPr lang="ru-RU" sz="2400" b="1" dirty="0" err="1"/>
              <a:t>рват</a:t>
            </a:r>
            <a:r>
              <a:rPr lang="ru-RU" sz="2400" b="1" dirty="0"/>
              <a:t>(?)</a:t>
            </a:r>
            <a:r>
              <a:rPr lang="ru-RU" sz="2400" b="1" dirty="0" err="1"/>
              <a:t>ся</a:t>
            </a:r>
            <a:r>
              <a:rPr lang="ru-RU" sz="2400" b="1" dirty="0"/>
              <a:t>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/>
              <a:t>Ну так и лезет в драку с ним.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/>
              <a:t>«Соседка, перестань срамит(?)</a:t>
            </a:r>
            <a:r>
              <a:rPr lang="ru-RU" sz="2400" b="1" dirty="0" err="1"/>
              <a:t>ся</a:t>
            </a:r>
            <a:r>
              <a:rPr lang="ru-RU" sz="2400" b="1" dirty="0"/>
              <a:t>,-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/>
              <a:t>Ей </a:t>
            </a:r>
            <a:r>
              <a:rPr lang="ru-RU" sz="2400" b="1" dirty="0" err="1"/>
              <a:t>Шавка</a:t>
            </a:r>
            <a:r>
              <a:rPr lang="ru-RU" sz="2400" b="1" dirty="0"/>
              <a:t> говорит,- тебе ль с Слоном возит(?)</a:t>
            </a:r>
            <a:r>
              <a:rPr lang="ru-RU" sz="2400" b="1" dirty="0" err="1"/>
              <a:t>ся</a:t>
            </a:r>
            <a:r>
              <a:rPr lang="ru-RU" sz="2400" b="1" dirty="0" smtClean="0"/>
              <a:t>?»</a:t>
            </a:r>
            <a:endParaRPr lang="ru-RU" sz="2400" b="1" dirty="0"/>
          </a:p>
        </p:txBody>
      </p:sp>
      <p:pic>
        <p:nvPicPr>
          <p:cNvPr id="46090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0748220000[1]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5688" y="6237288"/>
            <a:ext cx="304800" cy="304800"/>
          </a:xfrm>
          <a:prstGeom prst="rect">
            <a:avLst/>
          </a:prstGeom>
          <a:noFill/>
        </p:spPr>
      </p:pic>
      <p:pic>
        <p:nvPicPr>
          <p:cNvPr id="46092" name="Picture 12" descr="MMj02828760000[1]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3440" y="3573466"/>
            <a:ext cx="4033837" cy="2520950"/>
          </a:xfrm>
          <a:noFill/>
          <a:ln/>
        </p:spPr>
      </p:pic>
      <p:pic>
        <p:nvPicPr>
          <p:cNvPr id="46094" name="Picture 14" descr="MMj02363510000[1]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740650" y="5445125"/>
            <a:ext cx="857250" cy="438150"/>
          </a:xfrm>
          <a:noFill/>
          <a:ln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6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448" fill="hold"/>
                                        <p:tgtEl>
                                          <p:spTgt spid="46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0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90"/>
                </p:tgtEl>
              </p:cMediaNode>
            </p:audio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7" name="Rectangle 9"/>
          <p:cNvSpPr>
            <a:spLocks noGrp="1" noChangeArrowheads="1"/>
          </p:cNvSpPr>
          <p:nvPr>
            <p:ph type="title"/>
          </p:nvPr>
        </p:nvSpPr>
        <p:spPr>
          <a:xfrm>
            <a:off x="1259632" y="260648"/>
            <a:ext cx="7086600" cy="14478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«Стрекоза и муравей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8136" name="Picture 8" descr="MCj0426440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2780930"/>
            <a:ext cx="3745395" cy="2808312"/>
          </a:xfrm>
        </p:spPr>
      </p:pic>
      <p:sp>
        <p:nvSpPr>
          <p:cNvPr id="48138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355976" y="1556792"/>
            <a:ext cx="4536504" cy="504056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endParaRPr lang="ru-RU" sz="2800" dirty="0" smtClean="0"/>
          </a:p>
          <a:p>
            <a:pPr>
              <a:buFont typeface="Wingdings" pitchFamily="2" charset="2"/>
              <a:buNone/>
            </a:pPr>
            <a:r>
              <a:rPr lang="ru-RU" sz="2800" b="1" dirty="0" smtClean="0"/>
              <a:t>Попрыгунья </a:t>
            </a:r>
            <a:r>
              <a:rPr lang="ru-RU" sz="2800" b="1" dirty="0"/>
              <a:t>Стрекоза лето красное пропела,</a:t>
            </a:r>
          </a:p>
          <a:p>
            <a:pPr>
              <a:buFont typeface="Wingdings" pitchFamily="2" charset="2"/>
              <a:buNone/>
            </a:pPr>
            <a:r>
              <a:rPr lang="ru-RU" sz="2800" b="1" dirty="0"/>
              <a:t>Оглянут(?)</a:t>
            </a:r>
            <a:r>
              <a:rPr lang="ru-RU" sz="2800" b="1" dirty="0" err="1"/>
              <a:t>ся</a:t>
            </a:r>
            <a:r>
              <a:rPr lang="ru-RU" sz="2800" b="1" dirty="0"/>
              <a:t> (не) успела, как зима катит в глаза…</a:t>
            </a:r>
          </a:p>
          <a:p>
            <a:pPr>
              <a:buFont typeface="Wingdings" pitchFamily="2" charset="2"/>
              <a:buNone/>
            </a:pPr>
            <a:r>
              <a:rPr lang="ru-RU" sz="2800" b="1" dirty="0" smtClean="0"/>
              <a:t>- Не </a:t>
            </a:r>
            <a:r>
              <a:rPr lang="ru-RU" sz="2800" b="1" dirty="0"/>
              <a:t>оставь меня, кум милый!</a:t>
            </a:r>
          </a:p>
          <a:p>
            <a:pPr>
              <a:buFont typeface="Wingdings" pitchFamily="2" charset="2"/>
              <a:buNone/>
            </a:pPr>
            <a:r>
              <a:rPr lang="ru-RU" sz="2800" b="1" dirty="0"/>
              <a:t>Дай ты мне собрат(?)</a:t>
            </a:r>
            <a:r>
              <a:rPr lang="ru-RU" sz="2800" b="1" dirty="0" err="1"/>
              <a:t>ся</a:t>
            </a:r>
            <a:r>
              <a:rPr lang="ru-RU" sz="2800" b="1" dirty="0"/>
              <a:t> с </a:t>
            </a:r>
            <a:r>
              <a:rPr lang="ru-RU" sz="2800" b="1" dirty="0" smtClean="0"/>
              <a:t>силой…</a:t>
            </a:r>
            <a:endParaRPr lang="ru-RU" sz="2800" b="1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3" y="274638"/>
            <a:ext cx="8229600" cy="12821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Творческое </a:t>
            </a:r>
            <a:r>
              <a:rPr lang="ru-RU" sz="3600" b="1" dirty="0">
                <a:solidFill>
                  <a:srgbClr val="C00000"/>
                </a:solidFill>
              </a:rPr>
              <a:t>задание.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C00000"/>
                </a:solidFill>
              </a:rPr>
              <a:t>Выписать </a:t>
            </a:r>
            <a:r>
              <a:rPr lang="ru-RU" sz="2800" b="1" i="1" dirty="0" smtClean="0">
                <a:solidFill>
                  <a:srgbClr val="0000FF"/>
                </a:solidFill>
              </a:rPr>
              <a:t>возвратные </a:t>
            </a:r>
            <a:r>
              <a:rPr lang="ru-RU" sz="2800" b="1" i="1" dirty="0" smtClean="0">
                <a:solidFill>
                  <a:srgbClr val="C00000"/>
                </a:solidFill>
              </a:rPr>
              <a:t>глаголы </a:t>
            </a:r>
            <a:r>
              <a:rPr lang="ru-RU" sz="2800" b="1" i="1" dirty="0">
                <a:solidFill>
                  <a:srgbClr val="C00000"/>
                </a:solidFill>
              </a:rPr>
              <a:t>и поставить их в неопределённую </a:t>
            </a:r>
            <a:r>
              <a:rPr lang="ru-RU" sz="2800" b="1" i="1" dirty="0" smtClean="0">
                <a:solidFill>
                  <a:srgbClr val="C00000"/>
                </a:solidFill>
              </a:rPr>
              <a:t>форму. </a:t>
            </a:r>
            <a:r>
              <a:rPr lang="ru-RU" sz="2800" i="1" dirty="0">
                <a:solidFill>
                  <a:schemeClr val="bg2"/>
                </a:solidFill>
              </a:rPr>
              <a:t/>
            </a:r>
            <a:br>
              <a:rPr lang="ru-RU" sz="2800" i="1" dirty="0">
                <a:solidFill>
                  <a:schemeClr val="bg2"/>
                </a:solidFill>
              </a:rPr>
            </a:br>
            <a:r>
              <a:rPr lang="ru-RU" sz="2800" i="1" dirty="0">
                <a:solidFill>
                  <a:schemeClr val="bg2"/>
                </a:solidFill>
              </a:rPr>
              <a:t>(на –</a:t>
            </a:r>
            <a:r>
              <a:rPr lang="ru-RU" sz="2800" i="1" dirty="0" err="1">
                <a:solidFill>
                  <a:schemeClr val="bg2"/>
                </a:solidFill>
              </a:rPr>
              <a:t>тся</a:t>
            </a:r>
            <a:r>
              <a:rPr lang="ru-RU" sz="2800" i="1" dirty="0">
                <a:solidFill>
                  <a:schemeClr val="bg2"/>
                </a:solidFill>
              </a:rPr>
              <a:t> или –</a:t>
            </a:r>
            <a:r>
              <a:rPr lang="ru-RU" sz="2800" i="1" dirty="0" err="1">
                <a:solidFill>
                  <a:schemeClr val="bg2"/>
                </a:solidFill>
              </a:rPr>
              <a:t>ться</a:t>
            </a:r>
            <a:r>
              <a:rPr lang="ru-RU" sz="2800" i="1" dirty="0">
                <a:solidFill>
                  <a:schemeClr val="bg2"/>
                </a:solidFill>
              </a:rPr>
              <a:t>).</a:t>
            </a:r>
            <a:endParaRPr lang="ru-RU" sz="3600" dirty="0">
              <a:solidFill>
                <a:schemeClr val="bg2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16832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/>
              <a:t>Чижа захлопнула злодейка-западня: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/>
              <a:t>Бедняжка в ней и рвался и метался,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/>
              <a:t>А голубь молодой над ним же издевался.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/>
              <a:t>«Не стыдно ль,- говорит,- средь бела дня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/>
              <a:t>Попался!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/>
              <a:t>Не провели бы так меня: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/>
              <a:t>За это я ручаюсь смело».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/>
              <a:t>Ан, смотришь, тут же сам запутался в силок.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/>
              <a:t>И дело!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/>
              <a:t>Вперёд чужой беде не смейся, Голубок.</a:t>
            </a:r>
          </a:p>
        </p:txBody>
      </p:sp>
      <p:pic>
        <p:nvPicPr>
          <p:cNvPr id="130050" name="Picture 2" descr="http://im2-tub-ru.yandex.net/i?id=195789438-4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196754"/>
            <a:ext cx="2266950" cy="1428750"/>
          </a:xfrm>
          <a:prstGeom prst="rect">
            <a:avLst/>
          </a:prstGeom>
          <a:noFill/>
        </p:spPr>
      </p:pic>
      <p:pic>
        <p:nvPicPr>
          <p:cNvPr id="8" name="Picture 6" descr="MCj04322770000[1]"/>
          <p:cNvPicPr>
            <a:picLocks noChangeAspect="1" noChangeArrowheads="1"/>
          </p:cNvPicPr>
          <p:nvPr/>
        </p:nvPicPr>
        <p:blipFill>
          <a:blip r:embed="rId3" cstate="print"/>
          <a:srcRect b="15811"/>
          <a:stretch>
            <a:fillRect/>
          </a:stretch>
        </p:blipFill>
        <p:spPr bwMode="auto">
          <a:xfrm>
            <a:off x="7092280" y="3212979"/>
            <a:ext cx="1827212" cy="153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3" y="274638"/>
            <a:ext cx="8229600" cy="12821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Проверка.</a:t>
            </a: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C00000"/>
                </a:solidFill>
              </a:rPr>
              <a:t>Выписать </a:t>
            </a:r>
            <a:r>
              <a:rPr lang="ru-RU" sz="2800" b="1" i="1" dirty="0" smtClean="0">
                <a:solidFill>
                  <a:srgbClr val="009900"/>
                </a:solidFill>
              </a:rPr>
              <a:t>возвратные</a:t>
            </a:r>
            <a:r>
              <a:rPr lang="ru-RU" sz="2800" b="1" i="1" dirty="0" smtClean="0">
                <a:solidFill>
                  <a:srgbClr val="C00000"/>
                </a:solidFill>
              </a:rPr>
              <a:t> глаголы </a:t>
            </a:r>
            <a:r>
              <a:rPr lang="ru-RU" sz="2800" b="1" i="1" dirty="0">
                <a:solidFill>
                  <a:srgbClr val="C00000"/>
                </a:solidFill>
              </a:rPr>
              <a:t>и поставить их в неопределённую </a:t>
            </a:r>
            <a:r>
              <a:rPr lang="ru-RU" sz="2800" b="1" i="1" dirty="0" smtClean="0">
                <a:solidFill>
                  <a:srgbClr val="C00000"/>
                </a:solidFill>
              </a:rPr>
              <a:t>форму. </a:t>
            </a:r>
            <a:r>
              <a:rPr lang="ru-RU" sz="2800" i="1" dirty="0">
                <a:solidFill>
                  <a:schemeClr val="bg2"/>
                </a:solidFill>
              </a:rPr>
              <a:t/>
            </a:r>
            <a:br>
              <a:rPr lang="ru-RU" sz="2800" i="1" dirty="0">
                <a:solidFill>
                  <a:schemeClr val="bg2"/>
                </a:solidFill>
              </a:rPr>
            </a:br>
            <a:r>
              <a:rPr lang="ru-RU" sz="2800" i="1" dirty="0">
                <a:solidFill>
                  <a:schemeClr val="bg2"/>
                </a:solidFill>
              </a:rPr>
              <a:t>(на –</a:t>
            </a:r>
            <a:r>
              <a:rPr lang="ru-RU" sz="2800" i="1" dirty="0" err="1">
                <a:solidFill>
                  <a:schemeClr val="bg2"/>
                </a:solidFill>
              </a:rPr>
              <a:t>тся</a:t>
            </a:r>
            <a:r>
              <a:rPr lang="ru-RU" sz="2800" i="1" dirty="0">
                <a:solidFill>
                  <a:schemeClr val="bg2"/>
                </a:solidFill>
              </a:rPr>
              <a:t> или –</a:t>
            </a:r>
            <a:r>
              <a:rPr lang="ru-RU" sz="2800" i="1" dirty="0" err="1">
                <a:solidFill>
                  <a:schemeClr val="bg2"/>
                </a:solidFill>
              </a:rPr>
              <a:t>ться</a:t>
            </a:r>
            <a:r>
              <a:rPr lang="ru-RU" sz="2800" i="1" dirty="0">
                <a:solidFill>
                  <a:schemeClr val="bg2"/>
                </a:solidFill>
              </a:rPr>
              <a:t>).</a:t>
            </a:r>
            <a:endParaRPr lang="ru-RU" sz="3600" dirty="0">
              <a:solidFill>
                <a:schemeClr val="bg2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8884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/>
              <a:t>Чижа захлопнула злодейка-западня: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/>
              <a:t>Бедняжка в ней и </a:t>
            </a:r>
            <a:r>
              <a:rPr lang="ru-RU" sz="2800" b="1" dirty="0">
                <a:solidFill>
                  <a:srgbClr val="009900"/>
                </a:solidFill>
              </a:rPr>
              <a:t>рвал</a:t>
            </a:r>
            <a:r>
              <a:rPr lang="ru-RU" sz="2800" b="1" dirty="0">
                <a:solidFill>
                  <a:srgbClr val="0000FF"/>
                </a:solidFill>
              </a:rPr>
              <a:t>ся</a:t>
            </a:r>
            <a:r>
              <a:rPr lang="ru-RU" sz="2800" dirty="0"/>
              <a:t> и </a:t>
            </a:r>
            <a:r>
              <a:rPr lang="ru-RU" sz="2800" b="1" dirty="0">
                <a:solidFill>
                  <a:srgbClr val="009900"/>
                </a:solidFill>
              </a:rPr>
              <a:t>метал</a:t>
            </a:r>
            <a:r>
              <a:rPr lang="ru-RU" sz="2800" b="1" dirty="0">
                <a:solidFill>
                  <a:srgbClr val="0000FF"/>
                </a:solidFill>
              </a:rPr>
              <a:t>ся</a:t>
            </a:r>
            <a:r>
              <a:rPr lang="ru-RU" sz="2800" dirty="0"/>
              <a:t>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/>
              <a:t>А голубь молодой над ним же </a:t>
            </a:r>
            <a:r>
              <a:rPr lang="ru-RU" sz="2800" b="1" dirty="0">
                <a:solidFill>
                  <a:srgbClr val="009900"/>
                </a:solidFill>
              </a:rPr>
              <a:t>издевал</a:t>
            </a:r>
            <a:r>
              <a:rPr lang="ru-RU" sz="2800" b="1" dirty="0">
                <a:solidFill>
                  <a:srgbClr val="0000FF"/>
                </a:solidFill>
              </a:rPr>
              <a:t>ся</a:t>
            </a:r>
            <a:r>
              <a:rPr lang="ru-RU" sz="2800" dirty="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/>
              <a:t>«Не стыдно ль</a:t>
            </a:r>
            <a:r>
              <a:rPr lang="ru-RU" sz="2800" dirty="0" smtClean="0"/>
              <a:t>, - </a:t>
            </a:r>
            <a:r>
              <a:rPr lang="ru-RU" sz="2800" dirty="0"/>
              <a:t>говорит</a:t>
            </a:r>
            <a:r>
              <a:rPr lang="ru-RU" sz="2800" dirty="0" smtClean="0"/>
              <a:t>, - </a:t>
            </a:r>
            <a:r>
              <a:rPr lang="ru-RU" sz="2800" dirty="0"/>
              <a:t>средь бела дня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/>
              <a:t>Попался!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/>
              <a:t>Не провели бы так меня: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/>
              <a:t>За это я ручаюсь смело».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/>
              <a:t>Ан, смотришь, тут же сам </a:t>
            </a:r>
            <a:r>
              <a:rPr lang="ru-RU" sz="2800" b="1" dirty="0">
                <a:solidFill>
                  <a:srgbClr val="009900"/>
                </a:solidFill>
              </a:rPr>
              <a:t>запутал</a:t>
            </a:r>
            <a:r>
              <a:rPr lang="ru-RU" sz="2800" b="1" dirty="0">
                <a:solidFill>
                  <a:srgbClr val="0000FF"/>
                </a:solidFill>
              </a:rPr>
              <a:t>ся</a:t>
            </a:r>
            <a:r>
              <a:rPr lang="ru-RU" sz="2800" dirty="0"/>
              <a:t> в силок.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/>
              <a:t>И дело!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/>
              <a:t>Вперёд чужой беде </a:t>
            </a:r>
            <a:r>
              <a:rPr lang="ru-RU" sz="2800" b="1" dirty="0">
                <a:solidFill>
                  <a:srgbClr val="009900"/>
                </a:solidFill>
              </a:rPr>
              <a:t>не смей</a:t>
            </a:r>
            <a:r>
              <a:rPr lang="ru-RU" sz="2800" b="1" dirty="0">
                <a:solidFill>
                  <a:srgbClr val="0000FF"/>
                </a:solidFill>
              </a:rPr>
              <a:t>ся</a:t>
            </a:r>
            <a:r>
              <a:rPr lang="ru-RU" sz="2800" dirty="0"/>
              <a:t>, Голубок.</a:t>
            </a:r>
          </a:p>
        </p:txBody>
      </p:sp>
      <p:pic>
        <p:nvPicPr>
          <p:cNvPr id="130050" name="Picture 2" descr="http://im2-tub-ru.yandex.net/i?id=195789438-4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268760"/>
            <a:ext cx="2266950" cy="1428750"/>
          </a:xfrm>
          <a:prstGeom prst="rect">
            <a:avLst/>
          </a:prstGeom>
          <a:noFill/>
        </p:spPr>
      </p:pic>
      <p:pic>
        <p:nvPicPr>
          <p:cNvPr id="6" name="Picture 6" descr="MCj04322770000[1]"/>
          <p:cNvPicPr>
            <a:picLocks noChangeAspect="1" noChangeArrowheads="1"/>
          </p:cNvPicPr>
          <p:nvPr/>
        </p:nvPicPr>
        <p:blipFill>
          <a:blip r:embed="rId3" cstate="print"/>
          <a:srcRect b="15811"/>
          <a:stretch>
            <a:fillRect/>
          </a:stretch>
        </p:blipFill>
        <p:spPr bwMode="auto">
          <a:xfrm>
            <a:off x="7020272" y="2996952"/>
            <a:ext cx="1827212" cy="153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Проверка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820472" cy="4525963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sz="3600" i="1" dirty="0" smtClean="0"/>
              <a:t>Сердце зам</a:t>
            </a:r>
            <a:r>
              <a:rPr lang="ru-RU" sz="3600" b="1" i="1" dirty="0" smtClean="0">
                <a:solidFill>
                  <a:srgbClr val="C00000"/>
                </a:solidFill>
              </a:rPr>
              <a:t>и</a:t>
            </a:r>
            <a:r>
              <a:rPr lang="ru-RU" sz="3600" i="1" dirty="0" smtClean="0"/>
              <a:t>рает от восторга при</a:t>
            </a:r>
            <a:r>
              <a:rPr lang="ru-RU" sz="3600" b="1" i="1" u="sng" dirty="0" smtClean="0">
                <a:solidFill>
                  <a:srgbClr val="C00000"/>
                </a:solidFill>
              </a:rPr>
              <a:t>  </a:t>
            </a:r>
            <a:r>
              <a:rPr lang="ru-RU" sz="3600" i="1" dirty="0" smtClean="0"/>
              <a:t>виде чудесной картины природы. За селом рас</a:t>
            </a:r>
            <a:r>
              <a:rPr lang="ru-RU" sz="3600" b="1" i="1" dirty="0" smtClean="0">
                <a:solidFill>
                  <a:srgbClr val="C00000"/>
                </a:solidFill>
              </a:rPr>
              <a:t>с</a:t>
            </a:r>
            <a:r>
              <a:rPr lang="ru-RU" sz="3600" i="1" dirty="0" smtClean="0"/>
              <a:t>т</a:t>
            </a:r>
            <a:r>
              <a:rPr lang="ru-RU" sz="3600" b="1" i="1" dirty="0" smtClean="0">
                <a:solidFill>
                  <a:srgbClr val="C00000"/>
                </a:solidFill>
              </a:rPr>
              <a:t>и</a:t>
            </a:r>
            <a:r>
              <a:rPr lang="ru-RU" sz="3600" i="1" dirty="0" smtClean="0"/>
              <a:t>лается гладк</a:t>
            </a:r>
            <a:r>
              <a:rPr lang="ru-RU" sz="3600" b="1" i="1" dirty="0" smtClean="0">
                <a:solidFill>
                  <a:srgbClr val="C00000"/>
                </a:solidFill>
              </a:rPr>
              <a:t>ое</a:t>
            </a:r>
            <a:r>
              <a:rPr lang="ru-RU" sz="3600" i="1" dirty="0" smtClean="0"/>
              <a:t> озеро, и ни</a:t>
            </a:r>
            <a:r>
              <a:rPr lang="ru-RU" sz="3600" b="1" i="1" dirty="0" smtClean="0">
                <a:solidFill>
                  <a:srgbClr val="C00000"/>
                </a:solidFill>
              </a:rPr>
              <a:t>з</a:t>
            </a:r>
            <a:r>
              <a:rPr lang="ru-RU" sz="3600" i="1" dirty="0" smtClean="0"/>
              <a:t>ко от</a:t>
            </a:r>
            <a:r>
              <a:rPr lang="ru-RU" sz="3600" b="1" i="1" u="sng" dirty="0" smtClean="0">
                <a:solidFill>
                  <a:srgbClr val="C00000"/>
                </a:solidFill>
              </a:rPr>
              <a:t>  </a:t>
            </a:r>
            <a:r>
              <a:rPr lang="ru-RU" sz="3600" i="1" dirty="0" smtClean="0"/>
              <a:t>него над лугом стеле</a:t>
            </a:r>
            <a:r>
              <a:rPr lang="ru-RU" sz="3600" b="1" i="1" dirty="0" smtClean="0">
                <a:solidFill>
                  <a:srgbClr val="C00000"/>
                </a:solidFill>
              </a:rPr>
              <a:t>тся</a:t>
            </a:r>
            <a:r>
              <a:rPr lang="ru-RU" sz="3600" i="1" dirty="0" smtClean="0"/>
              <a:t> туман. Трудно проб</a:t>
            </a:r>
            <a:r>
              <a:rPr lang="ru-RU" sz="3600" b="1" i="1" dirty="0" smtClean="0">
                <a:solidFill>
                  <a:srgbClr val="C00000"/>
                </a:solidFill>
              </a:rPr>
              <a:t>и</a:t>
            </a:r>
            <a:r>
              <a:rPr lang="ru-RU" sz="3600" i="1" dirty="0" smtClean="0"/>
              <a:t>ра</a:t>
            </a:r>
            <a:r>
              <a:rPr lang="ru-RU" sz="3600" b="1" i="1" dirty="0" smtClean="0">
                <a:solidFill>
                  <a:srgbClr val="C00000"/>
                </a:solidFill>
              </a:rPr>
              <a:t>ться</a:t>
            </a:r>
            <a:r>
              <a:rPr lang="ru-RU" sz="3600" i="1" dirty="0" smtClean="0"/>
              <a:t>  сквозь густы</a:t>
            </a:r>
            <a:r>
              <a:rPr lang="ru-RU" sz="3600" b="1" i="1" dirty="0" smtClean="0">
                <a:solidFill>
                  <a:srgbClr val="C00000"/>
                </a:solidFill>
              </a:rPr>
              <a:t>е</a:t>
            </a:r>
            <a:r>
              <a:rPr lang="ru-RU" sz="3600" i="1" dirty="0" smtClean="0"/>
              <a:t>  зар</a:t>
            </a:r>
            <a:r>
              <a:rPr lang="ru-RU" sz="3600" b="1" i="1" dirty="0" smtClean="0">
                <a:solidFill>
                  <a:srgbClr val="C00000"/>
                </a:solidFill>
              </a:rPr>
              <a:t>о</a:t>
            </a:r>
            <a:r>
              <a:rPr lang="ru-RU" sz="3600" i="1" dirty="0" smtClean="0"/>
              <a:t>сли кустов. Но вот скоро забл</a:t>
            </a:r>
            <a:r>
              <a:rPr lang="ru-RU" sz="3600" b="1" i="1" dirty="0" smtClean="0">
                <a:solidFill>
                  <a:srgbClr val="C00000"/>
                </a:solidFill>
              </a:rPr>
              <a:t>е</a:t>
            </a:r>
            <a:r>
              <a:rPr lang="ru-RU" sz="3600" i="1" dirty="0" smtClean="0"/>
              <a:t>стит со</a:t>
            </a:r>
            <a:r>
              <a:rPr lang="ru-RU" sz="3600" b="1" i="1" dirty="0" smtClean="0">
                <a:solidFill>
                  <a:srgbClr val="C00000"/>
                </a:solidFill>
              </a:rPr>
              <a:t>л</a:t>
            </a:r>
            <a:r>
              <a:rPr lang="ru-RU" sz="3600" i="1" dirty="0" smtClean="0"/>
              <a:t>нце на небе, и</a:t>
            </a:r>
            <a:r>
              <a:rPr lang="ru-RU" sz="3600" b="1" i="1" dirty="0" smtClean="0">
                <a:solidFill>
                  <a:srgbClr val="C00000"/>
                </a:solidFill>
              </a:rPr>
              <a:t>сч</a:t>
            </a:r>
            <a:r>
              <a:rPr lang="ru-RU" sz="3600" i="1" dirty="0" smtClean="0"/>
              <a:t>езнет туман.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/>
              <a:t>Рассмотрите </a:t>
            </a:r>
            <a:r>
              <a:rPr lang="ru-RU" sz="3100" b="1" dirty="0" smtClean="0"/>
              <a:t>внимательно фотографии  и </a:t>
            </a:r>
            <a:r>
              <a:rPr lang="ru-RU" sz="3100" b="1" dirty="0" smtClean="0"/>
              <a:t>выполните </a:t>
            </a:r>
            <a:r>
              <a:rPr lang="ru-RU" sz="3100" b="1" dirty="0" smtClean="0"/>
              <a:t>задания: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1988841"/>
            <a:ext cx="4114800" cy="4525963"/>
          </a:xfrm>
        </p:spPr>
        <p:txBody>
          <a:bodyPr>
            <a:normAutofit fontScale="92500"/>
          </a:bodyPr>
          <a:lstStyle/>
          <a:p>
            <a:pPr lvl="0"/>
            <a:r>
              <a:rPr lang="ru-RU" b="1" dirty="0" smtClean="0"/>
              <a:t>Придумай и запиши  глаголы на </a:t>
            </a:r>
            <a:r>
              <a:rPr lang="ru-RU" b="1" dirty="0" smtClean="0">
                <a:solidFill>
                  <a:srgbClr val="FF0000"/>
                </a:solidFill>
              </a:rPr>
              <a:t>-</a:t>
            </a:r>
            <a:r>
              <a:rPr lang="ru-RU" b="1" dirty="0" err="1" smtClean="0">
                <a:solidFill>
                  <a:srgbClr val="FF0000"/>
                </a:solidFill>
              </a:rPr>
              <a:t>тся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и –</a:t>
            </a:r>
            <a:r>
              <a:rPr lang="ru-RU" b="1" dirty="0" err="1" smtClean="0">
                <a:solidFill>
                  <a:srgbClr val="FF0000"/>
                </a:solidFill>
              </a:rPr>
              <a:t>ться</a:t>
            </a:r>
            <a:r>
              <a:rPr lang="ru-RU" b="1" dirty="0" smtClean="0"/>
              <a:t> по этим фотографиям.</a:t>
            </a:r>
            <a:endParaRPr lang="ru-RU" dirty="0" smtClean="0"/>
          </a:p>
          <a:p>
            <a:pPr lvl="0"/>
            <a:r>
              <a:rPr lang="ru-RU" b="1" dirty="0" smtClean="0"/>
              <a:t>Используя глаголы на </a:t>
            </a:r>
            <a:r>
              <a:rPr lang="ru-RU" b="1" dirty="0" smtClean="0">
                <a:solidFill>
                  <a:srgbClr val="FF0000"/>
                </a:solidFill>
              </a:rPr>
              <a:t>-</a:t>
            </a:r>
            <a:r>
              <a:rPr lang="ru-RU" b="1" dirty="0" err="1" smtClean="0">
                <a:solidFill>
                  <a:srgbClr val="FF0000"/>
                </a:solidFill>
              </a:rPr>
              <a:t>тся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и –</a:t>
            </a:r>
            <a:r>
              <a:rPr lang="ru-RU" b="1" dirty="0" err="1" smtClean="0">
                <a:solidFill>
                  <a:srgbClr val="FF0000"/>
                </a:solidFill>
              </a:rPr>
              <a:t>ться</a:t>
            </a:r>
            <a:r>
              <a:rPr lang="ru-RU" b="1" dirty="0" smtClean="0"/>
              <a:t> , составь памятку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«Как нужно вести себя у воды летом».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27363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509120"/>
            <a:ext cx="28803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284984"/>
            <a:ext cx="2337938" cy="172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Проверка.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Плещутся, купаются, соревнуются, увлекаются, брызгаются, смеются, играются, развлекаются, радуются, наслаждаются…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Синтаксический разбор предложения.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5400" dirty="0" smtClean="0"/>
              <a:t>  Что  лет_м  р_дит_ся  то з_мой пригодит_ся.</a:t>
            </a:r>
            <a:r>
              <a:rPr lang="ru-RU" sz="5400" b="1" baseline="30000" dirty="0" smtClean="0">
                <a:solidFill>
                  <a:srgbClr val="C00000"/>
                </a:solidFill>
              </a:rPr>
              <a:t>4</a:t>
            </a:r>
            <a:endParaRPr lang="ru-RU" sz="54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Проверка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1800" dirty="0" smtClean="0"/>
              <a:t>мест.      нареч.          глаг.                  мест.      нареч.                   глаг.</a:t>
            </a:r>
          </a:p>
          <a:p>
            <a:r>
              <a:rPr lang="ru-RU" sz="2800" b="1" dirty="0" smtClean="0"/>
              <a:t>(</a:t>
            </a:r>
            <a:r>
              <a:rPr lang="ru-RU" sz="2800" dirty="0" smtClean="0"/>
              <a:t> </a:t>
            </a:r>
            <a:r>
              <a:rPr lang="ru-RU" sz="2800" u="sng" dirty="0" smtClean="0"/>
              <a:t>Что</a:t>
            </a:r>
            <a:r>
              <a:rPr lang="ru-RU" sz="2800" dirty="0" smtClean="0"/>
              <a:t> </a:t>
            </a:r>
            <a:r>
              <a:rPr lang="ru-RU" sz="2800" u="dash" dirty="0" smtClean="0"/>
              <a:t>летом</a:t>
            </a:r>
            <a:r>
              <a:rPr lang="ru-RU" sz="2800" dirty="0" smtClean="0"/>
              <a:t> </a:t>
            </a:r>
            <a:r>
              <a:rPr lang="ru-RU" sz="2800" u="dbl" dirty="0" smtClean="0"/>
              <a:t>родится</a:t>
            </a:r>
            <a:r>
              <a:rPr lang="ru-RU" sz="2800" dirty="0" smtClean="0"/>
              <a:t> </a:t>
            </a:r>
            <a:r>
              <a:rPr lang="ru-RU" sz="2800" b="1" dirty="0" smtClean="0"/>
              <a:t>)</a:t>
            </a:r>
            <a:r>
              <a:rPr lang="ru-RU" sz="2800" dirty="0" smtClean="0"/>
              <a:t>, </a:t>
            </a:r>
            <a:r>
              <a:rPr lang="ru-RU" sz="2800" b="1" dirty="0" smtClean="0"/>
              <a:t> [</a:t>
            </a:r>
            <a:r>
              <a:rPr lang="ru-RU" sz="2800" dirty="0" smtClean="0"/>
              <a:t> </a:t>
            </a:r>
            <a:r>
              <a:rPr lang="ru-RU" sz="2800" u="sng" dirty="0" smtClean="0"/>
              <a:t>то</a:t>
            </a:r>
            <a:r>
              <a:rPr lang="ru-RU" sz="2800" dirty="0" smtClean="0"/>
              <a:t>   </a:t>
            </a:r>
            <a:r>
              <a:rPr lang="ru-RU" sz="2800" u="dash" dirty="0" smtClean="0"/>
              <a:t>зимой</a:t>
            </a:r>
            <a:r>
              <a:rPr lang="ru-RU" sz="2800" dirty="0" smtClean="0"/>
              <a:t>   </a:t>
            </a:r>
            <a:r>
              <a:rPr lang="ru-RU" sz="2800" u="dbl" dirty="0" smtClean="0"/>
              <a:t>пригодится</a:t>
            </a:r>
            <a:r>
              <a:rPr lang="ru-RU" sz="2800" dirty="0" smtClean="0"/>
              <a:t> </a:t>
            </a:r>
            <a:r>
              <a:rPr lang="ru-RU" sz="2800" b="1" dirty="0" smtClean="0"/>
              <a:t>]</a:t>
            </a:r>
            <a:r>
              <a:rPr lang="ru-RU" sz="2800" dirty="0" smtClean="0"/>
              <a:t>.</a:t>
            </a:r>
            <a:r>
              <a:rPr lang="ru-RU" sz="2800" b="1" baseline="30000" dirty="0" smtClean="0"/>
              <a:t> 4</a:t>
            </a:r>
          </a:p>
          <a:p>
            <a:endParaRPr lang="ru-RU" sz="2800" b="1" baseline="30000" dirty="0" smtClean="0"/>
          </a:p>
          <a:p>
            <a:endParaRPr lang="ru-RU" sz="2800" b="1" baseline="30000" dirty="0" smtClean="0"/>
          </a:p>
          <a:p>
            <a:pPr>
              <a:buNone/>
            </a:pPr>
            <a:r>
              <a:rPr lang="ru-RU" sz="6000" dirty="0" smtClean="0"/>
              <a:t>        (</a:t>
            </a:r>
            <a:r>
              <a:rPr lang="ru-RU" sz="6000" u="heavy" dirty="0" smtClean="0"/>
              <a:t>Что</a:t>
            </a:r>
            <a:r>
              <a:rPr lang="ru-RU" sz="6000" dirty="0" smtClean="0"/>
              <a:t> =),[ </a:t>
            </a:r>
            <a:r>
              <a:rPr lang="ru-RU" sz="6000" u="heavy" dirty="0" smtClean="0"/>
              <a:t>то</a:t>
            </a:r>
            <a:r>
              <a:rPr lang="ru-RU" sz="6000" dirty="0" smtClean="0"/>
              <a:t>  =].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Рефлексия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7" name="AutoShape 8" descr="?url=http%3A%2F%2Fnsportal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/>
          <a:lstStyle/>
          <a:p>
            <a:endParaRPr lang="ru-RU"/>
          </a:p>
        </p:txBody>
      </p:sp>
      <p:sp>
        <p:nvSpPr>
          <p:cNvPr id="13318" name="AutoShape 10" descr="?url=http%3A%2F%2Fnsportal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/>
          <a:lstStyle/>
          <a:p>
            <a:endParaRPr lang="ru-RU"/>
          </a:p>
        </p:txBody>
      </p:sp>
      <p:pic>
        <p:nvPicPr>
          <p:cNvPr id="13319" name="Picture 12" descr="Картинка 34 из 741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6" y="1412878"/>
            <a:ext cx="69119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Контрольный диктант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(материал для учителя)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		Солнце — самая близкая в нашем космическом доме звезда. Она кажется огромной, потому что находится сравнительно близко от нас. Другие звезды распол</a:t>
            </a:r>
            <a:r>
              <a:rPr lang="ru-RU" b="1" dirty="0" smtClean="0">
                <a:solidFill>
                  <a:srgbClr val="0000FF"/>
                </a:solidFill>
              </a:rPr>
              <a:t>а</a:t>
            </a:r>
            <a:r>
              <a:rPr lang="ru-RU" dirty="0" smtClean="0"/>
              <a:t>гаются далеко и кажутся песчинками, маленькими точечками.</a:t>
            </a:r>
          </a:p>
          <a:p>
            <a:pPr>
              <a:buNone/>
            </a:pPr>
            <a:r>
              <a:rPr lang="ru-RU" dirty="0" smtClean="0"/>
              <a:t>		Но как их много! Люди с давних пор пытались сосчитать звезды, чтобы лучше ориентироваться на небе. Они разделили условно весь небосклон на ра</a:t>
            </a:r>
            <a:r>
              <a:rPr lang="ru-RU" b="1" dirty="0" smtClean="0">
                <a:solidFill>
                  <a:srgbClr val="0000FF"/>
                </a:solidFill>
              </a:rPr>
              <a:t>йо</a:t>
            </a:r>
            <a:r>
              <a:rPr lang="ru-RU" dirty="0" smtClean="0"/>
              <a:t>ны, а самые яркие звезды соед</a:t>
            </a:r>
            <a:r>
              <a:rPr lang="ru-RU" b="1" dirty="0" smtClean="0">
                <a:solidFill>
                  <a:srgbClr val="0000FF"/>
                </a:solidFill>
              </a:rPr>
              <a:t>и</a:t>
            </a:r>
            <a:r>
              <a:rPr lang="ru-RU" dirty="0" smtClean="0"/>
              <a:t>нили линиями. Так появились созвездия, которым ученые дали разные названия.</a:t>
            </a:r>
            <a:r>
              <a:rPr lang="ru-RU" b="1" baseline="30000" dirty="0" smtClean="0">
                <a:solidFill>
                  <a:srgbClr val="C00000"/>
                </a:solidFill>
              </a:rPr>
              <a:t>4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Контрольный диктант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(материал для учителя)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	Спря</a:t>
            </a:r>
            <a:r>
              <a:rPr lang="ru-RU" b="1" dirty="0" smtClean="0">
                <a:solidFill>
                  <a:srgbClr val="0000FF"/>
                </a:solidFill>
              </a:rPr>
              <a:t>чь</a:t>
            </a:r>
            <a:r>
              <a:rPr lang="ru-RU" dirty="0" smtClean="0"/>
              <a:t>те однажды вечером свои учебники в стол, выберите удобное место у окна и приглядитесь к звездному небу.</a:t>
            </a:r>
            <a:r>
              <a:rPr lang="ru-RU" b="1" baseline="30000" dirty="0" smtClean="0">
                <a:solidFill>
                  <a:srgbClr val="C00000"/>
                </a:solidFill>
              </a:rPr>
              <a:t>4 </a:t>
            </a:r>
            <a:r>
              <a:rPr lang="ru-RU" dirty="0" smtClean="0"/>
              <a:t> Вы заметите созвездия </a:t>
            </a:r>
            <a:r>
              <a:rPr lang="ru-RU" b="1" dirty="0" smtClean="0">
                <a:solidFill>
                  <a:srgbClr val="0000FF"/>
                </a:solidFill>
              </a:rPr>
              <a:t>Л</a:t>
            </a:r>
            <a:r>
              <a:rPr lang="ru-RU" dirty="0" smtClean="0"/>
              <a:t>ебедя, </a:t>
            </a:r>
            <a:r>
              <a:rPr lang="ru-RU" b="1" dirty="0" smtClean="0">
                <a:solidFill>
                  <a:srgbClr val="0000FF"/>
                </a:solidFill>
              </a:rPr>
              <a:t>Р</a:t>
            </a:r>
            <a:r>
              <a:rPr lang="ru-RU" dirty="0" smtClean="0"/>
              <a:t>ака, </a:t>
            </a:r>
            <a:r>
              <a:rPr lang="ru-RU" b="1" dirty="0" smtClean="0">
                <a:solidFill>
                  <a:srgbClr val="0000FF"/>
                </a:solidFill>
              </a:rPr>
              <a:t>Р</a:t>
            </a:r>
            <a:r>
              <a:rPr lang="ru-RU" dirty="0" smtClean="0"/>
              <a:t>ыбы. Если бы вы поискали на небе Полярную звезду, вы ее легко нашли бы.</a:t>
            </a:r>
          </a:p>
          <a:p>
            <a:pPr>
              <a:buNone/>
            </a:pPr>
            <a:r>
              <a:rPr lang="ru-RU" dirty="0" smtClean="0"/>
              <a:t>		Если вы посмотрите на небо в темноте, то вы увидите разные звезды</a:t>
            </a:r>
            <a:r>
              <a:rPr lang="ru-RU" b="1" dirty="0" smtClean="0">
                <a:solidFill>
                  <a:srgbClr val="0000FF"/>
                </a:solidFill>
              </a:rPr>
              <a:t>:</a:t>
            </a:r>
            <a:r>
              <a:rPr lang="ru-RU" dirty="0" smtClean="0"/>
              <a:t> маленькие и большие, белые и красные. Цвет звезды зависит от ее температуры. Если звезда горячая, то ее цвет белый, серебр</a:t>
            </a:r>
            <a:r>
              <a:rPr lang="ru-RU" b="1" dirty="0" smtClean="0">
                <a:solidFill>
                  <a:srgbClr val="0000FF"/>
                </a:solidFill>
              </a:rPr>
              <a:t>ян</a:t>
            </a:r>
            <a:r>
              <a:rPr lang="ru-RU" dirty="0" smtClean="0"/>
              <a:t>ый или голубой. Самые холодные звезды красного цвета. </a:t>
            </a:r>
          </a:p>
          <a:p>
            <a:pPr>
              <a:buNone/>
            </a:pPr>
            <a:r>
              <a:rPr lang="ru-RU" dirty="0" smtClean="0"/>
              <a:t>                                               (141 слово)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Задания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2. Сделать морфологический разбор слов.</a:t>
            </a:r>
          </a:p>
          <a:p>
            <a:pPr lvl="1">
              <a:buNone/>
            </a:pPr>
            <a:r>
              <a:rPr lang="ru-RU" sz="3200" dirty="0" smtClean="0"/>
              <a:t>Спрячьте </a:t>
            </a:r>
            <a:r>
              <a:rPr lang="ru-RU" sz="3200" b="1" baseline="30000" dirty="0" smtClean="0"/>
              <a:t>3</a:t>
            </a:r>
            <a:r>
              <a:rPr lang="ru-RU" sz="3200" baseline="30000" dirty="0" smtClean="0"/>
              <a:t> – </a:t>
            </a:r>
            <a:r>
              <a:rPr lang="ru-RU" sz="3200" b="1" baseline="30000" dirty="0" smtClean="0">
                <a:solidFill>
                  <a:srgbClr val="C00000"/>
                </a:solidFill>
              </a:rPr>
              <a:t>1 вариант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lvl="1">
              <a:buNone/>
            </a:pPr>
            <a:r>
              <a:rPr lang="ru-RU" sz="3200" dirty="0" smtClean="0"/>
              <a:t>Поискали бы</a:t>
            </a:r>
            <a:r>
              <a:rPr lang="ru-RU" sz="3200" b="1" dirty="0" smtClean="0"/>
              <a:t> </a:t>
            </a:r>
            <a:r>
              <a:rPr lang="ru-RU" sz="3200" b="1" baseline="30000" dirty="0" smtClean="0"/>
              <a:t>3</a:t>
            </a:r>
            <a:r>
              <a:rPr lang="ru-RU" sz="3200" baseline="30000" dirty="0" smtClean="0"/>
              <a:t> – </a:t>
            </a:r>
            <a:r>
              <a:rPr lang="ru-RU" sz="3200" b="1" baseline="30000" dirty="0" smtClean="0">
                <a:solidFill>
                  <a:srgbClr val="C00000"/>
                </a:solidFill>
              </a:rPr>
              <a:t>2 вариант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/>
              <a:t>3. Сделать морфемный разбор слов.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Разд_лили</a:t>
            </a:r>
            <a:r>
              <a:rPr lang="ru-RU" dirty="0" smtClean="0"/>
              <a:t>,  </a:t>
            </a:r>
            <a:r>
              <a:rPr lang="ru-RU" dirty="0" err="1" smtClean="0"/>
              <a:t>выбер_те</a:t>
            </a:r>
            <a:r>
              <a:rPr lang="ru-RU" dirty="0" smtClean="0"/>
              <a:t>  (</a:t>
            </a:r>
            <a:r>
              <a:rPr lang="ru-RU" dirty="0" err="1" smtClean="0"/>
              <a:t>пов</a:t>
            </a:r>
            <a:r>
              <a:rPr lang="ru-RU" dirty="0" smtClean="0"/>
              <a:t>. накл.),  </a:t>
            </a:r>
            <a:r>
              <a:rPr lang="ru-RU" dirty="0" err="1" smtClean="0"/>
              <a:t>выбер_те</a:t>
            </a:r>
            <a:r>
              <a:rPr lang="ru-RU" dirty="0" smtClean="0"/>
              <a:t> (изъяв. накл.), маленькие,  </a:t>
            </a:r>
            <a:r>
              <a:rPr lang="ru-RU" dirty="0" err="1" smtClean="0"/>
              <a:t>серебря_ый</a:t>
            </a:r>
            <a:r>
              <a:rPr lang="ru-RU" dirty="0" smtClean="0"/>
              <a:t>,  </a:t>
            </a:r>
            <a:r>
              <a:rPr lang="ru-RU" dirty="0" err="1" smtClean="0"/>
              <a:t>соед_нили</a:t>
            </a:r>
            <a:r>
              <a:rPr lang="ru-RU" dirty="0" smtClean="0"/>
              <a:t>,  легко.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АНАЛИЗ ДИКТАНТА.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9900"/>
                </a:solidFill>
              </a:rPr>
              <a:t>Работа над ошибками</a:t>
            </a:r>
            <a:endParaRPr lang="ru-RU" sz="5400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Работа над ошибками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3" y="1600202"/>
            <a:ext cx="8229600" cy="4925142"/>
          </a:xfrm>
        </p:spPr>
        <p:txBody>
          <a:bodyPr>
            <a:normAutofit fontScale="77500" lnSpcReduction="20000"/>
          </a:bodyPr>
          <a:lstStyle/>
          <a:p>
            <a:r>
              <a:rPr lang="ru-RU" sz="4800" dirty="0" smtClean="0"/>
              <a:t>Так появились созвездия, которым ученые дали разные названия.</a:t>
            </a:r>
            <a:r>
              <a:rPr lang="ru-RU" sz="4800" b="1" baseline="30000" dirty="0" smtClean="0">
                <a:solidFill>
                  <a:srgbClr val="C00000"/>
                </a:solidFill>
              </a:rPr>
              <a:t>4</a:t>
            </a:r>
          </a:p>
          <a:p>
            <a:pPr>
              <a:buNone/>
            </a:pPr>
            <a:r>
              <a:rPr lang="ru-RU" sz="6200" dirty="0" smtClean="0"/>
              <a:t>                [=―],(</a:t>
            </a:r>
            <a:r>
              <a:rPr lang="ru-RU" sz="6200" u="dash" dirty="0" smtClean="0"/>
              <a:t>которым</a:t>
            </a:r>
            <a:r>
              <a:rPr lang="ru-RU" sz="6200" dirty="0" smtClean="0"/>
              <a:t> ― =).</a:t>
            </a:r>
          </a:p>
          <a:p>
            <a:pPr>
              <a:buNone/>
            </a:pPr>
            <a:r>
              <a:rPr lang="ru-RU" sz="4800" b="1" baseline="300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4800" dirty="0" smtClean="0"/>
              <a:t>Спря</a:t>
            </a:r>
            <a:r>
              <a:rPr lang="ru-RU" sz="4800" b="1" dirty="0" smtClean="0">
                <a:solidFill>
                  <a:srgbClr val="0000FF"/>
                </a:solidFill>
              </a:rPr>
              <a:t>чь</a:t>
            </a:r>
            <a:r>
              <a:rPr lang="ru-RU" sz="4800" dirty="0" smtClean="0"/>
              <a:t>те однажды вечером свои учебники в стол, выбер</a:t>
            </a:r>
            <a:r>
              <a:rPr lang="ru-RU" sz="4800" b="1" dirty="0" smtClean="0">
                <a:solidFill>
                  <a:srgbClr val="0000FF"/>
                </a:solidFill>
              </a:rPr>
              <a:t>и</a:t>
            </a:r>
            <a:r>
              <a:rPr lang="ru-RU" sz="4800" dirty="0" smtClean="0"/>
              <a:t>те удобное место у окна и приглядитесь к звездному небу.</a:t>
            </a:r>
            <a:r>
              <a:rPr lang="ru-RU" sz="4800" b="1" baseline="30000" dirty="0" smtClean="0">
                <a:solidFill>
                  <a:srgbClr val="C00000"/>
                </a:solidFill>
              </a:rPr>
              <a:t>4  </a:t>
            </a:r>
            <a:r>
              <a:rPr lang="ru-RU" sz="6200" dirty="0" smtClean="0"/>
              <a:t>[=, = и = ].</a:t>
            </a:r>
            <a:endParaRPr lang="ru-RU" sz="6200" dirty="0"/>
          </a:p>
        </p:txBody>
      </p:sp>
      <p:sp>
        <p:nvSpPr>
          <p:cNvPr id="89090" name="Oval 2"/>
          <p:cNvSpPr>
            <a:spLocks noChangeArrowheads="1"/>
          </p:cNvSpPr>
          <p:nvPr/>
        </p:nvSpPr>
        <p:spPr bwMode="auto">
          <a:xfrm>
            <a:off x="4644008" y="5229200"/>
            <a:ext cx="328612" cy="3619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6156176" y="5229200"/>
            <a:ext cx="351656" cy="3619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9091" name="Oval 3"/>
          <p:cNvSpPr>
            <a:spLocks noChangeArrowheads="1"/>
          </p:cNvSpPr>
          <p:nvPr/>
        </p:nvSpPr>
        <p:spPr bwMode="auto">
          <a:xfrm>
            <a:off x="5220072" y="5229200"/>
            <a:ext cx="328612" cy="3619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Спряжение глаголов </a:t>
            </a:r>
            <a:r>
              <a:rPr lang="ru-RU" b="1" dirty="0" smtClean="0">
                <a:solidFill>
                  <a:srgbClr val="002060"/>
                </a:solidFill>
              </a:rPr>
              <a:t>– это изменение глаголов по лицам и числам.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844826"/>
          <a:ext cx="8424936" cy="4770165"/>
        </p:xfrm>
        <a:graphic>
          <a:graphicData uri="http://schemas.openxmlformats.org/drawingml/2006/table">
            <a:tbl>
              <a:tblPr/>
              <a:tblGrid>
                <a:gridCol w="4176464"/>
                <a:gridCol w="4248472"/>
              </a:tblGrid>
              <a:tr h="5029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спряжение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en-US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solidFill>
                            <a:srgbClr val="33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спряжение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Брить, стелить.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остальные глаголы 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(на </a:t>
                      </a:r>
                      <a:r>
                        <a:rPr lang="ru-RU" sz="2400" dirty="0" smtClean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-ять, -</a:t>
                      </a:r>
                      <a:r>
                        <a:rPr lang="ru-RU" sz="2400" dirty="0" err="1" smtClean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оть</a:t>
                      </a:r>
                      <a:r>
                        <a:rPr lang="ru-RU" sz="2400" dirty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-</a:t>
                      </a:r>
                      <a:r>
                        <a:rPr lang="ru-RU" sz="2400" dirty="0" err="1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уть</a:t>
                      </a:r>
                      <a:r>
                        <a:rPr lang="ru-RU" sz="2400" dirty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-</a:t>
                      </a:r>
                      <a:r>
                        <a:rPr lang="ru-RU" sz="2400" dirty="0" err="1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ыть</a:t>
                      </a:r>
                      <a:r>
                        <a:rPr lang="ru-RU" sz="2400" dirty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2400" dirty="0" err="1" smtClean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чь</a:t>
                      </a:r>
                      <a:r>
                        <a:rPr lang="ru-RU" sz="2400" dirty="0" smtClean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-</a:t>
                      </a:r>
                      <a:r>
                        <a:rPr lang="ru-RU" sz="2400" dirty="0" err="1" smtClean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</a:t>
                      </a:r>
                      <a:r>
                        <a:rPr lang="ru-RU" sz="2400" dirty="0" smtClean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…,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-</a:t>
                      </a:r>
                      <a:r>
                        <a:rPr lang="ru-RU" sz="2400" dirty="0" err="1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еть</a:t>
                      </a:r>
                      <a:r>
                        <a:rPr lang="ru-RU" sz="2400" dirty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(кроме </a:t>
                      </a:r>
                      <a:r>
                        <a:rPr lang="ru-RU" sz="2400" dirty="0" smtClean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2400" baseline="0" dirty="0" smtClean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исключений</a:t>
                      </a:r>
                      <a:r>
                        <a:rPr lang="ru-RU" sz="2400" dirty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), 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-</a:t>
                      </a:r>
                      <a:r>
                        <a:rPr lang="ru-RU" sz="2400" dirty="0" err="1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ать</a:t>
                      </a:r>
                      <a:r>
                        <a:rPr lang="ru-RU" sz="2400" dirty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(кроме </a:t>
                      </a:r>
                      <a:r>
                        <a:rPr lang="ru-RU" sz="2400" dirty="0" smtClean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2400" baseline="0" dirty="0" smtClean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исключений</a:t>
                      </a:r>
                      <a:r>
                        <a:rPr lang="ru-RU" sz="2400" dirty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)).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 на –</a:t>
                      </a:r>
                      <a:r>
                        <a:rPr lang="ru-RU" sz="28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ить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 (кроме бр</a:t>
                      </a:r>
                      <a:r>
                        <a:rPr lang="ru-RU" sz="2800" b="1" dirty="0">
                          <a:solidFill>
                            <a:srgbClr val="9933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ить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, стел</a:t>
                      </a:r>
                      <a:r>
                        <a:rPr lang="ru-RU" sz="2800" b="1" dirty="0">
                          <a:solidFill>
                            <a:srgbClr val="9933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ить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)  </a:t>
                      </a: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глаголов на –</a:t>
                      </a:r>
                      <a:r>
                        <a:rPr lang="ru-RU" sz="28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еть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 (смотр</a:t>
                      </a: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еть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, вид</a:t>
                      </a: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еть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, обид</a:t>
                      </a: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еть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, ненавид</a:t>
                      </a: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еть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, терп</a:t>
                      </a: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еть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, завис</a:t>
                      </a: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еть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, верт</a:t>
                      </a: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еть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глагола на –</a:t>
                      </a:r>
                      <a:r>
                        <a:rPr lang="ru-RU" sz="28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ать</a:t>
                      </a: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(гн</a:t>
                      </a: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ать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, держ</a:t>
                      </a: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ать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, слыш</a:t>
                      </a: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ать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, дыш</a:t>
                      </a: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ать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).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5544616"/>
          </a:xfrm>
        </p:spPr>
        <p:txBody>
          <a:bodyPr>
            <a:normAutofit/>
          </a:bodyPr>
          <a:lstStyle/>
          <a:p>
            <a:pPr lvl="0"/>
            <a:r>
              <a:rPr lang="ru-RU" sz="4000" u="dotDash" dirty="0" smtClean="0"/>
              <a:t>Так</a:t>
            </a:r>
            <a:r>
              <a:rPr lang="ru-RU" sz="4000" dirty="0" smtClean="0"/>
              <a:t> </a:t>
            </a:r>
            <a:r>
              <a:rPr lang="ru-RU" sz="4000" u="dbl" dirty="0" smtClean="0"/>
              <a:t>появились</a:t>
            </a:r>
            <a:r>
              <a:rPr lang="ru-RU" sz="4000" dirty="0" smtClean="0"/>
              <a:t> </a:t>
            </a:r>
            <a:r>
              <a:rPr lang="ru-RU" sz="4000" u="sng" dirty="0" smtClean="0"/>
              <a:t>созвездия</a:t>
            </a:r>
            <a:r>
              <a:rPr lang="ru-RU" sz="4000" dirty="0" smtClean="0"/>
              <a:t>, </a:t>
            </a:r>
            <a:r>
              <a:rPr lang="ru-RU" sz="4000" u="dash" dirty="0" smtClean="0"/>
              <a:t>которым</a:t>
            </a:r>
            <a:r>
              <a:rPr lang="ru-RU" sz="4000" dirty="0" smtClean="0"/>
              <a:t> </a:t>
            </a:r>
            <a:r>
              <a:rPr lang="ru-RU" sz="4000" u="sng" dirty="0" smtClean="0"/>
              <a:t>ученые</a:t>
            </a:r>
            <a:r>
              <a:rPr lang="ru-RU" sz="4000" dirty="0" smtClean="0"/>
              <a:t> </a:t>
            </a:r>
            <a:r>
              <a:rPr lang="ru-RU" sz="4000" u="dbl" dirty="0" smtClean="0"/>
              <a:t>дали</a:t>
            </a:r>
            <a:r>
              <a:rPr lang="ru-RU" sz="4000" dirty="0" smtClean="0"/>
              <a:t>  </a:t>
            </a:r>
            <a:r>
              <a:rPr lang="ru-RU" sz="4000" u="wavy" dirty="0" smtClean="0"/>
              <a:t>разные</a:t>
            </a:r>
            <a:r>
              <a:rPr lang="ru-RU" sz="4000" dirty="0" smtClean="0"/>
              <a:t> </a:t>
            </a:r>
            <a:r>
              <a:rPr lang="ru-RU" sz="4000" u="dbl" dirty="0" smtClean="0"/>
              <a:t>названия</a:t>
            </a:r>
            <a:r>
              <a:rPr lang="ru-RU" sz="4000" dirty="0" smtClean="0"/>
              <a:t>.</a:t>
            </a:r>
            <a:r>
              <a:rPr lang="ru-RU" sz="4000" b="1" baseline="30000" dirty="0" smtClean="0"/>
              <a:t>4</a:t>
            </a:r>
          </a:p>
          <a:p>
            <a:pPr lvl="0"/>
            <a:r>
              <a:rPr lang="ru-RU" sz="4000" dirty="0" smtClean="0"/>
              <a:t>[=―],(</a:t>
            </a:r>
            <a:r>
              <a:rPr lang="ru-RU" sz="4000" u="dash" dirty="0" smtClean="0"/>
              <a:t>которым</a:t>
            </a:r>
            <a:r>
              <a:rPr lang="ru-RU" sz="4000" dirty="0" smtClean="0"/>
              <a:t> ― =).</a:t>
            </a:r>
          </a:p>
          <a:p>
            <a:pPr lvl="0"/>
            <a:r>
              <a:rPr lang="ru-RU" sz="4000" u="dbl" dirty="0" smtClean="0"/>
              <a:t>Спря</a:t>
            </a:r>
            <a:r>
              <a:rPr lang="ru-RU" sz="4000" b="1" u="dbl" dirty="0" smtClean="0"/>
              <a:t>чь</a:t>
            </a:r>
            <a:r>
              <a:rPr lang="ru-RU" sz="4000" u="dbl" dirty="0" smtClean="0"/>
              <a:t>те</a:t>
            </a:r>
            <a:r>
              <a:rPr lang="ru-RU" sz="4000" dirty="0" smtClean="0"/>
              <a:t> </a:t>
            </a:r>
            <a:r>
              <a:rPr lang="ru-RU" sz="4000" u="dotDash" dirty="0" smtClean="0"/>
              <a:t>однажды</a:t>
            </a:r>
            <a:r>
              <a:rPr lang="ru-RU" sz="4000" dirty="0" smtClean="0"/>
              <a:t> </a:t>
            </a:r>
            <a:r>
              <a:rPr lang="ru-RU" sz="4000" u="dotDash" dirty="0" smtClean="0"/>
              <a:t>вечером</a:t>
            </a:r>
            <a:r>
              <a:rPr lang="ru-RU" sz="4000" dirty="0" smtClean="0"/>
              <a:t> </a:t>
            </a:r>
            <a:r>
              <a:rPr lang="ru-RU" sz="4000" u="wavy" dirty="0" smtClean="0"/>
              <a:t>свои </a:t>
            </a:r>
            <a:r>
              <a:rPr lang="ru-RU" sz="4000" u="dash" dirty="0" smtClean="0"/>
              <a:t>учебники</a:t>
            </a:r>
            <a:r>
              <a:rPr lang="ru-RU" sz="4000" dirty="0" smtClean="0"/>
              <a:t> </a:t>
            </a:r>
            <a:r>
              <a:rPr lang="ru-RU" sz="4000" u="dotDash" dirty="0" smtClean="0"/>
              <a:t>в стол</a:t>
            </a:r>
            <a:r>
              <a:rPr lang="ru-RU" sz="4000" dirty="0" smtClean="0"/>
              <a:t>,  </a:t>
            </a:r>
            <a:r>
              <a:rPr lang="ru-RU" sz="4000" u="dbl" dirty="0" smtClean="0"/>
              <a:t>выберите</a:t>
            </a:r>
            <a:r>
              <a:rPr lang="ru-RU" sz="4000" dirty="0" smtClean="0"/>
              <a:t> </a:t>
            </a:r>
            <a:r>
              <a:rPr lang="ru-RU" sz="4000" u="wavy" dirty="0" smtClean="0"/>
              <a:t>удобное</a:t>
            </a:r>
            <a:r>
              <a:rPr lang="ru-RU" sz="4000" dirty="0" smtClean="0"/>
              <a:t>  </a:t>
            </a:r>
            <a:r>
              <a:rPr lang="ru-RU" sz="4000" u="dash" dirty="0" smtClean="0"/>
              <a:t>место</a:t>
            </a:r>
            <a:r>
              <a:rPr lang="ru-RU" sz="4000" dirty="0" smtClean="0"/>
              <a:t> </a:t>
            </a:r>
            <a:r>
              <a:rPr lang="ru-RU" sz="4000" u="dotDash" dirty="0" smtClean="0"/>
              <a:t>у окна</a:t>
            </a:r>
            <a:r>
              <a:rPr lang="ru-RU" sz="4000" dirty="0" smtClean="0"/>
              <a:t> и </a:t>
            </a:r>
            <a:r>
              <a:rPr lang="ru-RU" sz="4000" u="dbl" dirty="0" smtClean="0"/>
              <a:t>приглядитесь</a:t>
            </a:r>
            <a:r>
              <a:rPr lang="ru-RU" sz="4000" dirty="0" smtClean="0"/>
              <a:t> к </a:t>
            </a:r>
            <a:r>
              <a:rPr lang="ru-RU" sz="4000" u="wavy" dirty="0" smtClean="0"/>
              <a:t>звездному</a:t>
            </a:r>
            <a:r>
              <a:rPr lang="ru-RU" sz="4000" dirty="0" smtClean="0"/>
              <a:t> </a:t>
            </a:r>
            <a:r>
              <a:rPr lang="ru-RU" sz="4000" u="dash" dirty="0" smtClean="0"/>
              <a:t>небу</a:t>
            </a:r>
            <a:r>
              <a:rPr lang="ru-RU" sz="4000" dirty="0" smtClean="0"/>
              <a:t>.</a:t>
            </a:r>
            <a:r>
              <a:rPr lang="ru-RU" sz="4000" b="1" baseline="30000" dirty="0" smtClean="0"/>
              <a:t>4</a:t>
            </a:r>
            <a:r>
              <a:rPr lang="ru-RU" sz="4000" dirty="0" smtClean="0"/>
              <a:t> </a:t>
            </a:r>
          </a:p>
          <a:p>
            <a:r>
              <a:rPr lang="ru-RU" sz="4800" dirty="0" smtClean="0"/>
              <a:t>[=, = и = ].</a:t>
            </a:r>
          </a:p>
          <a:p>
            <a:endParaRPr lang="ru-RU" dirty="0"/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1187624" y="5229200"/>
            <a:ext cx="328612" cy="3619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2627784" y="5229200"/>
            <a:ext cx="328612" cy="3619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1691680" y="5229200"/>
            <a:ext cx="328612" cy="3619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031" y="1343875"/>
            <a:ext cx="8229600" cy="3323168"/>
          </a:xfrm>
        </p:spPr>
        <p:txBody>
          <a:bodyPr>
            <a:noAutofit/>
          </a:bodyPr>
          <a:lstStyle/>
          <a:p>
            <a:r>
              <a:rPr lang="ru-RU" sz="7000" b="1" dirty="0" smtClean="0">
                <a:solidFill>
                  <a:srgbClr val="C00000"/>
                </a:solidFill>
              </a:rPr>
              <a:t>Орфограмма № 47</a:t>
            </a:r>
            <a:br>
              <a:rPr lang="ru-RU" sz="7000" b="1" dirty="0" smtClean="0">
                <a:solidFill>
                  <a:srgbClr val="C00000"/>
                </a:solidFill>
              </a:rPr>
            </a:br>
            <a:r>
              <a:rPr lang="ru-RU" sz="7000" b="1" dirty="0" smtClean="0">
                <a:solidFill>
                  <a:srgbClr val="C00000"/>
                </a:solidFill>
              </a:rPr>
              <a:t>стр. 207</a:t>
            </a:r>
            <a:br>
              <a:rPr lang="ru-RU" sz="7000" b="1" dirty="0" smtClean="0">
                <a:solidFill>
                  <a:srgbClr val="C00000"/>
                </a:solidFill>
              </a:rPr>
            </a:br>
            <a:endParaRPr lang="ru-RU" sz="7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56176" y="4149080"/>
            <a:ext cx="781446" cy="52128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47" tIns="40023" rIns="80047" bIns="40023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8229600" cy="1460198"/>
          </a:xfrm>
        </p:spPr>
        <p:txBody>
          <a:bodyPr>
            <a:normAutofit/>
          </a:bodyPr>
          <a:lstStyle/>
          <a:p>
            <a:r>
              <a:rPr lang="ru-RU" sz="5800" b="1" dirty="0" smtClean="0">
                <a:solidFill>
                  <a:srgbClr val="0000FF"/>
                </a:solidFill>
              </a:rPr>
              <a:t>ЗАПОМНИ!</a:t>
            </a:r>
            <a:endParaRPr lang="ru-RU" sz="58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628800"/>
            <a:ext cx="8229600" cy="456121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5800" dirty="0" smtClean="0"/>
              <a:t>        </a:t>
            </a:r>
          </a:p>
          <a:p>
            <a:pPr>
              <a:buNone/>
            </a:pPr>
            <a:r>
              <a:rPr lang="ru-RU" sz="12300" dirty="0" smtClean="0"/>
              <a:t>      спря</a:t>
            </a:r>
            <a:r>
              <a:rPr lang="ru-RU" sz="12300" u="dbl" dirty="0" smtClean="0">
                <a:solidFill>
                  <a:srgbClr val="C00000"/>
                </a:solidFill>
              </a:rPr>
              <a:t>ч</a:t>
            </a:r>
            <a:r>
              <a:rPr lang="ru-RU" sz="12300" u="sng" dirty="0" smtClean="0">
                <a:solidFill>
                  <a:srgbClr val="009999"/>
                </a:solidFill>
              </a:rPr>
              <a:t>ь</a:t>
            </a:r>
          </a:p>
          <a:p>
            <a:pPr>
              <a:buNone/>
            </a:pPr>
            <a:r>
              <a:rPr lang="ru-RU" sz="8400" dirty="0" smtClean="0"/>
              <a:t>         </a:t>
            </a:r>
            <a:r>
              <a:rPr lang="ru-RU" sz="11400" dirty="0" smtClean="0"/>
              <a:t>спря</a:t>
            </a:r>
            <a:r>
              <a:rPr lang="ru-RU" sz="11400" u="dbl" dirty="0" smtClean="0">
                <a:solidFill>
                  <a:srgbClr val="C00000"/>
                </a:solidFill>
              </a:rPr>
              <a:t>ч</a:t>
            </a:r>
            <a:r>
              <a:rPr lang="ru-RU" sz="11400" u="sng" dirty="0" smtClean="0">
                <a:solidFill>
                  <a:srgbClr val="009999"/>
                </a:solidFill>
              </a:rPr>
              <a:t>ь</a:t>
            </a:r>
            <a:r>
              <a:rPr lang="ru-RU" sz="5800" dirty="0" smtClean="0"/>
              <a:t> </a:t>
            </a:r>
          </a:p>
          <a:p>
            <a:pPr>
              <a:buNone/>
            </a:pPr>
            <a:r>
              <a:rPr lang="ru-RU" sz="5800" dirty="0" smtClean="0"/>
              <a:t>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56176" y="4005064"/>
            <a:ext cx="1237169" cy="1527378"/>
          </a:xfrm>
          <a:prstGeom prst="rect">
            <a:avLst/>
          </a:prstGeom>
          <a:noFill/>
        </p:spPr>
        <p:txBody>
          <a:bodyPr wrap="square" lIns="80047" tIns="40023" rIns="80047" bIns="40023" rtlCol="0">
            <a:spAutoFit/>
          </a:bodyPr>
          <a:lstStyle/>
          <a:p>
            <a:r>
              <a:rPr lang="ru-RU" sz="4700" b="1" dirty="0" smtClean="0">
                <a:solidFill>
                  <a:srgbClr val="0000FF"/>
                </a:solidFill>
              </a:rPr>
              <a:t>ТЕ</a:t>
            </a:r>
          </a:p>
          <a:p>
            <a:r>
              <a:rPr lang="ru-RU" sz="4700" b="1" dirty="0" smtClean="0">
                <a:solidFill>
                  <a:srgbClr val="0000FF"/>
                </a:solidFill>
              </a:rPr>
              <a:t>СЯ</a:t>
            </a:r>
            <a:endParaRPr lang="ru-RU" sz="4700" b="1" dirty="0">
              <a:solidFill>
                <a:srgbClr val="0000FF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588224" y="4653136"/>
            <a:ext cx="369228" cy="3909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6228184" y="4653136"/>
            <a:ext cx="307690" cy="3909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64288" y="4869160"/>
            <a:ext cx="781446" cy="52128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47" tIns="40023" rIns="80047" bIns="40023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8229600" cy="1460198"/>
          </a:xfrm>
        </p:spPr>
        <p:txBody>
          <a:bodyPr>
            <a:normAutofit/>
          </a:bodyPr>
          <a:lstStyle/>
          <a:p>
            <a:r>
              <a:rPr lang="ru-RU" sz="7000" b="1" dirty="0" smtClean="0">
                <a:solidFill>
                  <a:srgbClr val="0000FF"/>
                </a:solidFill>
              </a:rPr>
              <a:t>ЗАПОМНИ!</a:t>
            </a:r>
            <a:endParaRPr lang="ru-RU" sz="70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492896"/>
            <a:ext cx="7416824" cy="377475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5800" dirty="0" smtClean="0"/>
              <a:t>        </a:t>
            </a:r>
          </a:p>
          <a:p>
            <a:pPr>
              <a:buNone/>
            </a:pPr>
            <a:r>
              <a:rPr lang="ru-RU" sz="12300" dirty="0" smtClean="0"/>
              <a:t>ПОЗНАКО</a:t>
            </a:r>
            <a:r>
              <a:rPr lang="ru-RU" sz="12300" u="dbl" dirty="0" smtClean="0">
                <a:solidFill>
                  <a:srgbClr val="C00000"/>
                </a:solidFill>
              </a:rPr>
              <a:t>М</a:t>
            </a:r>
            <a:r>
              <a:rPr lang="ru-RU" sz="12300" u="sng" dirty="0" smtClean="0">
                <a:solidFill>
                  <a:srgbClr val="009999"/>
                </a:solidFill>
              </a:rPr>
              <a:t>Ь</a:t>
            </a:r>
          </a:p>
          <a:p>
            <a:pPr>
              <a:buNone/>
            </a:pPr>
            <a:r>
              <a:rPr lang="ru-RU" sz="11400" dirty="0" smtClean="0"/>
              <a:t>ПОЗНАКО</a:t>
            </a:r>
            <a:r>
              <a:rPr lang="ru-RU" sz="3900" dirty="0" smtClean="0"/>
              <a:t> </a:t>
            </a:r>
            <a:r>
              <a:rPr lang="ru-RU" sz="11300" u="dbl" dirty="0" smtClean="0">
                <a:solidFill>
                  <a:srgbClr val="C00000"/>
                </a:solidFill>
              </a:rPr>
              <a:t>М</a:t>
            </a:r>
            <a:r>
              <a:rPr lang="ru-RU" sz="11300" u="sng" dirty="0" smtClean="0">
                <a:solidFill>
                  <a:srgbClr val="009999"/>
                </a:solidFill>
              </a:rPr>
              <a:t>Ь</a:t>
            </a:r>
            <a:endParaRPr lang="ru-RU" sz="11300" dirty="0" smtClean="0"/>
          </a:p>
          <a:p>
            <a:pPr>
              <a:buNone/>
            </a:pPr>
            <a:endParaRPr lang="ru-RU" sz="5800" b="1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4725144"/>
            <a:ext cx="936104" cy="1527378"/>
          </a:xfrm>
          <a:prstGeom prst="rect">
            <a:avLst/>
          </a:prstGeom>
          <a:noFill/>
        </p:spPr>
        <p:txBody>
          <a:bodyPr wrap="square" lIns="80047" tIns="40023" rIns="80047" bIns="40023" rtlCol="0">
            <a:spAutoFit/>
          </a:bodyPr>
          <a:lstStyle/>
          <a:p>
            <a:r>
              <a:rPr lang="ru-RU" sz="4700" b="1" dirty="0" smtClean="0">
                <a:solidFill>
                  <a:srgbClr val="0000FF"/>
                </a:solidFill>
              </a:rPr>
              <a:t>ТЕ</a:t>
            </a:r>
          </a:p>
          <a:p>
            <a:r>
              <a:rPr lang="ru-RU" sz="4700" b="1" dirty="0" smtClean="0">
                <a:solidFill>
                  <a:srgbClr val="0000FF"/>
                </a:solidFill>
              </a:rPr>
              <a:t>СЯ</a:t>
            </a:r>
            <a:endParaRPr lang="ru-RU" sz="4700" b="1" dirty="0">
              <a:solidFill>
                <a:srgbClr val="0000FF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668344" y="5373216"/>
            <a:ext cx="288032" cy="360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7308304" y="5373216"/>
            <a:ext cx="307690" cy="3258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000" b="1" dirty="0" smtClean="0">
                <a:solidFill>
                  <a:srgbClr val="C00000"/>
                </a:solidFill>
              </a:rPr>
              <a:t>Исключение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400" b="1" dirty="0" smtClean="0"/>
              <a:t>Ля</a:t>
            </a:r>
            <a:r>
              <a:rPr lang="ru-RU" sz="8400" b="1" dirty="0" smtClean="0">
                <a:solidFill>
                  <a:srgbClr val="C00000"/>
                </a:solidFill>
              </a:rPr>
              <a:t>г</a:t>
            </a:r>
          </a:p>
          <a:p>
            <a:r>
              <a:rPr lang="ru-RU" sz="8400" b="1" dirty="0" smtClean="0"/>
              <a:t>Ля</a:t>
            </a:r>
            <a:r>
              <a:rPr lang="ru-RU" sz="8400" b="1" dirty="0" smtClean="0">
                <a:solidFill>
                  <a:srgbClr val="C00000"/>
                </a:solidFill>
              </a:rPr>
              <a:t>г</a:t>
            </a:r>
            <a:r>
              <a:rPr lang="ru-RU" sz="8400" b="1" dirty="0" smtClean="0"/>
              <a:t>те </a:t>
            </a:r>
            <a:endParaRPr lang="ru-RU" sz="8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300" b="1" dirty="0" smtClean="0"/>
              <a:t>Упражнение 494 стр. 208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умага с пером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Запомни и говори правильно!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22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ru-RU" sz="4400" b="1" i="1" dirty="0">
                <a:solidFill>
                  <a:srgbClr val="C00000"/>
                </a:solidFill>
              </a:rPr>
              <a:t>Беги  -  бегите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ru-RU" sz="4400" b="1" i="1" dirty="0">
                <a:solidFill>
                  <a:srgbClr val="C00000"/>
                </a:solidFill>
              </a:rPr>
              <a:t>Ляг – лягте – прилягте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ru-RU" sz="4400" b="1" i="1" dirty="0">
                <a:solidFill>
                  <a:srgbClr val="C00000"/>
                </a:solidFill>
              </a:rPr>
              <a:t>Клади – кладите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ru-RU" sz="4400" b="1" i="1" dirty="0">
                <a:solidFill>
                  <a:srgbClr val="C00000"/>
                </a:solidFill>
              </a:rPr>
              <a:t>Положи – положите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ru-RU" sz="4400" b="1" i="1" dirty="0">
                <a:solidFill>
                  <a:srgbClr val="C00000"/>
                </a:solidFill>
              </a:rPr>
              <a:t>Поезжай - поезжайте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материалы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800000"/>
                </a:solidFill>
              </a:rPr>
              <a:t>Презентация Захаровой Т.А., методиста Рязанского института развития образования.</a:t>
            </a:r>
          </a:p>
          <a:p>
            <a:r>
              <a:rPr lang="ru-RU" sz="1600" b="1" dirty="0" smtClean="0">
                <a:solidFill>
                  <a:srgbClr val="993300"/>
                </a:solidFill>
              </a:rPr>
              <a:t>Презентация учителя русского языка и литературы  </a:t>
            </a:r>
            <a:r>
              <a:rPr lang="ru-RU" sz="1600" b="1" dirty="0" err="1" smtClean="0">
                <a:solidFill>
                  <a:srgbClr val="993300"/>
                </a:solidFill>
              </a:rPr>
              <a:t>Табуновой</a:t>
            </a:r>
            <a:r>
              <a:rPr lang="ru-RU" sz="1600" b="1" dirty="0" smtClean="0">
                <a:solidFill>
                  <a:srgbClr val="993300"/>
                </a:solidFill>
              </a:rPr>
              <a:t> Е.А., МОУ </a:t>
            </a:r>
            <a:r>
              <a:rPr lang="ru-RU" sz="1600" b="1" dirty="0" err="1" smtClean="0">
                <a:solidFill>
                  <a:srgbClr val="993300"/>
                </a:solidFill>
              </a:rPr>
              <a:t>Шипуновская</a:t>
            </a:r>
            <a:r>
              <a:rPr lang="ru-RU" sz="1600" b="1" dirty="0" smtClean="0">
                <a:solidFill>
                  <a:srgbClr val="993300"/>
                </a:solidFill>
              </a:rPr>
              <a:t> средняя школа Алтайский край.</a:t>
            </a:r>
          </a:p>
          <a:p>
            <a:endParaRPr lang="ru-RU" dirty="0" smtClean="0">
              <a:solidFill>
                <a:srgbClr val="8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116013" y="692150"/>
            <a:ext cx="7200900" cy="357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800000"/>
                </a:solidFill>
              </a:rPr>
              <a:t>Список литературы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800000"/>
                </a:solidFill>
              </a:rPr>
              <a:t>1. Агеев К.А. Наклонение глагола. – М.: Просвещение, 2000.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800000"/>
                </a:solidFill>
              </a:rPr>
              <a:t>2. </a:t>
            </a:r>
            <a:r>
              <a:rPr lang="ru-RU" sz="2000" b="1" dirty="0" err="1">
                <a:solidFill>
                  <a:srgbClr val="800000"/>
                </a:solidFill>
              </a:rPr>
              <a:t>Джанни</a:t>
            </a:r>
            <a:r>
              <a:rPr lang="ru-RU" sz="2000" b="1" dirty="0">
                <a:solidFill>
                  <a:srgbClr val="800000"/>
                </a:solidFill>
              </a:rPr>
              <a:t> </a:t>
            </a:r>
            <a:r>
              <a:rPr lang="ru-RU" sz="2000" b="1" dirty="0" err="1">
                <a:solidFill>
                  <a:srgbClr val="800000"/>
                </a:solidFill>
              </a:rPr>
              <a:t>Родари</a:t>
            </a:r>
            <a:r>
              <a:rPr lang="ru-RU" sz="2000" b="1" dirty="0">
                <a:solidFill>
                  <a:srgbClr val="800000"/>
                </a:solidFill>
              </a:rPr>
              <a:t>. Стихи. – М.: Детская литература, 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800000"/>
                </a:solidFill>
              </a:rPr>
              <a:t>1986.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800000"/>
                </a:solidFill>
              </a:rPr>
              <a:t>3.Интернет-ресурсы: </a:t>
            </a:r>
            <a:r>
              <a:rPr lang="ru-RU" b="1" dirty="0" err="1">
                <a:hlinkClick r:id="rId2" action="ppaction://hlinkfile"/>
              </a:rPr>
              <a:t>school.ru</a:t>
            </a:r>
            <a:r>
              <a:rPr lang="ru-RU" b="1" dirty="0">
                <a:hlinkClick r:id="rId2" action="ppaction://hlinkfile"/>
              </a:rPr>
              <a:t>/Enc.ashx?item=518268raktat.com/</a:t>
            </a:r>
            <a:r>
              <a:rPr lang="ru-RU" b="1" dirty="0" err="1">
                <a:hlinkClick r:id="rId2" action="ppaction://hlinkfile"/>
              </a:rPr>
              <a:t>language</a:t>
            </a:r>
            <a:r>
              <a:rPr lang="ru-RU" b="1" dirty="0">
                <a:hlinkClick r:id="rId2" action="ppaction://hlinkfile"/>
              </a:rPr>
              <a:t>/</a:t>
            </a:r>
            <a:r>
              <a:rPr lang="ru-RU" b="1" dirty="0" err="1">
                <a:hlinkClick r:id="rId2" action="ppaction://hlinkfile"/>
              </a:rPr>
              <a:t>book</a:t>
            </a:r>
            <a:r>
              <a:rPr lang="ru-RU" b="1" dirty="0">
                <a:hlinkClick r:id="rId2" action="ppaction://hlinkfile"/>
              </a:rPr>
              <a:t>/</a:t>
            </a:r>
            <a:r>
              <a:rPr lang="ru-RU" b="1" dirty="0" err="1">
                <a:hlinkClick r:id="rId2" action="ppaction://hlinkfile"/>
              </a:rPr>
              <a:t>glagol</a:t>
            </a:r>
            <a:r>
              <a:rPr lang="ru-RU" b="1" dirty="0">
                <a:hlinkClick r:id="rId2" action="ppaction://hlinkfile"/>
              </a:rPr>
              <a:t>/</a:t>
            </a:r>
            <a:r>
              <a:rPr lang="ru-RU" b="1" dirty="0" err="1">
                <a:hlinkClick r:id="rId2" action="ppaction://hlinkfile"/>
              </a:rPr>
              <a:t>nag.php</a:t>
            </a:r>
            <a:r>
              <a:rPr lang="ru-RU" dirty="0"/>
              <a:t> </a:t>
            </a:r>
            <a:endParaRPr lang="ru-RU" sz="2000" b="1" dirty="0">
              <a:solidFill>
                <a:srgbClr val="800000"/>
              </a:solidFill>
            </a:endParaRPr>
          </a:p>
          <a:p>
            <a:pPr>
              <a:spcBef>
                <a:spcPct val="50000"/>
              </a:spcBef>
            </a:pPr>
            <a:endParaRPr lang="ru-RU" sz="20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7" name="Group 103"/>
          <p:cNvGraphicFramePr>
            <a:graphicFrameLocks noGrp="1"/>
          </p:cNvGraphicFramePr>
          <p:nvPr/>
        </p:nvGraphicFramePr>
        <p:xfrm>
          <a:off x="1259632" y="2780928"/>
          <a:ext cx="7200800" cy="2660008"/>
        </p:xfrm>
        <a:graphic>
          <a:graphicData uri="http://schemas.openxmlformats.org/drawingml/2006/table">
            <a:tbl>
              <a:tblPr/>
              <a:tblGrid>
                <a:gridCol w="1439862"/>
                <a:gridCol w="2881313"/>
                <a:gridCol w="2879625"/>
              </a:tblGrid>
              <a:tr h="518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Лицо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Число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Единственное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Множественное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лицо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лицо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лицо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Он, она, оно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7" name="TextBox 17"/>
          <p:cNvSpPr txBox="1">
            <a:spLocks noChangeArrowheads="1"/>
          </p:cNvSpPr>
          <p:nvPr/>
        </p:nvSpPr>
        <p:spPr bwMode="auto">
          <a:xfrm>
            <a:off x="1979712" y="1916832"/>
            <a:ext cx="5668392" cy="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8" tIns="45704" rIns="91408" bIns="45704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Личные местоимения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32656"/>
            <a:ext cx="7488832" cy="1569628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 algn="ctr"/>
            <a:r>
              <a:rPr lang="ru-RU" sz="3200" b="1" dirty="0" smtClean="0"/>
              <a:t>Таким образом, </a:t>
            </a:r>
            <a:r>
              <a:rPr lang="ru-RU" sz="3200" b="1" dirty="0" smtClean="0">
                <a:solidFill>
                  <a:srgbClr val="C00000"/>
                </a:solidFill>
              </a:rPr>
              <a:t>спряжение глаголов </a:t>
            </a:r>
            <a:r>
              <a:rPr lang="ru-RU" sz="3200" b="1" dirty="0" smtClean="0"/>
              <a:t>– это их </a:t>
            </a:r>
            <a:r>
              <a:rPr lang="ru-RU" sz="3200" b="1" dirty="0" err="1" smtClean="0"/>
              <a:t>соотносимость</a:t>
            </a:r>
            <a:r>
              <a:rPr lang="ru-RU" sz="3200" b="1" dirty="0" smtClean="0"/>
              <a:t> с каким-либо личным местоимением.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Проспрягать глаголы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b="1" dirty="0" smtClean="0"/>
              <a:t>Рисовать </a:t>
            </a:r>
          </a:p>
          <a:p>
            <a:r>
              <a:rPr lang="ru-RU" sz="6000" b="1" dirty="0" smtClean="0"/>
              <a:t>Облетать </a:t>
            </a:r>
          </a:p>
          <a:p>
            <a:r>
              <a:rPr lang="ru-RU" sz="6000" b="1" dirty="0" smtClean="0"/>
              <a:t>Видеть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7" name="Group 103"/>
          <p:cNvGraphicFramePr>
            <a:graphicFrameLocks noGrp="1"/>
          </p:cNvGraphicFramePr>
          <p:nvPr/>
        </p:nvGraphicFramePr>
        <p:xfrm>
          <a:off x="1259632" y="2780928"/>
          <a:ext cx="7200800" cy="2660008"/>
        </p:xfrm>
        <a:graphic>
          <a:graphicData uri="http://schemas.openxmlformats.org/drawingml/2006/table">
            <a:tbl>
              <a:tblPr/>
              <a:tblGrid>
                <a:gridCol w="1439862"/>
                <a:gridCol w="2881313"/>
                <a:gridCol w="2879625"/>
              </a:tblGrid>
              <a:tr h="518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Лицо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Число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Единственное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Множественное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лицо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лицо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лицо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Он, она, оно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7" name="TextBox 17"/>
          <p:cNvSpPr txBox="1">
            <a:spLocks noChangeArrowheads="1"/>
          </p:cNvSpPr>
          <p:nvPr/>
        </p:nvSpPr>
        <p:spPr bwMode="auto">
          <a:xfrm>
            <a:off x="1908177" y="1125538"/>
            <a:ext cx="5101588" cy="70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Личные местоимения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41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1.  </a:t>
            </a:r>
            <a:r>
              <a:rPr lang="ru-RU" sz="2800" b="1" dirty="0" smtClean="0"/>
              <a:t>Записать сочетания </a:t>
            </a:r>
            <a:r>
              <a:rPr lang="ru-RU" sz="2800" b="1" dirty="0"/>
              <a:t>слов, заменить глаголы в  личной форме глаголами в неопределенной форме, указать вид, </a:t>
            </a:r>
            <a:r>
              <a:rPr lang="ru-RU" sz="2800" b="1" dirty="0" smtClean="0"/>
              <a:t>спряжение.</a:t>
            </a:r>
            <a:br>
              <a:rPr lang="ru-RU" sz="2800" b="1" dirty="0" smtClean="0"/>
            </a:br>
            <a:r>
              <a:rPr lang="ru-RU" sz="2800" b="1" dirty="0" smtClean="0"/>
              <a:t>Пример. </a:t>
            </a:r>
            <a:r>
              <a:rPr lang="ru-RU" sz="2800" b="1" i="1" dirty="0">
                <a:solidFill>
                  <a:srgbClr val="7030A0"/>
                </a:solidFill>
              </a:rPr>
              <a:t>О</a:t>
            </a:r>
            <a:r>
              <a:rPr lang="ru-RU" sz="2800" b="1" i="1" dirty="0" smtClean="0">
                <a:solidFill>
                  <a:srgbClr val="7030A0"/>
                </a:solidFill>
              </a:rPr>
              <a:t>бед </a:t>
            </a:r>
            <a:r>
              <a:rPr lang="ru-RU" sz="2800" b="1" i="1" dirty="0">
                <a:solidFill>
                  <a:srgbClr val="7030A0"/>
                </a:solidFill>
              </a:rPr>
              <a:t>варится </a:t>
            </a:r>
            <a:r>
              <a:rPr lang="ru-RU" sz="2800" b="1" dirty="0">
                <a:solidFill>
                  <a:srgbClr val="7030A0"/>
                </a:solidFill>
              </a:rPr>
              <a:t>— </a:t>
            </a:r>
            <a:r>
              <a:rPr lang="ru-RU" sz="2800" b="1" i="1" dirty="0">
                <a:solidFill>
                  <a:srgbClr val="7030A0"/>
                </a:solidFill>
              </a:rPr>
              <a:t>вариться, </a:t>
            </a:r>
            <a:r>
              <a:rPr lang="ru-RU" sz="2800" b="1" dirty="0" smtClean="0">
                <a:solidFill>
                  <a:srgbClr val="7030A0"/>
                </a:solidFill>
              </a:rPr>
              <a:t>нес. </a:t>
            </a:r>
            <a:r>
              <a:rPr lang="ru-RU" sz="2800" b="1" dirty="0">
                <a:solidFill>
                  <a:srgbClr val="7030A0"/>
                </a:solidFill>
              </a:rPr>
              <a:t>в., </a:t>
            </a:r>
            <a:r>
              <a:rPr lang="en-US" sz="2800" b="1" dirty="0">
                <a:solidFill>
                  <a:srgbClr val="7030A0"/>
                </a:solidFill>
              </a:rPr>
              <a:t>II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спр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5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       Зависим </a:t>
            </a:r>
            <a:r>
              <a:rPr lang="ru-RU" sz="3600" dirty="0"/>
              <a:t>от вас, </a:t>
            </a:r>
            <a:r>
              <a:rPr lang="ru-RU" sz="3600" dirty="0" smtClean="0"/>
              <a:t>поищем </a:t>
            </a:r>
            <a:r>
              <a:rPr lang="ru-RU" sz="3600" dirty="0"/>
              <a:t>книгу, </a:t>
            </a:r>
            <a:r>
              <a:rPr lang="ru-RU" sz="3600" dirty="0" smtClean="0"/>
              <a:t>напрасно тревожатся, поставим </a:t>
            </a:r>
            <a:r>
              <a:rPr lang="ru-RU" sz="3600" dirty="0"/>
              <a:t>палатку, затеем игру, </a:t>
            </a:r>
            <a:r>
              <a:rPr lang="ru-RU" sz="3600" dirty="0" smtClean="0"/>
              <a:t>терпят неудачу, ветви </a:t>
            </a:r>
            <a:r>
              <a:rPr lang="ru-RU" sz="3600" dirty="0"/>
              <a:t>не </a:t>
            </a:r>
            <a:r>
              <a:rPr lang="ru-RU" sz="3600" dirty="0" smtClean="0"/>
              <a:t>шевелятся, </a:t>
            </a:r>
            <a:r>
              <a:rPr lang="ru-RU" sz="3600" dirty="0"/>
              <a:t>борются за победу, дрова пилят, вертят колеса, родители </a:t>
            </a:r>
            <a:r>
              <a:rPr lang="ru-RU" sz="3600" dirty="0" smtClean="0"/>
              <a:t>беспокоятся</a:t>
            </a:r>
            <a:r>
              <a:rPr lang="ru-RU" sz="3600" dirty="0"/>
              <a:t>, ветер </a:t>
            </a:r>
            <a:r>
              <a:rPr lang="ru-RU" sz="3600" dirty="0" smtClean="0"/>
              <a:t>стонет</a:t>
            </a:r>
            <a:r>
              <a:rPr lang="ru-RU" sz="3600" dirty="0"/>
              <a:t>, туман стелется, белье сушится, рожь сеют, тележку катят, грядку прополет.</a:t>
            </a:r>
            <a:endParaRPr lang="ru-RU" sz="3600" b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C00000"/>
                </a:solidFill>
              </a:rPr>
              <a:t>Упражнение </a:t>
            </a:r>
            <a:r>
              <a:rPr lang="ru-RU" sz="3600" b="1" dirty="0">
                <a:solidFill>
                  <a:srgbClr val="C00000"/>
                </a:solidFill>
              </a:rPr>
              <a:t>2</a:t>
            </a:r>
            <a:r>
              <a:rPr lang="ru-RU" sz="3600" b="1" dirty="0" smtClean="0">
                <a:solidFill>
                  <a:srgbClr val="C00000"/>
                </a:solidFill>
              </a:rPr>
              <a:t>. </a:t>
            </a:r>
            <a:r>
              <a:rPr lang="ru-RU" sz="3600" b="1" dirty="0" smtClean="0"/>
              <a:t>Указать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/>
              <a:t>инфинитив, определить вид и спряжение глаголов.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1. </a:t>
            </a:r>
            <a:r>
              <a:rPr lang="ru-RU" sz="4000" b="1" dirty="0" smtClean="0"/>
              <a:t>Тону</a:t>
            </a:r>
            <a:r>
              <a:rPr lang="ru-RU" sz="4000" b="1" dirty="0"/>
              <a:t>, </a:t>
            </a:r>
            <a:r>
              <a:rPr lang="ru-RU" sz="4000" b="1" dirty="0" err="1" smtClean="0"/>
              <a:t>ув_жаю</a:t>
            </a:r>
            <a:r>
              <a:rPr lang="ru-RU" sz="4000" b="1" dirty="0"/>
              <a:t>, стреляю, </a:t>
            </a:r>
            <a:r>
              <a:rPr lang="ru-RU" sz="4000" b="1" dirty="0" err="1" smtClean="0"/>
              <a:t>сож_лею</a:t>
            </a:r>
            <a:r>
              <a:rPr lang="ru-RU" sz="4000" b="1" dirty="0"/>
              <a:t>, </a:t>
            </a:r>
            <a:r>
              <a:rPr lang="ru-RU" sz="4000" b="1" dirty="0" err="1" smtClean="0"/>
              <a:t>пр_слушаю</a:t>
            </a:r>
            <a:r>
              <a:rPr lang="ru-RU" sz="4000" b="1" dirty="0"/>
              <a:t>, скажу, </a:t>
            </a:r>
            <a:r>
              <a:rPr lang="ru-RU" sz="4000" b="1" dirty="0" err="1" smtClean="0"/>
              <a:t>прот_стую</a:t>
            </a:r>
            <a:r>
              <a:rPr lang="ru-RU" sz="4000" b="1" dirty="0"/>
              <a:t>, </a:t>
            </a:r>
            <a:r>
              <a:rPr lang="ru-RU" sz="4000" b="1" dirty="0" err="1" smtClean="0"/>
              <a:t>приз_ваю</a:t>
            </a:r>
            <a:r>
              <a:rPr lang="ru-RU" sz="4000" b="1" dirty="0"/>
              <a:t>, </a:t>
            </a:r>
            <a:r>
              <a:rPr lang="ru-RU" sz="4000" b="1" dirty="0" err="1" smtClean="0"/>
              <a:t>пот_ряю</a:t>
            </a:r>
            <a:r>
              <a:rPr lang="ru-RU" sz="4000" b="1" dirty="0"/>
              <a:t>, </a:t>
            </a:r>
            <a:r>
              <a:rPr lang="ru-RU" sz="4000" b="1" dirty="0" err="1" smtClean="0"/>
              <a:t>охр_няю</a:t>
            </a:r>
            <a:r>
              <a:rPr lang="ru-RU" sz="4000" b="1" dirty="0"/>
              <a:t>, </a:t>
            </a:r>
            <a:r>
              <a:rPr lang="ru-RU" sz="4000" b="1" dirty="0" err="1" smtClean="0"/>
              <a:t>л_нюсь</a:t>
            </a:r>
            <a:r>
              <a:rPr lang="ru-RU" sz="4000" b="1" dirty="0"/>
              <a:t>, </a:t>
            </a:r>
            <a:r>
              <a:rPr lang="ru-RU" sz="4000" b="1" dirty="0" smtClean="0"/>
              <a:t>лезу.</a:t>
            </a:r>
          </a:p>
          <a:p>
            <a:pPr>
              <a:buNone/>
            </a:pPr>
            <a:r>
              <a:rPr lang="ru-RU" sz="4000" b="1" dirty="0"/>
              <a:t> </a:t>
            </a:r>
            <a:r>
              <a:rPr lang="ru-RU" sz="4000" b="1" dirty="0" smtClean="0"/>
              <a:t>  2. </a:t>
            </a:r>
            <a:r>
              <a:rPr lang="ru-RU" sz="4000" b="1" dirty="0"/>
              <a:t>К</a:t>
            </a:r>
            <a:r>
              <a:rPr lang="ru-RU" sz="4000" b="1" dirty="0" smtClean="0"/>
              <a:t>олышется</a:t>
            </a:r>
            <a:r>
              <a:rPr lang="ru-RU" sz="4000" b="1" dirty="0"/>
              <a:t>, расклеит, тревожится, </a:t>
            </a:r>
            <a:r>
              <a:rPr lang="ru-RU" sz="4000" b="1" dirty="0" err="1" smtClean="0"/>
              <a:t>н_чует</a:t>
            </a:r>
            <a:r>
              <a:rPr lang="ru-RU" sz="4000" b="1" dirty="0"/>
              <a:t>, шепчется, </a:t>
            </a:r>
            <a:r>
              <a:rPr lang="ru-RU" sz="4000" b="1" dirty="0" err="1" smtClean="0"/>
              <a:t>л_печет</a:t>
            </a:r>
            <a:r>
              <a:rPr lang="ru-RU" sz="4000" b="1" dirty="0"/>
              <a:t>, </a:t>
            </a:r>
            <a:r>
              <a:rPr lang="ru-RU" sz="4000" b="1" dirty="0" smtClean="0"/>
              <a:t>стрекочет</a:t>
            </a:r>
            <a:r>
              <a:rPr lang="ru-RU" sz="4000" b="1" dirty="0"/>
              <a:t>, оглохнет, </a:t>
            </a:r>
            <a:r>
              <a:rPr lang="ru-RU" sz="4000" b="1" dirty="0" smtClean="0"/>
              <a:t>клокочет</a:t>
            </a:r>
            <a:r>
              <a:rPr lang="ru-RU" sz="4000" b="1" dirty="0"/>
              <a:t>, </a:t>
            </a:r>
            <a:r>
              <a:rPr lang="ru-RU" sz="4000" b="1" dirty="0" err="1" smtClean="0"/>
              <a:t>з_теет</a:t>
            </a:r>
            <a:r>
              <a:rPr lang="ru-RU" sz="4000" b="1" dirty="0" smtClean="0"/>
              <a:t>.</a:t>
            </a:r>
          </a:p>
          <a:p>
            <a:pPr>
              <a:buNone/>
            </a:pPr>
            <a:r>
              <a:rPr lang="ru-RU" sz="4000" b="1" dirty="0" smtClean="0"/>
              <a:t>   3. Задержишься, </a:t>
            </a:r>
            <a:r>
              <a:rPr lang="ru-RU" sz="4000" b="1" dirty="0" err="1" smtClean="0"/>
              <a:t>п_бреешься</a:t>
            </a:r>
            <a:r>
              <a:rPr lang="ru-RU" sz="4000" b="1" dirty="0" smtClean="0"/>
              <a:t>.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РАЗБОР ПРЕДЛОЖЕНИЯ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   Ликует день </a:t>
            </a:r>
            <a:r>
              <a:rPr lang="ru-RU" sz="5400" dirty="0" err="1" smtClean="0"/>
              <a:t>щ_бечут</a:t>
            </a:r>
            <a:r>
              <a:rPr lang="ru-RU" sz="5400" dirty="0" smtClean="0"/>
              <a:t> птицы  </a:t>
            </a:r>
            <a:r>
              <a:rPr lang="ru-RU" sz="5400" dirty="0"/>
              <a:t>красою </a:t>
            </a:r>
            <a:r>
              <a:rPr lang="ru-RU" sz="5400" dirty="0" err="1" smtClean="0"/>
              <a:t>блещ_т</a:t>
            </a:r>
            <a:r>
              <a:rPr lang="ru-RU" sz="5400" dirty="0" smtClean="0"/>
              <a:t> </a:t>
            </a:r>
            <a:r>
              <a:rPr lang="ru-RU" sz="5400" dirty="0" err="1" smtClean="0"/>
              <a:t>неб_са</a:t>
            </a:r>
            <a:r>
              <a:rPr lang="ru-RU" sz="54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5816" y="3140970"/>
            <a:ext cx="418640" cy="646298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4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3304" y="2967335"/>
            <a:ext cx="63973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Разноспрягаемые </a:t>
            </a:r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глаголы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844824"/>
            <a:ext cx="756014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Глагол </a:t>
            </a:r>
            <a:endParaRPr lang="ru-RU" sz="6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</a:t>
            </a:r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часть речи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4581128"/>
            <a:ext cx="2647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 класс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500" b="1" i="1" dirty="0" smtClean="0">
                <a:solidFill>
                  <a:srgbClr val="7030A0"/>
                </a:solidFill>
              </a:rPr>
              <a:t>О-Ё после шипящих в корне слова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3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/>
              <a:t>I.     Тяж..</a:t>
            </a:r>
            <a:r>
              <a:rPr lang="ru-RU" sz="2800" b="1" dirty="0" err="1" smtClean="0"/>
              <a:t>лый</a:t>
            </a:r>
            <a:r>
              <a:rPr lang="ru-RU" sz="2800" b="1" dirty="0" smtClean="0"/>
              <a:t> период.</a:t>
            </a:r>
          </a:p>
          <a:p>
            <a:pPr lvl="3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/>
              <a:t>II.    Борьба с </a:t>
            </a:r>
            <a:r>
              <a:rPr lang="ru-RU" sz="2800" b="1" dirty="0" err="1" smtClean="0"/>
              <a:t>ш</a:t>
            </a:r>
            <a:r>
              <a:rPr lang="ru-RU" sz="2800" b="1" dirty="0" smtClean="0"/>
              <a:t>..</a:t>
            </a:r>
            <a:r>
              <a:rPr lang="ru-RU" sz="2800" b="1" dirty="0" err="1" smtClean="0"/>
              <a:t>винизмом</a:t>
            </a:r>
            <a:r>
              <a:rPr lang="ru-RU" sz="2800" b="1" dirty="0" smtClean="0"/>
              <a:t>.</a:t>
            </a:r>
          </a:p>
          <a:p>
            <a:pPr lvl="3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/>
              <a:t>III.   Быть в </a:t>
            </a:r>
            <a:r>
              <a:rPr lang="ru-RU" sz="2800" b="1" dirty="0" err="1" smtClean="0"/>
              <a:t>маж</a:t>
            </a:r>
            <a:r>
              <a:rPr lang="ru-RU" sz="2800" b="1" dirty="0" smtClean="0"/>
              <a:t>..ре.</a:t>
            </a:r>
          </a:p>
          <a:p>
            <a:pPr lvl="3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/>
              <a:t>IV.   Провинциальный </a:t>
            </a:r>
            <a:r>
              <a:rPr lang="ru-RU" sz="2800" b="1" dirty="0" err="1" smtClean="0"/>
              <a:t>щ</a:t>
            </a:r>
            <a:r>
              <a:rPr lang="ru-RU" sz="2800" b="1" dirty="0" smtClean="0"/>
              <a:t>..голь.</a:t>
            </a:r>
          </a:p>
          <a:p>
            <a:pPr lvl="3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/>
              <a:t>V.    Ш..</a:t>
            </a:r>
            <a:r>
              <a:rPr lang="ru-RU" sz="2800" b="1" dirty="0" err="1" smtClean="0"/>
              <a:t>кировать</a:t>
            </a:r>
            <a:r>
              <a:rPr lang="ru-RU" sz="2800" b="1" dirty="0" smtClean="0"/>
              <a:t> своим поступком.</a:t>
            </a:r>
          </a:p>
          <a:p>
            <a:pPr lvl="3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/>
              <a:t>VI.   Ч..</a:t>
            </a:r>
            <a:r>
              <a:rPr lang="ru-RU" sz="2800" b="1" dirty="0" err="1" smtClean="0"/>
              <a:t>порное</a:t>
            </a:r>
            <a:r>
              <a:rPr lang="ru-RU" sz="2800" b="1" dirty="0" smtClean="0"/>
              <a:t> поведение.</a:t>
            </a:r>
          </a:p>
          <a:p>
            <a:pPr lvl="3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/>
              <a:t>VII.  Ч..</a:t>
            </a:r>
            <a:r>
              <a:rPr lang="ru-RU" sz="2800" b="1" dirty="0" err="1" smtClean="0"/>
              <a:t>ткий</a:t>
            </a:r>
            <a:r>
              <a:rPr lang="ru-RU" sz="2800" b="1" dirty="0" smtClean="0"/>
              <a:t> комментарий.</a:t>
            </a:r>
          </a:p>
          <a:p>
            <a:pPr lvl="3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/>
              <a:t>VIII. Взволнованный </a:t>
            </a:r>
            <a:r>
              <a:rPr lang="ru-RU" sz="2800" b="1" dirty="0" err="1" smtClean="0"/>
              <a:t>ш</a:t>
            </a:r>
            <a:r>
              <a:rPr lang="ru-RU" sz="2800" b="1" dirty="0" smtClean="0"/>
              <a:t>..пот.</a:t>
            </a:r>
          </a:p>
          <a:p>
            <a:pPr lvl="3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/>
              <a:t>IX.   Обширный </a:t>
            </a:r>
            <a:r>
              <a:rPr lang="ru-RU" sz="2800" b="1" dirty="0" err="1" smtClean="0"/>
              <a:t>ож</a:t>
            </a:r>
            <a:r>
              <a:rPr lang="ru-RU" sz="2800" b="1" dirty="0" smtClean="0"/>
              <a:t>..г.</a:t>
            </a:r>
          </a:p>
          <a:p>
            <a:pPr lvl="3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/>
              <a:t>X.    </a:t>
            </a:r>
            <a:r>
              <a:rPr lang="ru-RU" sz="2800" b="1" dirty="0" err="1" smtClean="0"/>
              <a:t>Прож</a:t>
            </a:r>
            <a:r>
              <a:rPr lang="ru-RU" sz="2800" b="1" dirty="0" smtClean="0"/>
              <a:t>..г скатерть.</a:t>
            </a:r>
          </a:p>
          <a:p>
            <a:pPr>
              <a:lnSpc>
                <a:spcPct val="80000"/>
              </a:lnSpc>
            </a:pPr>
            <a:endParaRPr lang="ru-RU" sz="23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Е или И?</a:t>
            </a:r>
          </a:p>
        </p:txBody>
      </p:sp>
      <p:pic>
        <p:nvPicPr>
          <p:cNvPr id="7577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3" y="2276478"/>
            <a:ext cx="7775575" cy="18002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7030A0"/>
                </a:solidFill>
              </a:rPr>
              <a:t>Зрительный диктант</a:t>
            </a:r>
          </a:p>
        </p:txBody>
      </p:sp>
      <p:sp>
        <p:nvSpPr>
          <p:cNvPr id="78851" name="Содержимое 2"/>
          <p:cNvSpPr>
            <a:spLocks noGrp="1"/>
          </p:cNvSpPr>
          <p:nvPr>
            <p:ph idx="1"/>
          </p:nvPr>
        </p:nvSpPr>
        <p:spPr>
          <a:xfrm>
            <a:off x="467544" y="1600202"/>
            <a:ext cx="8219259" cy="499715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sz="4000" b="1" dirty="0" smtClean="0"/>
              <a:t>Весёлый бунтарь, непоседа, повеса,</a:t>
            </a:r>
          </a:p>
          <a:p>
            <a:pPr>
              <a:buFontTx/>
              <a:buNone/>
            </a:pPr>
            <a:r>
              <a:rPr lang="ru-RU" sz="4000" b="1" dirty="0" smtClean="0"/>
              <a:t>Ворвись в тишину послезимнего леса</a:t>
            </a:r>
            <a:r>
              <a:rPr lang="ru-RU" sz="4000" b="1" dirty="0" smtClean="0"/>
              <a:t>!</a:t>
            </a:r>
            <a:r>
              <a:rPr lang="ru-RU" sz="4000" b="1" baseline="30000" dirty="0" smtClean="0">
                <a:solidFill>
                  <a:srgbClr val="C00000"/>
                </a:solidFill>
              </a:rPr>
              <a:t> </a:t>
            </a:r>
            <a:r>
              <a:rPr lang="ru-RU" sz="4000" b="1" baseline="30000" dirty="0" smtClean="0">
                <a:solidFill>
                  <a:srgbClr val="C00000"/>
                </a:solidFill>
              </a:rPr>
              <a:t>4</a:t>
            </a:r>
            <a:r>
              <a:rPr lang="ru-RU" sz="4000" b="1" dirty="0" smtClean="0"/>
              <a:t> </a:t>
            </a:r>
            <a:endParaRPr lang="ru-RU" sz="4000" b="1" dirty="0" smtClean="0"/>
          </a:p>
          <a:p>
            <a:pPr>
              <a:buFontTx/>
              <a:buNone/>
            </a:pPr>
            <a:r>
              <a:rPr lang="ru-RU" sz="4000" b="1" dirty="0" smtClean="0"/>
              <a:t>Взломай неподвижность небес </a:t>
            </a:r>
          </a:p>
          <a:p>
            <a:pPr>
              <a:buFontTx/>
              <a:buNone/>
            </a:pPr>
            <a:r>
              <a:rPr lang="ru-RU" sz="4000" b="1" dirty="0" smtClean="0"/>
              <a:t>                                  надо мною,</a:t>
            </a:r>
          </a:p>
          <a:p>
            <a:pPr>
              <a:buFontTx/>
              <a:buNone/>
            </a:pPr>
            <a:r>
              <a:rPr lang="ru-RU" sz="4000" b="1" dirty="0" smtClean="0"/>
              <a:t>Смочи пересохшее горло земное!</a:t>
            </a:r>
          </a:p>
          <a:p>
            <a:pPr>
              <a:buFontTx/>
              <a:buNone/>
            </a:pPr>
            <a:r>
              <a:rPr lang="ru-RU" sz="4000" dirty="0" smtClean="0"/>
              <a:t>                             </a:t>
            </a:r>
            <a:r>
              <a:rPr lang="ru-RU" sz="4000" dirty="0" smtClean="0"/>
              <a:t>                    </a:t>
            </a:r>
            <a:r>
              <a:rPr lang="ru-RU" sz="4000" dirty="0" smtClean="0"/>
              <a:t>Г.Бушкова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Тема урока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§ 81, стр. 197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91" y="260350"/>
            <a:ext cx="7439025" cy="113982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Спряжение глагола </a:t>
            </a:r>
            <a:r>
              <a:rPr lang="ru-RU" sz="51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хотеть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268416"/>
            <a:ext cx="7283450" cy="45307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700" dirty="0" smtClean="0"/>
              <a:t>я             </a:t>
            </a:r>
            <a:r>
              <a:rPr lang="ru-RU" sz="5800" dirty="0" smtClean="0">
                <a:solidFill>
                  <a:srgbClr val="006600"/>
                </a:solidFill>
                <a:latin typeface="Comic Sans MS" pitchFamily="66" charset="0"/>
              </a:rPr>
              <a:t>хочу</a:t>
            </a:r>
            <a:r>
              <a:rPr lang="ru-RU" sz="5800" dirty="0" smtClean="0">
                <a:latin typeface="Comic Sans MS" pitchFamily="66" charset="0"/>
              </a:rPr>
              <a:t>  </a:t>
            </a:r>
            <a:r>
              <a:rPr lang="ru-RU" sz="4700" dirty="0" smtClean="0"/>
              <a:t>   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700" dirty="0" smtClean="0"/>
              <a:t>ты           </a:t>
            </a:r>
            <a:r>
              <a:rPr lang="ru-RU" sz="5100" dirty="0" smtClean="0">
                <a:solidFill>
                  <a:srgbClr val="006600"/>
                </a:solidFill>
                <a:latin typeface="Comic Sans MS" pitchFamily="66" charset="0"/>
              </a:rPr>
              <a:t>хоч</a:t>
            </a:r>
            <a:r>
              <a:rPr lang="ru-RU" sz="5100" dirty="0" smtClean="0">
                <a:solidFill>
                  <a:srgbClr val="CC0000"/>
                </a:solidFill>
                <a:latin typeface="Comic Sans MS" pitchFamily="66" charset="0"/>
              </a:rPr>
              <a:t>е</a:t>
            </a:r>
            <a:r>
              <a:rPr lang="ru-RU" sz="5100" dirty="0" smtClean="0">
                <a:solidFill>
                  <a:srgbClr val="006600"/>
                </a:solidFill>
                <a:latin typeface="Comic Sans MS" pitchFamily="66" charset="0"/>
              </a:rPr>
              <a:t>шь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700" dirty="0" smtClean="0"/>
              <a:t>он            </a:t>
            </a:r>
            <a:r>
              <a:rPr lang="ru-RU" sz="5100" dirty="0" smtClean="0">
                <a:solidFill>
                  <a:srgbClr val="006600"/>
                </a:solidFill>
                <a:latin typeface="Comic Sans MS" pitchFamily="66" charset="0"/>
              </a:rPr>
              <a:t>хоч</a:t>
            </a:r>
            <a:r>
              <a:rPr lang="ru-RU" sz="5100" dirty="0" smtClean="0">
                <a:solidFill>
                  <a:srgbClr val="CC0000"/>
                </a:solidFill>
                <a:latin typeface="Comic Sans MS" pitchFamily="66" charset="0"/>
              </a:rPr>
              <a:t>е</a:t>
            </a:r>
            <a:r>
              <a:rPr lang="ru-RU" sz="5100" dirty="0" smtClean="0">
                <a:solidFill>
                  <a:srgbClr val="006600"/>
                </a:solidFill>
                <a:latin typeface="Comic Sans MS" pitchFamily="66" charset="0"/>
              </a:rPr>
              <a:t>т</a:t>
            </a:r>
            <a:r>
              <a:rPr lang="ru-RU" sz="4700" dirty="0" smtClean="0"/>
              <a:t>    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700" dirty="0" smtClean="0"/>
              <a:t>мы           </a:t>
            </a:r>
            <a:r>
              <a:rPr lang="ru-RU" sz="5100" dirty="0" smtClean="0">
                <a:solidFill>
                  <a:srgbClr val="006600"/>
                </a:solidFill>
                <a:latin typeface="Comic Sans MS" pitchFamily="66" charset="0"/>
              </a:rPr>
              <a:t>хот</a:t>
            </a:r>
            <a:r>
              <a:rPr lang="ru-RU" sz="5100" dirty="0" smtClean="0">
                <a:solidFill>
                  <a:srgbClr val="CC0000"/>
                </a:solidFill>
                <a:latin typeface="Comic Sans MS" pitchFamily="66" charset="0"/>
              </a:rPr>
              <a:t>и</a:t>
            </a:r>
            <a:r>
              <a:rPr lang="ru-RU" sz="5100" dirty="0" smtClean="0">
                <a:solidFill>
                  <a:srgbClr val="006600"/>
                </a:solidFill>
                <a:latin typeface="Comic Sans MS" pitchFamily="66" charset="0"/>
              </a:rPr>
              <a:t>м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700" dirty="0" smtClean="0"/>
              <a:t>вы           </a:t>
            </a:r>
            <a:r>
              <a:rPr lang="ru-RU" sz="5800" dirty="0" smtClean="0">
                <a:solidFill>
                  <a:srgbClr val="006600"/>
                </a:solidFill>
                <a:latin typeface="Comic Sans MS" pitchFamily="66" charset="0"/>
              </a:rPr>
              <a:t>хот</a:t>
            </a:r>
            <a:r>
              <a:rPr lang="ru-RU" sz="5800" dirty="0" smtClean="0">
                <a:solidFill>
                  <a:srgbClr val="CC0000"/>
                </a:solidFill>
                <a:latin typeface="Comic Sans MS" pitchFamily="66" charset="0"/>
              </a:rPr>
              <a:t>и</a:t>
            </a:r>
            <a:r>
              <a:rPr lang="ru-RU" sz="5800" dirty="0" smtClean="0">
                <a:solidFill>
                  <a:srgbClr val="006600"/>
                </a:solidFill>
                <a:latin typeface="Comic Sans MS" pitchFamily="66" charset="0"/>
              </a:rPr>
              <a:t>те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700" dirty="0" smtClean="0"/>
              <a:t>они          </a:t>
            </a:r>
            <a:r>
              <a:rPr lang="ru-RU" sz="5800" dirty="0" smtClean="0">
                <a:solidFill>
                  <a:srgbClr val="006600"/>
                </a:solidFill>
                <a:latin typeface="Comic Sans MS" pitchFamily="66" charset="0"/>
              </a:rPr>
              <a:t>хот</a:t>
            </a:r>
            <a:r>
              <a:rPr lang="ru-RU" sz="5800" dirty="0" smtClean="0">
                <a:solidFill>
                  <a:srgbClr val="CC0000"/>
                </a:solidFill>
                <a:latin typeface="Comic Sans MS" pitchFamily="66" charset="0"/>
              </a:rPr>
              <a:t>я</a:t>
            </a:r>
            <a:r>
              <a:rPr lang="ru-RU" sz="5800" dirty="0" smtClean="0">
                <a:solidFill>
                  <a:srgbClr val="006600"/>
                </a:solidFill>
                <a:latin typeface="Comic Sans MS" pitchFamily="66" charset="0"/>
              </a:rPr>
              <a:t>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5800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6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600" dirty="0" smtClean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5724128" y="1844824"/>
            <a:ext cx="2127250" cy="1368425"/>
          </a:xfrm>
          <a:prstGeom prst="rect">
            <a:avLst/>
          </a:prstGeom>
          <a:solidFill>
            <a:srgbClr val="FAF4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ru-RU" sz="3200" dirty="0" smtClean="0">
                <a:solidFill>
                  <a:srgbClr val="FF0000"/>
                </a:solidFill>
              </a:rPr>
              <a:t>по </a:t>
            </a:r>
            <a:r>
              <a:rPr lang="en-US" sz="3200" dirty="0" smtClean="0">
                <a:solidFill>
                  <a:srgbClr val="FF0000"/>
                </a:solidFill>
              </a:rPr>
              <a:t>I </a:t>
            </a:r>
            <a:r>
              <a:rPr lang="ru-RU" sz="3200" dirty="0" err="1">
                <a:solidFill>
                  <a:srgbClr val="FF0000"/>
                </a:solidFill>
              </a:rPr>
              <a:t>спр</a:t>
            </a:r>
            <a:r>
              <a:rPr lang="ru-RU" sz="32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724128" y="3356992"/>
            <a:ext cx="2125662" cy="2303463"/>
          </a:xfrm>
          <a:prstGeom prst="rect">
            <a:avLst/>
          </a:prstGeom>
          <a:solidFill>
            <a:srgbClr val="FAF4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ru-RU" sz="3200" dirty="0" smtClean="0">
                <a:solidFill>
                  <a:srgbClr val="FF0000"/>
                </a:solidFill>
              </a:rPr>
              <a:t>по </a:t>
            </a:r>
            <a:r>
              <a:rPr lang="en-US" sz="3200" dirty="0" smtClean="0">
                <a:solidFill>
                  <a:srgbClr val="FF0000"/>
                </a:solidFill>
              </a:rPr>
              <a:t>II </a:t>
            </a:r>
            <a:r>
              <a:rPr lang="ru-RU" sz="3200" dirty="0" err="1">
                <a:solidFill>
                  <a:srgbClr val="FF0000"/>
                </a:solidFill>
              </a:rPr>
              <a:t>спр</a:t>
            </a:r>
            <a:r>
              <a:rPr lang="ru-RU" sz="3200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7" grpId="0" animBg="1"/>
      <p:bldP spid="3379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115888"/>
            <a:ext cx="7283450" cy="774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Спряжение глагола </a:t>
            </a:r>
            <a:r>
              <a:rPr lang="ru-RU" sz="51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бежать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052516"/>
            <a:ext cx="7354888" cy="45307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700" dirty="0" smtClean="0"/>
              <a:t>я             </a:t>
            </a:r>
            <a:r>
              <a:rPr lang="ru-RU" sz="5800" dirty="0" smtClean="0">
                <a:solidFill>
                  <a:srgbClr val="006600"/>
                </a:solidFill>
                <a:latin typeface="Comic Sans MS" pitchFamily="66" charset="0"/>
              </a:rPr>
              <a:t>бегу</a:t>
            </a:r>
            <a:r>
              <a:rPr lang="ru-RU" sz="5800" dirty="0" smtClean="0">
                <a:latin typeface="Comic Sans MS" pitchFamily="66" charset="0"/>
              </a:rPr>
              <a:t>  </a:t>
            </a:r>
            <a:r>
              <a:rPr lang="ru-RU" sz="4700" dirty="0" smtClean="0"/>
              <a:t>   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700" dirty="0" smtClean="0"/>
              <a:t>ты           </a:t>
            </a:r>
            <a:r>
              <a:rPr lang="ru-RU" sz="5100" dirty="0" smtClean="0">
                <a:solidFill>
                  <a:srgbClr val="006600"/>
                </a:solidFill>
                <a:latin typeface="Comic Sans MS" pitchFamily="66" charset="0"/>
              </a:rPr>
              <a:t>беж</a:t>
            </a:r>
            <a:r>
              <a:rPr lang="ru-RU" sz="5100" dirty="0" smtClean="0">
                <a:solidFill>
                  <a:srgbClr val="CC0000"/>
                </a:solidFill>
                <a:latin typeface="Comic Sans MS" pitchFamily="66" charset="0"/>
              </a:rPr>
              <a:t>и</a:t>
            </a:r>
            <a:r>
              <a:rPr lang="ru-RU" sz="5100" dirty="0" smtClean="0">
                <a:solidFill>
                  <a:srgbClr val="006600"/>
                </a:solidFill>
                <a:latin typeface="Comic Sans MS" pitchFamily="66" charset="0"/>
              </a:rPr>
              <a:t>шь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700" dirty="0" smtClean="0"/>
              <a:t>он           </a:t>
            </a:r>
            <a:r>
              <a:rPr lang="ru-RU" sz="5100" dirty="0" smtClean="0">
                <a:solidFill>
                  <a:srgbClr val="006600"/>
                </a:solidFill>
                <a:latin typeface="Comic Sans MS" pitchFamily="66" charset="0"/>
              </a:rPr>
              <a:t>беж</a:t>
            </a:r>
            <a:r>
              <a:rPr lang="ru-RU" sz="5100" dirty="0" smtClean="0">
                <a:solidFill>
                  <a:srgbClr val="CC0000"/>
                </a:solidFill>
                <a:latin typeface="Comic Sans MS" pitchFamily="66" charset="0"/>
              </a:rPr>
              <a:t>и</a:t>
            </a:r>
            <a:r>
              <a:rPr lang="ru-RU" sz="5100" dirty="0" smtClean="0">
                <a:solidFill>
                  <a:srgbClr val="006600"/>
                </a:solidFill>
                <a:latin typeface="Comic Sans MS" pitchFamily="66" charset="0"/>
              </a:rPr>
              <a:t>т</a:t>
            </a:r>
            <a:r>
              <a:rPr lang="ru-RU" sz="4700" dirty="0" smtClean="0"/>
              <a:t>    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700" dirty="0" smtClean="0"/>
              <a:t>мы          </a:t>
            </a:r>
            <a:r>
              <a:rPr lang="ru-RU" sz="5100" dirty="0" smtClean="0">
                <a:solidFill>
                  <a:srgbClr val="006600"/>
                </a:solidFill>
                <a:latin typeface="Comic Sans MS" pitchFamily="66" charset="0"/>
              </a:rPr>
              <a:t>беж</a:t>
            </a:r>
            <a:r>
              <a:rPr lang="ru-RU" sz="5100" dirty="0" smtClean="0">
                <a:solidFill>
                  <a:srgbClr val="CC0000"/>
                </a:solidFill>
                <a:latin typeface="Comic Sans MS" pitchFamily="66" charset="0"/>
              </a:rPr>
              <a:t>и</a:t>
            </a:r>
            <a:r>
              <a:rPr lang="ru-RU" sz="5100" dirty="0" smtClean="0">
                <a:solidFill>
                  <a:srgbClr val="006600"/>
                </a:solidFill>
                <a:latin typeface="Comic Sans MS" pitchFamily="66" charset="0"/>
              </a:rPr>
              <a:t>м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700" dirty="0" smtClean="0"/>
              <a:t>вы           </a:t>
            </a:r>
            <a:r>
              <a:rPr lang="ru-RU" sz="5800" dirty="0" smtClean="0">
                <a:solidFill>
                  <a:srgbClr val="006600"/>
                </a:solidFill>
                <a:latin typeface="Comic Sans MS" pitchFamily="66" charset="0"/>
              </a:rPr>
              <a:t>беж</a:t>
            </a:r>
            <a:r>
              <a:rPr lang="ru-RU" sz="5800" dirty="0" smtClean="0">
                <a:solidFill>
                  <a:srgbClr val="CC0000"/>
                </a:solidFill>
                <a:latin typeface="Comic Sans MS" pitchFamily="66" charset="0"/>
              </a:rPr>
              <a:t>и</a:t>
            </a:r>
            <a:r>
              <a:rPr lang="ru-RU" sz="5800" dirty="0" smtClean="0">
                <a:solidFill>
                  <a:srgbClr val="006600"/>
                </a:solidFill>
                <a:latin typeface="Comic Sans MS" pitchFamily="66" charset="0"/>
              </a:rPr>
              <a:t>те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700" dirty="0" smtClean="0"/>
              <a:t>они          </a:t>
            </a:r>
            <a:r>
              <a:rPr lang="ru-RU" sz="5800" dirty="0" smtClean="0">
                <a:solidFill>
                  <a:srgbClr val="006600"/>
                </a:solidFill>
                <a:latin typeface="Comic Sans MS" pitchFamily="66" charset="0"/>
              </a:rPr>
              <a:t>бег</a:t>
            </a:r>
            <a:r>
              <a:rPr lang="ru-RU" sz="5800" dirty="0" smtClean="0">
                <a:solidFill>
                  <a:srgbClr val="CC0000"/>
                </a:solidFill>
                <a:latin typeface="Comic Sans MS" pitchFamily="66" charset="0"/>
              </a:rPr>
              <a:t>у</a:t>
            </a:r>
            <a:r>
              <a:rPr lang="ru-RU" sz="5800" dirty="0" smtClean="0">
                <a:solidFill>
                  <a:srgbClr val="006600"/>
                </a:solidFill>
                <a:latin typeface="Comic Sans MS" pitchFamily="66" charset="0"/>
              </a:rPr>
              <a:t>т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5800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6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600" dirty="0" smtClean="0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5940155" y="4437115"/>
            <a:ext cx="1857375" cy="792163"/>
          </a:xfrm>
          <a:prstGeom prst="rect">
            <a:avLst/>
          </a:prstGeom>
          <a:solidFill>
            <a:srgbClr val="FAF4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ru-RU" sz="3200" dirty="0" smtClean="0">
                <a:solidFill>
                  <a:srgbClr val="FF0000"/>
                </a:solidFill>
              </a:rPr>
              <a:t>по </a:t>
            </a:r>
            <a:r>
              <a:rPr lang="en-US" sz="3200" dirty="0" smtClean="0">
                <a:solidFill>
                  <a:srgbClr val="FF0000"/>
                </a:solidFill>
              </a:rPr>
              <a:t>I </a:t>
            </a:r>
            <a:r>
              <a:rPr lang="ru-RU" sz="3200" dirty="0" err="1">
                <a:solidFill>
                  <a:srgbClr val="FF0000"/>
                </a:solidFill>
              </a:rPr>
              <a:t>спр</a:t>
            </a:r>
            <a:r>
              <a:rPr lang="ru-RU" sz="32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5940152" y="1340768"/>
            <a:ext cx="1871663" cy="2952750"/>
          </a:xfrm>
          <a:prstGeom prst="rect">
            <a:avLst/>
          </a:prstGeom>
          <a:solidFill>
            <a:srgbClr val="FAF4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ru-RU" sz="3200" dirty="0" smtClean="0">
                <a:solidFill>
                  <a:srgbClr val="FF0000"/>
                </a:solidFill>
              </a:rPr>
              <a:t>по </a:t>
            </a:r>
            <a:r>
              <a:rPr lang="en-US" sz="3200" dirty="0" smtClean="0">
                <a:solidFill>
                  <a:srgbClr val="FF0000"/>
                </a:solidFill>
              </a:rPr>
              <a:t>II </a:t>
            </a:r>
            <a:r>
              <a:rPr lang="ru-RU" sz="3200" dirty="0" err="1">
                <a:solidFill>
                  <a:srgbClr val="FF0000"/>
                </a:solidFill>
              </a:rPr>
              <a:t>спр</a:t>
            </a:r>
            <a:r>
              <a:rPr lang="ru-RU" sz="3200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21" grpId="0" animBg="1"/>
      <p:bldP spid="348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3716" y="1700213"/>
            <a:ext cx="6923087" cy="3168650"/>
          </a:xfrm>
        </p:spPr>
        <p:txBody>
          <a:bodyPr/>
          <a:lstStyle/>
          <a:p>
            <a:pPr eaLnBrk="1" hangingPunct="1"/>
            <a:r>
              <a:rPr lang="ru-RU" sz="3800" b="1" dirty="0" smtClean="0">
                <a:solidFill>
                  <a:schemeClr val="hlink"/>
                </a:solidFill>
              </a:rPr>
              <a:t>Обратите внимание на окончания глаголов </a:t>
            </a:r>
            <a:r>
              <a:rPr lang="ru-RU" sz="5400" b="1" dirty="0" smtClean="0">
                <a:solidFill>
                  <a:schemeClr val="hlink"/>
                </a:solidFill>
              </a:rPr>
              <a:t>есть</a:t>
            </a:r>
            <a:r>
              <a:rPr lang="ru-RU" sz="3800" b="1" dirty="0" smtClean="0">
                <a:solidFill>
                  <a:schemeClr val="hlink"/>
                </a:solidFill>
              </a:rPr>
              <a:t> и </a:t>
            </a:r>
            <a:r>
              <a:rPr lang="ru-RU" sz="5400" b="1" dirty="0" smtClean="0">
                <a:solidFill>
                  <a:schemeClr val="hlink"/>
                </a:solidFill>
              </a:rPr>
              <a:t>дать</a:t>
            </a:r>
            <a:r>
              <a:rPr lang="ru-RU" sz="3800" b="1" dirty="0" smtClean="0">
                <a:solidFill>
                  <a:schemeClr val="hlink"/>
                </a:solidFill>
              </a:rPr>
              <a:t> в единственном числе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15888"/>
            <a:ext cx="7500937" cy="1225550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Спряжение глаголов </a:t>
            </a:r>
            <a:r>
              <a:rPr lang="ru-RU" sz="40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есть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40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дать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125538"/>
            <a:ext cx="7777162" cy="55435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700" dirty="0" smtClean="0"/>
              <a:t>я      </a:t>
            </a:r>
            <a:r>
              <a:rPr lang="ru-RU" sz="4700" dirty="0" smtClean="0">
                <a:solidFill>
                  <a:srgbClr val="006600"/>
                </a:solidFill>
                <a:latin typeface="Comic Sans MS" pitchFamily="66" charset="0"/>
              </a:rPr>
              <a:t>е</a:t>
            </a:r>
            <a:r>
              <a:rPr lang="ru-RU" sz="4700" dirty="0" smtClean="0">
                <a:solidFill>
                  <a:srgbClr val="C00000"/>
                </a:solidFill>
                <a:latin typeface="Comic Sans MS" pitchFamily="66" charset="0"/>
              </a:rPr>
              <a:t>м</a:t>
            </a:r>
            <a:r>
              <a:rPr lang="ru-RU" sz="4700" dirty="0" smtClean="0">
                <a:latin typeface="Comic Sans MS" pitchFamily="66" charset="0"/>
              </a:rPr>
              <a:t>                </a:t>
            </a:r>
            <a:r>
              <a:rPr lang="ru-RU" sz="4700" dirty="0" smtClean="0">
                <a:solidFill>
                  <a:srgbClr val="006600"/>
                </a:solidFill>
                <a:latin typeface="Comic Sans MS" pitchFamily="66" charset="0"/>
              </a:rPr>
              <a:t>да</a:t>
            </a:r>
            <a:r>
              <a:rPr lang="ru-RU" sz="4700" dirty="0" smtClean="0">
                <a:solidFill>
                  <a:srgbClr val="C00000"/>
                </a:solidFill>
                <a:latin typeface="Comic Sans MS" pitchFamily="66" charset="0"/>
              </a:rPr>
              <a:t>м</a:t>
            </a:r>
            <a:r>
              <a:rPr lang="ru-RU" sz="4700" dirty="0" smtClean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700" dirty="0" smtClean="0"/>
              <a:t>ты    </a:t>
            </a:r>
            <a:r>
              <a:rPr lang="ru-RU" sz="4700" dirty="0" smtClean="0">
                <a:solidFill>
                  <a:srgbClr val="006600"/>
                </a:solidFill>
                <a:latin typeface="Comic Sans MS" pitchFamily="66" charset="0"/>
              </a:rPr>
              <a:t>е</a:t>
            </a:r>
            <a:r>
              <a:rPr lang="ru-RU" sz="4700" dirty="0" smtClean="0">
                <a:solidFill>
                  <a:srgbClr val="C00000"/>
                </a:solidFill>
                <a:latin typeface="Comic Sans MS" pitchFamily="66" charset="0"/>
              </a:rPr>
              <a:t>шь</a:t>
            </a:r>
            <a:r>
              <a:rPr lang="ru-RU" sz="47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4700" dirty="0" smtClean="0">
                <a:solidFill>
                  <a:srgbClr val="006600"/>
                </a:solidFill>
                <a:latin typeface="Comic Sans MS" pitchFamily="66" charset="0"/>
              </a:rPr>
              <a:t>             да</a:t>
            </a:r>
            <a:r>
              <a:rPr lang="ru-RU" sz="4700" dirty="0" smtClean="0">
                <a:solidFill>
                  <a:srgbClr val="C00000"/>
                </a:solidFill>
                <a:latin typeface="Comic Sans MS" pitchFamily="66" charset="0"/>
              </a:rPr>
              <a:t>шь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700" dirty="0" smtClean="0"/>
              <a:t>он    </a:t>
            </a:r>
            <a:r>
              <a:rPr lang="ru-RU" sz="4700" dirty="0" smtClean="0">
                <a:solidFill>
                  <a:srgbClr val="006600"/>
                </a:solidFill>
                <a:latin typeface="Comic Sans MS" pitchFamily="66" charset="0"/>
              </a:rPr>
              <a:t>е</a:t>
            </a:r>
            <a:r>
              <a:rPr lang="ru-RU" sz="4700" dirty="0" smtClean="0">
                <a:solidFill>
                  <a:srgbClr val="C00000"/>
                </a:solidFill>
                <a:latin typeface="Comic Sans MS" pitchFamily="66" charset="0"/>
              </a:rPr>
              <a:t>ст</a:t>
            </a:r>
            <a:r>
              <a:rPr lang="ru-RU" sz="4700" dirty="0" smtClean="0"/>
              <a:t>                </a:t>
            </a:r>
            <a:r>
              <a:rPr lang="ru-RU" sz="4700" dirty="0" smtClean="0">
                <a:solidFill>
                  <a:srgbClr val="006600"/>
                </a:solidFill>
                <a:latin typeface="Comic Sans MS" pitchFamily="66" charset="0"/>
              </a:rPr>
              <a:t>да</a:t>
            </a:r>
            <a:r>
              <a:rPr lang="ru-RU" sz="4700" dirty="0" smtClean="0">
                <a:solidFill>
                  <a:srgbClr val="C00000"/>
                </a:solidFill>
                <a:latin typeface="Comic Sans MS" pitchFamily="66" charset="0"/>
              </a:rPr>
              <a:t>ст</a:t>
            </a:r>
            <a:endParaRPr lang="ru-RU" sz="4700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700" dirty="0" smtClean="0"/>
              <a:t>мы   </a:t>
            </a:r>
            <a:r>
              <a:rPr lang="ru-RU" sz="4700" dirty="0" smtClean="0">
                <a:solidFill>
                  <a:srgbClr val="006600"/>
                </a:solidFill>
                <a:latin typeface="Comic Sans MS" pitchFamily="66" charset="0"/>
              </a:rPr>
              <a:t>ед</a:t>
            </a:r>
            <a:r>
              <a:rPr lang="ru-RU" sz="4700" dirty="0" smtClean="0">
                <a:solidFill>
                  <a:srgbClr val="CC0000"/>
                </a:solidFill>
                <a:latin typeface="Comic Sans MS" pitchFamily="66" charset="0"/>
              </a:rPr>
              <a:t>и</a:t>
            </a:r>
            <a:r>
              <a:rPr lang="ru-RU" sz="4700" dirty="0" smtClean="0">
                <a:solidFill>
                  <a:srgbClr val="006600"/>
                </a:solidFill>
                <a:latin typeface="Comic Sans MS" pitchFamily="66" charset="0"/>
              </a:rPr>
              <a:t>м           дад</a:t>
            </a:r>
            <a:r>
              <a:rPr lang="ru-RU" sz="4700" dirty="0" smtClean="0">
                <a:solidFill>
                  <a:srgbClr val="CC0000"/>
                </a:solidFill>
                <a:latin typeface="Comic Sans MS" pitchFamily="66" charset="0"/>
              </a:rPr>
              <a:t>и</a:t>
            </a:r>
            <a:r>
              <a:rPr lang="ru-RU" sz="4700" dirty="0" smtClean="0">
                <a:solidFill>
                  <a:srgbClr val="006600"/>
                </a:solidFill>
                <a:latin typeface="Comic Sans MS" pitchFamily="66" charset="0"/>
              </a:rPr>
              <a:t>м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700" dirty="0" smtClean="0"/>
              <a:t>вы    </a:t>
            </a:r>
            <a:r>
              <a:rPr lang="ru-RU" sz="4700" dirty="0" smtClean="0">
                <a:solidFill>
                  <a:srgbClr val="006600"/>
                </a:solidFill>
                <a:latin typeface="Comic Sans MS" pitchFamily="66" charset="0"/>
              </a:rPr>
              <a:t>ед</a:t>
            </a:r>
            <a:r>
              <a:rPr lang="ru-RU" sz="4700" dirty="0" smtClean="0">
                <a:solidFill>
                  <a:srgbClr val="CC0000"/>
                </a:solidFill>
                <a:latin typeface="Comic Sans MS" pitchFamily="66" charset="0"/>
              </a:rPr>
              <a:t>и</a:t>
            </a:r>
            <a:r>
              <a:rPr lang="ru-RU" sz="4700" dirty="0" smtClean="0">
                <a:solidFill>
                  <a:srgbClr val="006600"/>
                </a:solidFill>
                <a:latin typeface="Comic Sans MS" pitchFamily="66" charset="0"/>
              </a:rPr>
              <a:t>те          дад</a:t>
            </a:r>
            <a:r>
              <a:rPr lang="ru-RU" sz="4700" dirty="0" smtClean="0">
                <a:solidFill>
                  <a:srgbClr val="CC0000"/>
                </a:solidFill>
                <a:latin typeface="Comic Sans MS" pitchFamily="66" charset="0"/>
              </a:rPr>
              <a:t>и</a:t>
            </a:r>
            <a:r>
              <a:rPr lang="ru-RU" sz="4700" dirty="0" smtClean="0">
                <a:solidFill>
                  <a:srgbClr val="006600"/>
                </a:solidFill>
                <a:latin typeface="Comic Sans MS" pitchFamily="66" charset="0"/>
              </a:rPr>
              <a:t>те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700" dirty="0" smtClean="0"/>
              <a:t>они  </a:t>
            </a:r>
            <a:r>
              <a:rPr lang="ru-RU" sz="4700" dirty="0" smtClean="0">
                <a:solidFill>
                  <a:srgbClr val="006600"/>
                </a:solidFill>
                <a:latin typeface="Comic Sans MS" pitchFamily="66" charset="0"/>
              </a:rPr>
              <a:t>ед</a:t>
            </a:r>
            <a:r>
              <a:rPr lang="ru-RU" sz="4700" dirty="0" smtClean="0">
                <a:solidFill>
                  <a:srgbClr val="CC0000"/>
                </a:solidFill>
                <a:latin typeface="Comic Sans MS" pitchFamily="66" charset="0"/>
              </a:rPr>
              <a:t>я</a:t>
            </a:r>
            <a:r>
              <a:rPr lang="ru-RU" sz="4700" dirty="0" smtClean="0">
                <a:solidFill>
                  <a:srgbClr val="006600"/>
                </a:solidFill>
                <a:latin typeface="Comic Sans MS" pitchFamily="66" charset="0"/>
              </a:rPr>
              <a:t>т             дад</a:t>
            </a:r>
            <a:r>
              <a:rPr lang="ru-RU" sz="4700" dirty="0" smtClean="0">
                <a:solidFill>
                  <a:srgbClr val="CC0000"/>
                </a:solidFill>
                <a:latin typeface="Comic Sans MS" pitchFamily="66" charset="0"/>
              </a:rPr>
              <a:t>у</a:t>
            </a:r>
            <a:r>
              <a:rPr lang="ru-RU" sz="4700" dirty="0" smtClean="0">
                <a:solidFill>
                  <a:srgbClr val="006600"/>
                </a:solidFill>
                <a:latin typeface="Comic Sans MS" pitchFamily="66" charset="0"/>
              </a:rPr>
              <a:t>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600" dirty="0" smtClean="0">
                <a:solidFill>
                  <a:srgbClr val="006600"/>
                </a:solidFill>
                <a:latin typeface="Comic Sans MS" pitchFamily="66" charset="0"/>
              </a:rPr>
              <a:t>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4600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9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115891"/>
            <a:ext cx="7416800" cy="18002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Являются ли такие окончания типичными для глаголов?</a:t>
            </a:r>
            <a:endParaRPr lang="ru-RU" b="1" i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03350" y="2708275"/>
            <a:ext cx="7354888" cy="38544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 smtClean="0"/>
              <a:t>   Такие окончания являются архаичными, устаревшими, поэтому данные глаголы (и образованные от них однокоренные глаголы) называются </a:t>
            </a:r>
            <a:r>
              <a:rPr lang="ru-RU" b="1" dirty="0" smtClean="0">
                <a:solidFill>
                  <a:srgbClr val="FF0000"/>
                </a:solidFill>
              </a:rPr>
              <a:t>особо спрягаемыми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4" y="285730"/>
            <a:ext cx="8229600" cy="14150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Записать глаголы в три столбика: разноспрягаемые, 1 и 2 спряжения.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Колоть, велеть, хотеть, смотреть, упасть, дышать, бежать, сорить, видеть, делать, клеить, писать, лежать.</a:t>
            </a:r>
            <a:endParaRPr lang="ru-RU" sz="4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Неопределенная форма глагола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(</a:t>
            </a:r>
            <a:r>
              <a:rPr lang="ru-RU" b="1" dirty="0" smtClean="0">
                <a:solidFill>
                  <a:srgbClr val="7030A0"/>
                </a:solidFill>
              </a:rPr>
              <a:t>ИНФИНИТИВ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что делать?</a:t>
            </a:r>
            <a:r>
              <a:rPr lang="ru-RU" dirty="0"/>
              <a:t> – </a:t>
            </a:r>
            <a:r>
              <a:rPr lang="ru-RU" dirty="0" smtClean="0"/>
              <a:t>инфинитив глаголов несовершенного вида.</a:t>
            </a:r>
          </a:p>
          <a:p>
            <a:pPr>
              <a:buNone/>
            </a:pPr>
            <a:r>
              <a:rPr lang="ru-RU" dirty="0" smtClean="0"/>
              <a:t>             </a:t>
            </a:r>
            <a:r>
              <a:rPr lang="ru-RU" b="1" dirty="0" smtClean="0">
                <a:solidFill>
                  <a:srgbClr val="C00000"/>
                </a:solidFill>
              </a:rPr>
              <a:t>Примеры: </a:t>
            </a:r>
            <a:r>
              <a:rPr lang="ru-RU" dirty="0" smtClean="0"/>
              <a:t>пилить, видеть, стелить, клеить, гнать.</a:t>
            </a:r>
            <a:endParaRPr lang="ru-RU" dirty="0"/>
          </a:p>
          <a:p>
            <a:r>
              <a:rPr lang="ru-RU" b="1" dirty="0"/>
              <a:t>что </a:t>
            </a:r>
            <a:r>
              <a:rPr lang="ru-RU" b="1" u="sng" dirty="0">
                <a:solidFill>
                  <a:srgbClr val="FF0000"/>
                </a:solidFill>
              </a:rPr>
              <a:t>с</a:t>
            </a:r>
            <a:r>
              <a:rPr lang="ru-RU" b="1" dirty="0"/>
              <a:t>делать?</a:t>
            </a:r>
            <a:r>
              <a:rPr lang="ru-RU" dirty="0"/>
              <a:t> </a:t>
            </a:r>
            <a:r>
              <a:rPr lang="ru-RU" dirty="0" smtClean="0"/>
              <a:t>– инфинитив глаголов  </a:t>
            </a:r>
            <a:r>
              <a:rPr lang="ru-RU" b="1" dirty="0" smtClean="0">
                <a:solidFill>
                  <a:srgbClr val="FF0000"/>
                </a:solidFill>
              </a:rPr>
              <a:t>с</a:t>
            </a:r>
            <a:r>
              <a:rPr lang="ru-RU" dirty="0" smtClean="0"/>
              <a:t>овершенного  вида.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</a:t>
            </a:r>
            <a:r>
              <a:rPr lang="ru-RU" b="1" dirty="0" smtClean="0">
                <a:solidFill>
                  <a:srgbClr val="C00000"/>
                </a:solidFill>
              </a:rPr>
              <a:t>Примеры:  </a:t>
            </a:r>
            <a:r>
              <a:rPr lang="ru-RU" dirty="0" smtClean="0"/>
              <a:t>выпилить, увидеть, застелить, приклеить, прогнать.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5184" y="2967335"/>
            <a:ext cx="88136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ПЕРЕХОДНЫЕ И 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НЕПЕРЕХОДНЫЕ</a:t>
            </a:r>
          </a:p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ГЛАГОЛЫ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4261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/>
              <a:t>Безударные личные окончания глаголов.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Е</a:t>
            </a:r>
            <a:r>
              <a:rPr lang="ru-RU" dirty="0" smtClean="0"/>
              <a:t> или </a:t>
            </a:r>
            <a:r>
              <a:rPr lang="ru-RU" b="1" dirty="0" smtClean="0">
                <a:solidFill>
                  <a:srgbClr val="C00000"/>
                </a:solidFill>
              </a:rPr>
              <a:t>И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5" y="1772816"/>
            <a:ext cx="9036496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400" dirty="0" err="1" smtClean="0"/>
              <a:t>Стро_м</a:t>
            </a:r>
            <a:r>
              <a:rPr lang="ru-RU" sz="4400" dirty="0" smtClean="0"/>
              <a:t>,	</a:t>
            </a:r>
            <a:r>
              <a:rPr lang="ru-RU" sz="4400" dirty="0" err="1" smtClean="0"/>
              <a:t>пиш_м</a:t>
            </a:r>
            <a:r>
              <a:rPr lang="ru-RU" sz="4400" dirty="0" smtClean="0"/>
              <a:t>, 	</a:t>
            </a:r>
            <a:r>
              <a:rPr lang="ru-RU" sz="4400" dirty="0" err="1" smtClean="0"/>
              <a:t>купа_м</a:t>
            </a:r>
            <a:r>
              <a:rPr lang="ru-RU" sz="4400" dirty="0" smtClean="0"/>
              <a:t>,</a:t>
            </a:r>
          </a:p>
          <a:p>
            <a:pPr>
              <a:buNone/>
            </a:pPr>
            <a:r>
              <a:rPr lang="ru-RU" sz="4400" dirty="0" err="1" smtClean="0"/>
              <a:t>кле_м</a:t>
            </a:r>
            <a:r>
              <a:rPr lang="ru-RU" sz="4400" dirty="0" smtClean="0"/>
              <a:t>,	       </a:t>
            </a:r>
            <a:r>
              <a:rPr lang="ru-RU" sz="4400" dirty="0" err="1" smtClean="0"/>
              <a:t>стел_м</a:t>
            </a:r>
            <a:r>
              <a:rPr lang="ru-RU" sz="4400" dirty="0" smtClean="0"/>
              <a:t>, 	</a:t>
            </a:r>
            <a:r>
              <a:rPr lang="ru-RU" sz="4400" dirty="0" err="1" smtClean="0"/>
              <a:t>се_м</a:t>
            </a:r>
            <a:r>
              <a:rPr lang="ru-RU" sz="4400" dirty="0" smtClean="0"/>
              <a:t>,</a:t>
            </a:r>
          </a:p>
          <a:p>
            <a:pPr>
              <a:buNone/>
            </a:pPr>
            <a:r>
              <a:rPr lang="ru-RU" sz="4400" dirty="0" err="1" smtClean="0"/>
              <a:t>смотр_м</a:t>
            </a:r>
            <a:r>
              <a:rPr lang="ru-RU" sz="4400" dirty="0" smtClean="0"/>
              <a:t>,	</a:t>
            </a:r>
            <a:r>
              <a:rPr lang="ru-RU" sz="4400" dirty="0" err="1" smtClean="0"/>
              <a:t>корм_м</a:t>
            </a:r>
            <a:r>
              <a:rPr lang="ru-RU" sz="4400" dirty="0" smtClean="0"/>
              <a:t>,	</a:t>
            </a:r>
            <a:r>
              <a:rPr lang="ru-RU" sz="4400" dirty="0" err="1" smtClean="0"/>
              <a:t>сгиба_м</a:t>
            </a:r>
            <a:r>
              <a:rPr lang="ru-RU" sz="4400" dirty="0" smtClean="0"/>
              <a:t>,</a:t>
            </a:r>
          </a:p>
          <a:p>
            <a:pPr>
              <a:buNone/>
            </a:pPr>
            <a:r>
              <a:rPr lang="ru-RU" sz="4400" dirty="0" err="1" smtClean="0"/>
              <a:t>покрут_м</a:t>
            </a:r>
            <a:r>
              <a:rPr lang="ru-RU" sz="4400" dirty="0" smtClean="0"/>
              <a:t>,	</a:t>
            </a:r>
            <a:r>
              <a:rPr lang="ru-RU" sz="4400" dirty="0" err="1" smtClean="0"/>
              <a:t>верт_м</a:t>
            </a:r>
            <a:r>
              <a:rPr lang="ru-RU" sz="4400" dirty="0" smtClean="0"/>
              <a:t>,	</a:t>
            </a:r>
            <a:r>
              <a:rPr lang="ru-RU" sz="4400" dirty="0" err="1" smtClean="0"/>
              <a:t>кол_м</a:t>
            </a:r>
            <a:r>
              <a:rPr lang="ru-RU" sz="4400" dirty="0" smtClean="0"/>
              <a:t>,</a:t>
            </a:r>
          </a:p>
          <a:p>
            <a:pPr>
              <a:buNone/>
            </a:pPr>
            <a:r>
              <a:rPr lang="ru-RU" sz="4400" dirty="0" err="1" smtClean="0"/>
              <a:t>слыш_м</a:t>
            </a:r>
            <a:r>
              <a:rPr lang="ru-RU" sz="4400" dirty="0" smtClean="0"/>
              <a:t>,	</a:t>
            </a:r>
            <a:r>
              <a:rPr lang="ru-RU" sz="4400" dirty="0" err="1" smtClean="0"/>
              <a:t>дума_м</a:t>
            </a:r>
            <a:r>
              <a:rPr lang="ru-RU" sz="4400" dirty="0" smtClean="0"/>
              <a:t>,	</a:t>
            </a:r>
            <a:r>
              <a:rPr lang="ru-RU" sz="4400" dirty="0" err="1" smtClean="0"/>
              <a:t>руб_м</a:t>
            </a:r>
            <a:r>
              <a:rPr lang="ru-RU" sz="4400" dirty="0" smtClean="0"/>
              <a:t>,</a:t>
            </a:r>
          </a:p>
          <a:p>
            <a:pPr>
              <a:buNone/>
            </a:pPr>
            <a:r>
              <a:rPr lang="ru-RU" sz="4400" dirty="0" err="1" smtClean="0"/>
              <a:t>заселя_м</a:t>
            </a:r>
            <a:r>
              <a:rPr lang="ru-RU" sz="4400" dirty="0" smtClean="0"/>
              <a:t>,	</a:t>
            </a:r>
            <a:r>
              <a:rPr lang="ru-RU" sz="4400" dirty="0" err="1" smtClean="0"/>
              <a:t>знаком_м</a:t>
            </a:r>
            <a:r>
              <a:rPr lang="ru-RU" sz="4400" dirty="0" smtClean="0"/>
              <a:t>,	</a:t>
            </a:r>
            <a:r>
              <a:rPr lang="ru-RU" sz="4400" dirty="0" err="1" smtClean="0"/>
              <a:t>зна_м</a:t>
            </a:r>
            <a:r>
              <a:rPr lang="ru-RU" sz="44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Разберите предложения по членам. Укажите, каким членом предложения является </a:t>
            </a:r>
            <a:r>
              <a:rPr lang="ru-RU" sz="2400" b="1" dirty="0" smtClean="0">
                <a:solidFill>
                  <a:srgbClr val="C00000"/>
                </a:solidFill>
              </a:rPr>
              <a:t>прилагательное</a:t>
            </a:r>
            <a:r>
              <a:rPr lang="ru-RU" sz="2400" dirty="0" smtClean="0"/>
              <a:t>. </a:t>
            </a:r>
          </a:p>
        </p:txBody>
      </p:sp>
      <p:pic>
        <p:nvPicPr>
          <p:cNvPr id="890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3" y="2146302"/>
            <a:ext cx="8229600" cy="34337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Задание:</a:t>
            </a:r>
            <a:r>
              <a:rPr lang="ru-RU" sz="2400" dirty="0" smtClean="0"/>
              <a:t> в предложениях найдите местоимения, подчеркните их как члены предложения, над каждым местоимением  напишите  разряд.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457203" y="1600203"/>
            <a:ext cx="8229600" cy="492442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dirty="0" smtClean="0"/>
              <a:t>1.Чей(то) </a:t>
            </a:r>
            <a:r>
              <a:rPr lang="ru-RU" sz="2800" b="1" dirty="0" err="1" smtClean="0"/>
              <a:t>тон_нький</a:t>
            </a:r>
            <a:r>
              <a:rPr lang="ru-RU" sz="2800" b="1" dirty="0" smtClean="0"/>
              <a:t> голосок </a:t>
            </a:r>
            <a:r>
              <a:rPr lang="ru-RU" sz="2800" b="1" dirty="0" err="1" smtClean="0"/>
              <a:t>ра_дался</a:t>
            </a:r>
            <a:r>
              <a:rPr lang="ru-RU" sz="2800" b="1" dirty="0" smtClean="0"/>
              <a:t> прямо над нами. </a:t>
            </a:r>
          </a:p>
          <a:p>
            <a:pPr>
              <a:buFontTx/>
              <a:buNone/>
            </a:pPr>
            <a:r>
              <a:rPr lang="ru-RU" sz="2800" b="1" dirty="0" smtClean="0"/>
              <a:t>2. Были </a:t>
            </a:r>
            <a:r>
              <a:rPr lang="ru-RU" sz="2800" b="1" dirty="0" err="1" smtClean="0"/>
              <a:t>ч_сты</a:t>
            </a:r>
            <a:r>
              <a:rPr lang="ru-RU" sz="2800" b="1" dirty="0" smtClean="0"/>
              <a:t> мои </a:t>
            </a:r>
            <a:r>
              <a:rPr lang="ru-RU" sz="2800" b="1" dirty="0" err="1" smtClean="0"/>
              <a:t>м_чты</a:t>
            </a:r>
            <a:r>
              <a:rPr lang="ru-RU" sz="2800" b="1" dirty="0" smtClean="0"/>
              <a:t>. </a:t>
            </a:r>
          </a:p>
          <a:p>
            <a:pPr>
              <a:buFontTx/>
              <a:buNone/>
            </a:pPr>
            <a:r>
              <a:rPr lang="ru-RU" sz="2800" b="1" dirty="0" smtClean="0"/>
              <a:t>3. Всякий кулик своё </a:t>
            </a:r>
            <a:r>
              <a:rPr lang="ru-RU" sz="2800" b="1" dirty="0" err="1" smtClean="0"/>
              <a:t>б_лото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хвал_т</a:t>
            </a:r>
            <a:r>
              <a:rPr lang="ru-RU" sz="2800" b="1" dirty="0" smtClean="0"/>
              <a:t>. </a:t>
            </a:r>
          </a:p>
          <a:p>
            <a:pPr>
              <a:buFontTx/>
              <a:buNone/>
            </a:pPr>
            <a:r>
              <a:rPr lang="ru-RU" sz="2800" b="1" dirty="0" smtClean="0"/>
              <a:t>4. Этого человека в которого  Ольга </a:t>
            </a:r>
            <a:r>
              <a:rPr lang="ru-RU" sz="2800" b="1" dirty="0" err="1" smtClean="0"/>
              <a:t>полност_ю</a:t>
            </a:r>
            <a:r>
              <a:rPr lang="ru-RU" sz="2800" b="1" dirty="0" smtClean="0"/>
              <a:t> верила я совершенно (не)знал.</a:t>
            </a:r>
          </a:p>
          <a:p>
            <a:pPr>
              <a:buFontTx/>
              <a:buNone/>
            </a:pPr>
            <a:r>
              <a:rPr lang="ru-RU" sz="2800" b="1" dirty="0" smtClean="0"/>
              <a:t>5. Весь день мы плыли по реке. </a:t>
            </a:r>
          </a:p>
          <a:p>
            <a:pPr>
              <a:buFontTx/>
              <a:buNone/>
            </a:pPr>
            <a:r>
              <a:rPr lang="ru-RU" sz="2800" b="1" dirty="0" smtClean="0"/>
              <a:t>6. Юрий держал (перед)собой </a:t>
            </a:r>
            <a:r>
              <a:rPr lang="ru-RU" sz="2800" b="1" dirty="0" err="1" smtClean="0"/>
              <a:t>ра_крытую</a:t>
            </a:r>
            <a:r>
              <a:rPr lang="ru-RU" sz="2800" b="1" dirty="0" smtClean="0"/>
              <a:t> книгу но сам </a:t>
            </a:r>
            <a:r>
              <a:rPr lang="ru-RU" sz="2800" b="1" dirty="0" err="1" smtClean="0"/>
              <a:t>н_чего</a:t>
            </a:r>
            <a:r>
              <a:rPr lang="ru-RU" sz="2800" b="1" dirty="0" smtClean="0"/>
              <a:t>  (не)видел.</a:t>
            </a:r>
          </a:p>
          <a:p>
            <a:pPr>
              <a:buFontTx/>
              <a:buNone/>
            </a:pPr>
            <a:r>
              <a:rPr lang="ru-RU" sz="2800" b="1" dirty="0" smtClean="0"/>
              <a:t>7. Что день грядущий мне </a:t>
            </a:r>
            <a:r>
              <a:rPr lang="ru-RU" sz="2800" b="1" dirty="0" err="1" smtClean="0"/>
              <a:t>г_товит</a:t>
            </a:r>
            <a:r>
              <a:rPr lang="ru-RU" sz="2800" b="1" dirty="0" smtClean="0"/>
              <a:t>?</a:t>
            </a:r>
          </a:p>
          <a:p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ПЕРЕХОДНЫЕ И НЕПЕРЕХОДНЫЕ ГЛАГОЛЫ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25658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9600" b="1" dirty="0" smtClean="0"/>
              <a:t>                Переходные</a:t>
            </a:r>
            <a:r>
              <a:rPr lang="ru-RU" sz="9600" dirty="0" smtClean="0"/>
              <a:t>  </a:t>
            </a:r>
            <a:r>
              <a:rPr lang="ru-RU" sz="9600" i="1" dirty="0" smtClean="0"/>
              <a:t>глаголы сочетаются</a:t>
            </a:r>
            <a:endParaRPr lang="ru-RU" sz="9600" dirty="0" smtClean="0"/>
          </a:p>
          <a:p>
            <a:pPr lvl="0">
              <a:buNone/>
            </a:pPr>
            <a:r>
              <a:rPr lang="ru-RU" sz="9600" i="1" dirty="0" smtClean="0"/>
              <a:t>с им. сущ., им. числит., </a:t>
            </a:r>
            <a:r>
              <a:rPr lang="ru-RU" sz="9600" i="1" dirty="0" err="1" smtClean="0"/>
              <a:t>местоим</a:t>
            </a:r>
            <a:r>
              <a:rPr lang="ru-RU" sz="9600" i="1" dirty="0" smtClean="0"/>
              <a:t>. </a:t>
            </a:r>
            <a:r>
              <a:rPr lang="ru-RU" sz="9600" i="1" u="sng" dirty="0" smtClean="0"/>
              <a:t>в В. п. без предлога</a:t>
            </a:r>
            <a:r>
              <a:rPr lang="ru-RU" sz="9600" i="1" dirty="0" smtClean="0"/>
              <a:t>:</a:t>
            </a:r>
            <a:endParaRPr lang="ru-RU" sz="9600" dirty="0" smtClean="0"/>
          </a:p>
          <a:p>
            <a:pPr>
              <a:buNone/>
            </a:pPr>
            <a:r>
              <a:rPr lang="ru-RU" sz="9600" dirty="0" smtClean="0"/>
              <a:t> </a:t>
            </a:r>
          </a:p>
          <a:p>
            <a:pPr>
              <a:buNone/>
            </a:pPr>
            <a:r>
              <a:rPr lang="ru-RU" sz="5500" dirty="0" smtClean="0"/>
              <a:t>                                                    </a:t>
            </a:r>
            <a:r>
              <a:rPr lang="ru-RU" sz="5500" dirty="0" err="1" smtClean="0"/>
              <a:t>перех</a:t>
            </a:r>
            <a:r>
              <a:rPr lang="ru-RU" sz="5500" dirty="0" smtClean="0"/>
              <a:t>.                           В.п.</a:t>
            </a:r>
          </a:p>
          <a:p>
            <a:pPr>
              <a:buNone/>
            </a:pPr>
            <a:r>
              <a:rPr lang="ru-RU" sz="9600" i="1" dirty="0" smtClean="0"/>
              <a:t>                      строить</a:t>
            </a:r>
            <a:r>
              <a:rPr lang="ru-RU" sz="9600" b="1" i="1" dirty="0" smtClean="0"/>
              <a:t> </a:t>
            </a:r>
            <a:r>
              <a:rPr lang="ru-RU" sz="9600" i="1" dirty="0" smtClean="0"/>
              <a:t>(что?) дом,</a:t>
            </a:r>
            <a:endParaRPr lang="ru-RU" sz="9600" dirty="0" smtClean="0"/>
          </a:p>
          <a:p>
            <a:pPr>
              <a:buNone/>
            </a:pPr>
            <a:r>
              <a:rPr lang="ru-RU" sz="9600" dirty="0" smtClean="0"/>
              <a:t>  </a:t>
            </a:r>
          </a:p>
          <a:p>
            <a:pPr>
              <a:buNone/>
            </a:pPr>
            <a:r>
              <a:rPr lang="ru-RU" sz="5500" dirty="0" smtClean="0"/>
              <a:t>                                                                 </a:t>
            </a:r>
            <a:r>
              <a:rPr lang="ru-RU" sz="5500" dirty="0" err="1" smtClean="0"/>
              <a:t>перех</a:t>
            </a:r>
            <a:r>
              <a:rPr lang="ru-RU" sz="5500" dirty="0" smtClean="0"/>
              <a:t>.                       В.п.</a:t>
            </a:r>
          </a:p>
          <a:p>
            <a:pPr>
              <a:buNone/>
            </a:pPr>
            <a:r>
              <a:rPr lang="ru-RU" sz="9600" i="1" dirty="0" smtClean="0"/>
              <a:t>                      встречать</a:t>
            </a:r>
            <a:r>
              <a:rPr lang="ru-RU" sz="9600" b="1" i="1" dirty="0" smtClean="0"/>
              <a:t> </a:t>
            </a:r>
            <a:r>
              <a:rPr lang="ru-RU" sz="9600" i="1" dirty="0" smtClean="0"/>
              <a:t>(кого?) его;</a:t>
            </a:r>
            <a:endParaRPr lang="ru-RU" sz="9600" dirty="0" smtClean="0"/>
          </a:p>
          <a:p>
            <a:pPr>
              <a:buNone/>
            </a:pPr>
            <a:r>
              <a:rPr lang="en-US" sz="5500" dirty="0" smtClean="0"/>
              <a:t> </a:t>
            </a:r>
            <a:endParaRPr lang="ru-RU" sz="5500" dirty="0" smtClean="0"/>
          </a:p>
          <a:p>
            <a:pPr lvl="0">
              <a:buNone/>
            </a:pPr>
            <a:r>
              <a:rPr lang="ru-RU" sz="8000" i="1" dirty="0" smtClean="0"/>
              <a:t>сущ. </a:t>
            </a:r>
            <a:r>
              <a:rPr lang="ru-RU" sz="8000" i="1" cap="small" dirty="0" smtClean="0"/>
              <a:t>или </a:t>
            </a:r>
            <a:r>
              <a:rPr lang="ru-RU" sz="8000" i="1" dirty="0" smtClean="0"/>
              <a:t>мест.  </a:t>
            </a:r>
            <a:r>
              <a:rPr lang="ru-RU" sz="8000" i="1" u="sng" dirty="0" smtClean="0"/>
              <a:t>может стоять также  в Р.п.</a:t>
            </a:r>
            <a:r>
              <a:rPr lang="ru-RU" sz="8000" b="1" i="1" u="sng" dirty="0" smtClean="0"/>
              <a:t> в двух случаях</a:t>
            </a:r>
            <a:r>
              <a:rPr lang="ru-RU" sz="8000" b="1" i="1" dirty="0" smtClean="0"/>
              <a:t>:</a:t>
            </a:r>
            <a:endParaRPr lang="ru-RU" sz="8000" dirty="0" smtClean="0"/>
          </a:p>
          <a:p>
            <a:pPr>
              <a:buNone/>
            </a:pPr>
            <a:r>
              <a:rPr lang="ru-RU" sz="5500" dirty="0" smtClean="0"/>
              <a:t> </a:t>
            </a:r>
          </a:p>
          <a:p>
            <a:pPr>
              <a:buNone/>
            </a:pPr>
            <a:r>
              <a:rPr lang="ru-RU" sz="5500" b="1" i="1" dirty="0" smtClean="0"/>
              <a:t>                              1)</a:t>
            </a:r>
            <a:r>
              <a:rPr lang="ru-RU" sz="5500" i="1" dirty="0" smtClean="0"/>
              <a:t> при отрицании:</a:t>
            </a:r>
            <a:endParaRPr lang="ru-RU" sz="5500" dirty="0" smtClean="0"/>
          </a:p>
          <a:p>
            <a:pPr>
              <a:buNone/>
            </a:pPr>
            <a:r>
              <a:rPr lang="ru-RU" sz="5500" dirty="0" smtClean="0"/>
              <a:t>                                             </a:t>
            </a:r>
            <a:r>
              <a:rPr lang="ru-RU" sz="5500" dirty="0" err="1" smtClean="0"/>
              <a:t>перех</a:t>
            </a:r>
            <a:r>
              <a:rPr lang="ru-RU" sz="5500" dirty="0" smtClean="0"/>
              <a:t>.            </a:t>
            </a:r>
            <a:r>
              <a:rPr lang="ru-RU" sz="5500" b="1" dirty="0" smtClean="0"/>
              <a:t>  Р.п.</a:t>
            </a:r>
          </a:p>
          <a:p>
            <a:pPr>
              <a:buNone/>
            </a:pPr>
            <a:r>
              <a:rPr lang="ru-RU" sz="5500" b="1" i="1" dirty="0" smtClean="0"/>
              <a:t>                      </a:t>
            </a:r>
            <a:r>
              <a:rPr lang="ru-RU" sz="5500" i="1" dirty="0" smtClean="0"/>
              <a:t> не чувствовал  (чего?) усталости,</a:t>
            </a:r>
            <a:endParaRPr lang="ru-RU" sz="5500" dirty="0" smtClean="0"/>
          </a:p>
          <a:p>
            <a:pPr>
              <a:buNone/>
            </a:pPr>
            <a:r>
              <a:rPr lang="ru-RU" sz="5500" dirty="0" smtClean="0"/>
              <a:t> </a:t>
            </a:r>
          </a:p>
          <a:p>
            <a:pPr>
              <a:buNone/>
            </a:pPr>
            <a:r>
              <a:rPr lang="ru-RU" sz="5500" i="1" dirty="0" smtClean="0"/>
              <a:t>                              </a:t>
            </a:r>
            <a:r>
              <a:rPr lang="ru-RU" sz="5500" b="1" i="1" dirty="0" smtClean="0"/>
              <a:t>2)</a:t>
            </a:r>
            <a:r>
              <a:rPr lang="ru-RU" sz="5500" i="1" dirty="0" smtClean="0"/>
              <a:t> при указании на часть предмета:</a:t>
            </a:r>
            <a:endParaRPr lang="ru-RU" sz="5500" dirty="0" smtClean="0"/>
          </a:p>
          <a:p>
            <a:pPr>
              <a:buNone/>
            </a:pPr>
            <a:r>
              <a:rPr lang="ru-RU" sz="5500" dirty="0" smtClean="0"/>
              <a:t>                                            </a:t>
            </a:r>
            <a:r>
              <a:rPr lang="ru-RU" sz="5500" dirty="0" err="1" smtClean="0"/>
              <a:t>перех</a:t>
            </a:r>
            <a:r>
              <a:rPr lang="ru-RU" sz="5500" dirty="0" smtClean="0"/>
              <a:t>.           </a:t>
            </a:r>
            <a:r>
              <a:rPr lang="ru-RU" sz="5500" b="1" dirty="0" smtClean="0"/>
              <a:t>Р.п.</a:t>
            </a:r>
          </a:p>
          <a:p>
            <a:pPr>
              <a:buNone/>
            </a:pPr>
            <a:r>
              <a:rPr lang="ru-RU" sz="5500" b="1" i="1" dirty="0" smtClean="0"/>
              <a:t>                       </a:t>
            </a:r>
            <a:r>
              <a:rPr lang="ru-RU" sz="5500" i="1" dirty="0" smtClean="0"/>
              <a:t>налил</a:t>
            </a:r>
            <a:r>
              <a:rPr lang="ru-RU" sz="5500" b="1" i="1" dirty="0" smtClean="0"/>
              <a:t> </a:t>
            </a:r>
            <a:r>
              <a:rPr lang="ru-RU" sz="5500" i="1" dirty="0" smtClean="0"/>
              <a:t>(чего?) молока.</a:t>
            </a:r>
            <a:endParaRPr lang="ru-RU" sz="5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Непереходные глаголы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      Непереходные </a:t>
            </a:r>
            <a:r>
              <a:rPr lang="ru-RU" i="1" dirty="0" smtClean="0"/>
              <a:t>глаголы - остальные:</a:t>
            </a:r>
          </a:p>
          <a:p>
            <a:pPr>
              <a:buNone/>
            </a:pPr>
            <a:endParaRPr lang="ru-RU" dirty="0" smtClean="0"/>
          </a:p>
          <a:p>
            <a:pPr lvl="2">
              <a:buNone/>
            </a:pPr>
            <a:r>
              <a:rPr lang="ru-RU" b="1" dirty="0" err="1" smtClean="0"/>
              <a:t>неперех</a:t>
            </a:r>
            <a:r>
              <a:rPr lang="ru-RU" b="1" dirty="0" smtClean="0"/>
              <a:t>.                                                            П.п.</a:t>
            </a:r>
          </a:p>
          <a:p>
            <a:pPr lvl="2">
              <a:buNone/>
            </a:pPr>
            <a:r>
              <a:rPr lang="ru-RU" sz="3600" b="1" i="1" dirty="0" smtClean="0"/>
              <a:t>расположить</a:t>
            </a:r>
            <a:r>
              <a:rPr lang="ru-RU" sz="3600" b="1" i="1" dirty="0" smtClean="0">
                <a:solidFill>
                  <a:srgbClr val="FF0000"/>
                </a:solidFill>
              </a:rPr>
              <a:t>ся</a:t>
            </a:r>
            <a:r>
              <a:rPr lang="ru-RU" sz="3600" b="1" i="1" dirty="0" smtClean="0"/>
              <a:t> </a:t>
            </a:r>
            <a:r>
              <a:rPr lang="ru-RU" sz="3600" i="1" dirty="0" smtClean="0"/>
              <a:t>(где?)</a:t>
            </a:r>
            <a:r>
              <a:rPr lang="ru-RU" sz="3600" b="1" i="1" dirty="0" smtClean="0"/>
              <a:t> </a:t>
            </a:r>
            <a:r>
              <a:rPr lang="ru-RU" sz="3600" i="1" dirty="0" err="1" smtClean="0"/>
              <a:t>в_лесу</a:t>
            </a:r>
            <a:r>
              <a:rPr lang="ru-RU" sz="3600" i="1" dirty="0" smtClean="0"/>
              <a:t>,</a:t>
            </a:r>
          </a:p>
          <a:p>
            <a:pPr lvl="2">
              <a:buNone/>
            </a:pPr>
            <a:endParaRPr lang="ru-RU" sz="3600" dirty="0" smtClean="0"/>
          </a:p>
          <a:p>
            <a:pPr lvl="2">
              <a:buNone/>
            </a:pPr>
            <a:r>
              <a:rPr lang="ru-RU" b="1" dirty="0" err="1" smtClean="0"/>
              <a:t>неперех</a:t>
            </a:r>
            <a:r>
              <a:rPr lang="ru-RU" b="1" dirty="0" smtClean="0"/>
              <a:t>.                                               П.п.</a:t>
            </a:r>
          </a:p>
          <a:p>
            <a:pPr lvl="2">
              <a:buNone/>
            </a:pPr>
            <a:r>
              <a:rPr lang="ru-RU" sz="3600" b="1" i="1" dirty="0" smtClean="0"/>
              <a:t>стоять </a:t>
            </a:r>
            <a:r>
              <a:rPr lang="ru-RU" sz="3600" i="1" dirty="0" smtClean="0"/>
              <a:t>(на чём?)</a:t>
            </a:r>
            <a:r>
              <a:rPr lang="ru-RU" sz="3600" b="1" i="1" dirty="0" smtClean="0"/>
              <a:t> </a:t>
            </a:r>
            <a:r>
              <a:rPr lang="ru-RU" sz="3600" i="1" dirty="0" smtClean="0"/>
              <a:t>на  своём.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ПЕРЕХОДНЫЕ И НЕПЕРЕХОДНЫЕ ГЛАГОЛЫ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228060" lvl="4" indent="-514168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Переходные </a:t>
            </a:r>
            <a:r>
              <a:rPr lang="ru-RU" i="1" dirty="0" smtClean="0"/>
              <a:t>глаголы сочетаются</a:t>
            </a:r>
            <a:endParaRPr lang="ru-RU" dirty="0" smtClean="0"/>
          </a:p>
          <a:p>
            <a:pPr marL="2228060" lvl="4" indent="-514168">
              <a:buNone/>
            </a:pPr>
            <a:r>
              <a:rPr lang="ru-RU" i="1" dirty="0" smtClean="0"/>
              <a:t>с им.сущ., им. числит., </a:t>
            </a:r>
            <a:r>
              <a:rPr lang="ru-RU" i="1" dirty="0" err="1" smtClean="0"/>
              <a:t>местоим</a:t>
            </a:r>
            <a:r>
              <a:rPr lang="ru-RU" i="1" dirty="0" smtClean="0"/>
              <a:t>.</a:t>
            </a:r>
            <a:r>
              <a:rPr lang="ru-RU" dirty="0" smtClean="0"/>
              <a:t>  </a:t>
            </a:r>
            <a:r>
              <a:rPr lang="ru-RU" i="1" dirty="0" smtClean="0"/>
              <a:t>в В.п. без предлога:</a:t>
            </a:r>
            <a:endParaRPr lang="ru-RU" dirty="0" smtClean="0"/>
          </a:p>
          <a:p>
            <a:pPr marL="2228060" lvl="4" indent="-514168">
              <a:buNone/>
            </a:pPr>
            <a:r>
              <a:rPr lang="ru-RU" b="1" i="1" dirty="0" smtClean="0"/>
              <a:t>строить</a:t>
            </a:r>
            <a:r>
              <a:rPr lang="ru-RU" i="1" dirty="0" smtClean="0"/>
              <a:t> (что?) </a:t>
            </a:r>
            <a:r>
              <a:rPr lang="ru-RU" b="1" i="1" dirty="0" smtClean="0"/>
              <a:t>дом</a:t>
            </a:r>
            <a:endParaRPr lang="ru-RU" dirty="0" smtClean="0"/>
          </a:p>
          <a:p>
            <a:pPr marL="2228060" lvl="4" indent="-514168">
              <a:buNone/>
            </a:pPr>
            <a:r>
              <a:rPr lang="ru-RU" b="1" i="1" dirty="0" smtClean="0"/>
              <a:t>встречать</a:t>
            </a:r>
            <a:r>
              <a:rPr lang="ru-RU" i="1" dirty="0" smtClean="0"/>
              <a:t> (кого?) </a:t>
            </a:r>
            <a:r>
              <a:rPr lang="ru-RU" b="1" i="1" dirty="0" smtClean="0"/>
              <a:t>ег</a:t>
            </a:r>
            <a:r>
              <a:rPr lang="ru-RU" i="1" dirty="0" smtClean="0"/>
              <a:t>о</a:t>
            </a:r>
            <a:endParaRPr lang="ru-RU" dirty="0" smtClean="0"/>
          </a:p>
          <a:p>
            <a:pPr marL="2228060" lvl="4" indent="-514168"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 marL="2228060" lvl="4" indent="-514168">
              <a:buNone/>
            </a:pPr>
            <a:r>
              <a:rPr lang="ru-RU" i="1" dirty="0" smtClean="0"/>
              <a:t>сущ. или мест. может стоять при </a:t>
            </a:r>
            <a:r>
              <a:rPr lang="ru-RU" i="1" dirty="0" err="1" smtClean="0"/>
              <a:t>перех</a:t>
            </a:r>
            <a:r>
              <a:rPr lang="ru-RU" i="1" dirty="0" smtClean="0"/>
              <a:t>. глаголах в Р.п.:</a:t>
            </a:r>
            <a:endParaRPr lang="ru-RU" dirty="0" smtClean="0"/>
          </a:p>
          <a:p>
            <a:pPr marL="2228060" lvl="4" indent="-514168">
              <a:buFont typeface="Arial" pitchFamily="34" charset="0"/>
              <a:buChar char="•"/>
            </a:pPr>
            <a:r>
              <a:rPr lang="ru-RU" i="1" dirty="0" smtClean="0"/>
              <a:t>при отрицании</a:t>
            </a:r>
            <a:endParaRPr lang="ru-RU" dirty="0" smtClean="0"/>
          </a:p>
          <a:p>
            <a:pPr marL="2228060" lvl="4" indent="-514168">
              <a:buFont typeface="Arial" pitchFamily="34" charset="0"/>
              <a:buChar char="•"/>
            </a:pPr>
            <a:r>
              <a:rPr lang="ru-RU" i="1" dirty="0" smtClean="0"/>
              <a:t>при указании на часть предмета:</a:t>
            </a:r>
            <a:endParaRPr lang="ru-RU" dirty="0" smtClean="0"/>
          </a:p>
          <a:p>
            <a:pPr marL="2228060" lvl="4" indent="-514168">
              <a:buNone/>
            </a:pPr>
            <a:r>
              <a:rPr lang="ru-RU" b="1" i="1" dirty="0" smtClean="0"/>
              <a:t>не выпить</a:t>
            </a:r>
            <a:r>
              <a:rPr lang="ru-RU" i="1" dirty="0" smtClean="0"/>
              <a:t> (чего?) </a:t>
            </a:r>
            <a:r>
              <a:rPr lang="ru-RU" b="1" i="1" dirty="0" smtClean="0"/>
              <a:t>молока</a:t>
            </a:r>
            <a:endParaRPr lang="ru-RU" dirty="0" smtClean="0"/>
          </a:p>
          <a:p>
            <a:pPr marL="2228060" lvl="4" indent="-514168">
              <a:buNone/>
            </a:pPr>
            <a:r>
              <a:rPr lang="ru-RU" b="1" i="1" dirty="0" smtClean="0"/>
              <a:t>налить</a:t>
            </a:r>
            <a:r>
              <a:rPr lang="ru-RU" i="1" dirty="0" smtClean="0"/>
              <a:t> (чего?) </a:t>
            </a:r>
            <a:r>
              <a:rPr lang="ru-RU" b="1" i="1" dirty="0" smtClean="0"/>
              <a:t>воды</a:t>
            </a:r>
            <a:endParaRPr lang="ru-RU" dirty="0" smtClean="0"/>
          </a:p>
          <a:p>
            <a:pPr marL="2228060" lvl="4" indent="-514168"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 marL="2228060" lvl="4" indent="-514168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Непереходные </a:t>
            </a:r>
            <a:r>
              <a:rPr lang="ru-RU" i="1" dirty="0" smtClean="0"/>
              <a:t>глаголы-остальные:</a:t>
            </a:r>
            <a:endParaRPr lang="ru-RU" dirty="0" smtClean="0"/>
          </a:p>
          <a:p>
            <a:pPr marL="2228060" lvl="4" indent="-514168">
              <a:buNone/>
            </a:pPr>
            <a:r>
              <a:rPr lang="ru-RU" b="1" i="1" dirty="0" smtClean="0"/>
              <a:t>расположиться</a:t>
            </a:r>
            <a:r>
              <a:rPr lang="ru-RU" i="1" dirty="0" smtClean="0"/>
              <a:t> (где?) </a:t>
            </a:r>
            <a:r>
              <a:rPr lang="ru-RU" b="1" i="1" dirty="0" smtClean="0"/>
              <a:t>в лесу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9" y="3213100"/>
            <a:ext cx="8820472" cy="3384550"/>
          </a:xfrm>
        </p:spPr>
        <p:txBody>
          <a:bodyPr/>
          <a:lstStyle/>
          <a:p>
            <a:pPr algn="l"/>
            <a:r>
              <a:rPr lang="ru-RU" sz="4000" b="1" dirty="0">
                <a:solidFill>
                  <a:srgbClr val="C00000"/>
                </a:solidFill>
              </a:rPr>
              <a:t>Знать: </a:t>
            </a:r>
            <a:r>
              <a:rPr lang="ru-RU" sz="4000" dirty="0" smtClean="0">
                <a:solidFill>
                  <a:srgbClr val="C00000"/>
                </a:solidFill>
              </a:rPr>
              <a:t>наклонения глагола.</a:t>
            </a:r>
            <a:endParaRPr lang="ru-RU" sz="4000" dirty="0">
              <a:solidFill>
                <a:srgbClr val="C00000"/>
              </a:solidFill>
            </a:endParaRPr>
          </a:p>
          <a:p>
            <a:pPr algn="l"/>
            <a:r>
              <a:rPr lang="ru-RU" sz="4000" b="1" dirty="0">
                <a:solidFill>
                  <a:srgbClr val="C00000"/>
                </a:solidFill>
              </a:rPr>
              <a:t>Уметь: </a:t>
            </a:r>
            <a:r>
              <a:rPr lang="ru-RU" sz="4000" dirty="0">
                <a:solidFill>
                  <a:srgbClr val="C00000"/>
                </a:solidFill>
              </a:rPr>
              <a:t>различать </a:t>
            </a:r>
            <a:r>
              <a:rPr lang="ru-RU" sz="4000" dirty="0" smtClean="0">
                <a:solidFill>
                  <a:srgbClr val="C00000"/>
                </a:solidFill>
              </a:rPr>
              <a:t>наклонения глаголов.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24744"/>
            <a:ext cx="791588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Наклонение </a:t>
            </a:r>
            <a:r>
              <a: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глагола.</a:t>
            </a:r>
            <a:br>
              <a: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Изъявительное 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наклонение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3" y="2924944"/>
            <a:ext cx="8229600" cy="3201221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Упражнение 481, стр.201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548680"/>
            <a:ext cx="5729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Словарная работа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Буквы О, А в приставках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РОЗ-, РОС-, РАЗ-, РАС-.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4402832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  </a:t>
            </a:r>
            <a:r>
              <a:rPr lang="ru-RU" dirty="0" smtClean="0"/>
              <a:t>В приставках </a:t>
            </a:r>
          </a:p>
          <a:p>
            <a:pPr>
              <a:buNone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C00000"/>
                </a:solidFill>
              </a:rPr>
              <a:t>РОЗ-, РОС-, РАЗ-, РАС-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ru-RU" dirty="0" smtClean="0"/>
              <a:t>    под ударением </a:t>
            </a:r>
          </a:p>
          <a:p>
            <a:pPr>
              <a:buNone/>
            </a:pPr>
            <a:r>
              <a:rPr lang="ru-RU" dirty="0" smtClean="0"/>
              <a:t>    пишется </a:t>
            </a:r>
            <a:r>
              <a:rPr lang="ru-RU" b="1" dirty="0" smtClean="0">
                <a:solidFill>
                  <a:srgbClr val="C00000"/>
                </a:solidFill>
              </a:rPr>
              <a:t>О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smtClean="0"/>
              <a:t>    без ударения - </a:t>
            </a:r>
            <a:r>
              <a:rPr lang="ru-RU" b="1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7030A0"/>
                </a:solidFill>
              </a:rPr>
              <a:t>Р</a:t>
            </a:r>
            <a:r>
              <a:rPr lang="ru-RU" b="1" u="sng" dirty="0" smtClean="0">
                <a:solidFill>
                  <a:srgbClr val="7030A0"/>
                </a:solidFill>
              </a:rPr>
              <a:t>а</a:t>
            </a:r>
            <a:r>
              <a:rPr lang="ru-RU" b="1" dirty="0" smtClean="0">
                <a:solidFill>
                  <a:srgbClr val="7030A0"/>
                </a:solidFill>
              </a:rPr>
              <a:t>с</a:t>
            </a:r>
            <a:r>
              <a:rPr lang="ru-RU" b="1" dirty="0" smtClean="0"/>
              <a:t>сыпать  – </a:t>
            </a:r>
            <a:r>
              <a:rPr lang="ru-RU" b="1" dirty="0" smtClean="0">
                <a:solidFill>
                  <a:srgbClr val="7030A0"/>
                </a:solidFill>
              </a:rPr>
              <a:t>р</a:t>
            </a:r>
            <a:r>
              <a:rPr lang="ru-RU" b="1" u="sng" dirty="0" smtClean="0">
                <a:solidFill>
                  <a:srgbClr val="7030A0"/>
                </a:solidFill>
              </a:rPr>
              <a:t>о</a:t>
            </a:r>
            <a:r>
              <a:rPr lang="ru-RU" b="1" dirty="0" smtClean="0">
                <a:solidFill>
                  <a:srgbClr val="7030A0"/>
                </a:solidFill>
              </a:rPr>
              <a:t>с</a:t>
            </a:r>
            <a:r>
              <a:rPr lang="ru-RU" b="1" dirty="0" smtClean="0"/>
              <a:t>сыпь;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7030A0"/>
                </a:solidFill>
              </a:rPr>
              <a:t>р</a:t>
            </a:r>
            <a:r>
              <a:rPr lang="ru-RU" b="1" u="sng" dirty="0" smtClean="0">
                <a:solidFill>
                  <a:srgbClr val="7030A0"/>
                </a:solidFill>
              </a:rPr>
              <a:t>а</a:t>
            </a:r>
            <a:r>
              <a:rPr lang="ru-RU" b="1" dirty="0" smtClean="0">
                <a:solidFill>
                  <a:srgbClr val="7030A0"/>
                </a:solidFill>
              </a:rPr>
              <a:t>с</a:t>
            </a:r>
            <a:r>
              <a:rPr lang="ru-RU" b="1" dirty="0" smtClean="0"/>
              <a:t>сказывать – </a:t>
            </a:r>
            <a:r>
              <a:rPr lang="ru-RU" b="1" dirty="0" smtClean="0">
                <a:solidFill>
                  <a:srgbClr val="7030A0"/>
                </a:solidFill>
              </a:rPr>
              <a:t>р</a:t>
            </a:r>
            <a:r>
              <a:rPr lang="ru-RU" b="1" u="sng" dirty="0" smtClean="0">
                <a:solidFill>
                  <a:srgbClr val="7030A0"/>
                </a:solidFill>
              </a:rPr>
              <a:t>о</a:t>
            </a:r>
            <a:r>
              <a:rPr lang="ru-RU" b="1" dirty="0" smtClean="0">
                <a:solidFill>
                  <a:srgbClr val="7030A0"/>
                </a:solidFill>
              </a:rPr>
              <a:t>с</a:t>
            </a:r>
            <a:r>
              <a:rPr lang="ru-RU" b="1" dirty="0" smtClean="0"/>
              <a:t>сказни;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7030A0"/>
                </a:solidFill>
              </a:rPr>
              <a:t>р</a:t>
            </a:r>
            <a:r>
              <a:rPr lang="ru-RU" b="1" u="sng" dirty="0" smtClean="0">
                <a:solidFill>
                  <a:srgbClr val="7030A0"/>
                </a:solidFill>
              </a:rPr>
              <a:t>а</a:t>
            </a:r>
            <a:r>
              <a:rPr lang="ru-RU" b="1" dirty="0" smtClean="0">
                <a:solidFill>
                  <a:srgbClr val="7030A0"/>
                </a:solidFill>
              </a:rPr>
              <a:t>з</a:t>
            </a:r>
            <a:r>
              <a:rPr lang="ru-RU" b="1" dirty="0" smtClean="0"/>
              <a:t>ыскивать  – </a:t>
            </a:r>
            <a:r>
              <a:rPr lang="ru-RU" b="1" dirty="0" smtClean="0">
                <a:solidFill>
                  <a:srgbClr val="7030A0"/>
                </a:solidFill>
              </a:rPr>
              <a:t>р</a:t>
            </a:r>
            <a:r>
              <a:rPr lang="ru-RU" b="1" u="sng" dirty="0" smtClean="0">
                <a:solidFill>
                  <a:srgbClr val="7030A0"/>
                </a:solidFill>
              </a:rPr>
              <a:t>о</a:t>
            </a:r>
            <a:r>
              <a:rPr lang="ru-RU" b="1" dirty="0" smtClean="0">
                <a:solidFill>
                  <a:srgbClr val="7030A0"/>
                </a:solidFill>
              </a:rPr>
              <a:t>з</a:t>
            </a:r>
            <a:r>
              <a:rPr lang="ru-RU" b="1" dirty="0" smtClean="0"/>
              <a:t>ыск.</a:t>
            </a:r>
          </a:p>
          <a:p>
            <a:endParaRPr lang="ru-RU" dirty="0"/>
          </a:p>
        </p:txBody>
      </p:sp>
      <p:pic>
        <p:nvPicPr>
          <p:cNvPr id="1026" name="Picture 2" descr="3. &amp;Bcy;&amp;ucy;&amp;kcy;&amp;vcy;&amp;ycy; &amp;Ocy;, &amp;Acy; &amp;vcy; &amp;pcy;&amp;rcy;&amp;icy;&amp;scy;&amp;tcy;&amp;acy;&amp;vcy;&amp;kcy;&amp;acy;&amp;khcy; &amp;Rcy;&amp;Ocy;&amp;Zcy;-, &amp;Rcy;&amp;Ocy;&amp;Scy;-, &amp;Rcy;&amp;Acy;&amp;Zcy;-, &amp;Rcy;&amp;Acy;&amp;Scy;-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140968"/>
            <a:ext cx="3651290" cy="17281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57951" y="4000506"/>
            <a:ext cx="333681" cy="830964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с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8149" y="4000506"/>
            <a:ext cx="333681" cy="830964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с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Спряжение глаголов </a:t>
            </a:r>
            <a:r>
              <a:rPr lang="ru-RU" b="1" dirty="0" smtClean="0">
                <a:solidFill>
                  <a:srgbClr val="002060"/>
                </a:solidFill>
              </a:rPr>
              <a:t>– это изменение глаголов по лицам и числам.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844826"/>
          <a:ext cx="8424936" cy="4770165"/>
        </p:xfrm>
        <a:graphic>
          <a:graphicData uri="http://schemas.openxmlformats.org/drawingml/2006/table">
            <a:tbl>
              <a:tblPr/>
              <a:tblGrid>
                <a:gridCol w="4176464"/>
                <a:gridCol w="4248472"/>
              </a:tblGrid>
              <a:tr h="5029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спряжение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en-US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solidFill>
                            <a:srgbClr val="33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спряжение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Брить, стелить.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остальные глаголы 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(на </a:t>
                      </a:r>
                      <a:r>
                        <a:rPr lang="ru-RU" sz="2400" dirty="0" smtClean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-ять, -</a:t>
                      </a:r>
                      <a:r>
                        <a:rPr lang="ru-RU" sz="2400" dirty="0" err="1" smtClean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оть</a:t>
                      </a:r>
                      <a:r>
                        <a:rPr lang="ru-RU" sz="2400" dirty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-</a:t>
                      </a:r>
                      <a:r>
                        <a:rPr lang="ru-RU" sz="2400" dirty="0" err="1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уть</a:t>
                      </a:r>
                      <a:r>
                        <a:rPr lang="ru-RU" sz="2400" dirty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-</a:t>
                      </a:r>
                      <a:r>
                        <a:rPr lang="ru-RU" sz="2400" dirty="0" err="1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ыть</a:t>
                      </a:r>
                      <a:r>
                        <a:rPr lang="ru-RU" sz="2400" dirty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2400" dirty="0" err="1" smtClean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чь</a:t>
                      </a:r>
                      <a:r>
                        <a:rPr lang="ru-RU" sz="2400" dirty="0" smtClean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-</a:t>
                      </a:r>
                      <a:r>
                        <a:rPr lang="ru-RU" sz="2400" dirty="0" err="1" smtClean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</a:t>
                      </a:r>
                      <a:r>
                        <a:rPr lang="ru-RU" sz="2400" dirty="0" smtClean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…,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-</a:t>
                      </a:r>
                      <a:r>
                        <a:rPr lang="ru-RU" sz="2400" dirty="0" err="1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еть</a:t>
                      </a:r>
                      <a:r>
                        <a:rPr lang="ru-RU" sz="2400" dirty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2400" b="1" dirty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кроме</a:t>
                      </a:r>
                      <a:r>
                        <a:rPr lang="ru-RU" sz="2400" dirty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2400" baseline="0" dirty="0" smtClean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исключений</a:t>
                      </a:r>
                      <a:r>
                        <a:rPr lang="ru-RU" sz="2400" dirty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), 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-</a:t>
                      </a:r>
                      <a:r>
                        <a:rPr lang="ru-RU" sz="2400" dirty="0" err="1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ать</a:t>
                      </a:r>
                      <a:r>
                        <a:rPr lang="ru-RU" sz="2400" dirty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2400" b="1" dirty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кроме</a:t>
                      </a:r>
                      <a:r>
                        <a:rPr lang="ru-RU" sz="2400" dirty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2400" baseline="0" dirty="0" smtClean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исключений</a:t>
                      </a:r>
                      <a:r>
                        <a:rPr lang="ru-RU" sz="2400" dirty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)).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 на –</a:t>
                      </a:r>
                      <a:r>
                        <a:rPr lang="ru-RU" sz="28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ить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 (кроме бр</a:t>
                      </a:r>
                      <a:r>
                        <a:rPr lang="ru-RU" sz="2800" b="1" dirty="0">
                          <a:solidFill>
                            <a:srgbClr val="9933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ить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, стел</a:t>
                      </a:r>
                      <a:r>
                        <a:rPr lang="ru-RU" sz="2800" b="1" dirty="0">
                          <a:solidFill>
                            <a:srgbClr val="9933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ить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)  </a:t>
                      </a: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глаголов на –</a:t>
                      </a:r>
                      <a:r>
                        <a:rPr lang="ru-RU" sz="28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еть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 (смотр</a:t>
                      </a: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еть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, вид</a:t>
                      </a: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еть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, обид</a:t>
                      </a: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еть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, ненавид</a:t>
                      </a: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еть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, терп</a:t>
                      </a: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еть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, завис</a:t>
                      </a: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еть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, верт</a:t>
                      </a: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еть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глагола на –</a:t>
                      </a:r>
                      <a:r>
                        <a:rPr lang="ru-RU" sz="28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ать</a:t>
                      </a: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(гн</a:t>
                      </a: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ать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, держ</a:t>
                      </a: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ать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, слыш</a:t>
                      </a: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ать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, дыш</a:t>
                      </a: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ать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).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Разбор предложения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2" y="1600202"/>
            <a:ext cx="7067128" cy="4525963"/>
          </a:xfrm>
        </p:spPr>
        <p:txBody>
          <a:bodyPr/>
          <a:lstStyle/>
          <a:p>
            <a:pPr>
              <a:buNone/>
            </a:pPr>
            <a:r>
              <a:rPr lang="ru-RU" sz="4800" dirty="0" smtClean="0"/>
              <a:t>   Я </a:t>
            </a:r>
            <a:r>
              <a:rPr lang="ru-RU" sz="4800" dirty="0" err="1"/>
              <a:t>_днажды</a:t>
            </a:r>
            <a:r>
              <a:rPr lang="ru-RU" sz="4800" dirty="0"/>
              <a:t> встал тоже до </a:t>
            </a:r>
            <a:r>
              <a:rPr lang="ru-RU" sz="4800" dirty="0" err="1" smtClean="0"/>
              <a:t>со_нца</a:t>
            </a:r>
            <a:r>
              <a:rPr lang="ru-RU" sz="4800" dirty="0" smtClean="0"/>
              <a:t> </a:t>
            </a:r>
            <a:r>
              <a:rPr lang="ru-RU" sz="4800" dirty="0"/>
              <a:t>чтобы </a:t>
            </a:r>
            <a:r>
              <a:rPr lang="ru-RU" sz="4800" dirty="0" smtClean="0"/>
              <a:t>(на)</a:t>
            </a:r>
            <a:r>
              <a:rPr lang="ru-RU" sz="4800" dirty="0" err="1" smtClean="0"/>
              <a:t>з_ре</a:t>
            </a:r>
            <a:r>
              <a:rPr lang="ru-RU" sz="4800" dirty="0" smtClean="0"/>
              <a:t>  </a:t>
            </a:r>
            <a:r>
              <a:rPr lang="ru-RU" sz="4800" dirty="0" err="1"/>
              <a:t>ра__тавить</a:t>
            </a:r>
            <a:r>
              <a:rPr lang="ru-RU" sz="4800" dirty="0"/>
              <a:t>  силки  (на)пер_пелок.</a:t>
            </a:r>
            <a:r>
              <a:rPr lang="ru-RU" sz="4800" b="1" baseline="30000" dirty="0">
                <a:solidFill>
                  <a:srgbClr val="FF0000"/>
                </a:solidFill>
              </a:rPr>
              <a:t>4</a:t>
            </a:r>
            <a:endParaRPr lang="ru-RU" sz="48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6146" name="Picture 2" descr="http://im3-tub-ru.yandex.net/i?id=455997329-17-72&amp;n=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7" y="5229200"/>
            <a:ext cx="1628775" cy="1428750"/>
          </a:xfrm>
          <a:prstGeom prst="rect">
            <a:avLst/>
          </a:prstGeom>
          <a:noFill/>
        </p:spPr>
      </p:pic>
      <p:pic>
        <p:nvPicPr>
          <p:cNvPr id="6152" name="Picture 8" descr="http://im7-tub-ru.yandex.net/i?id=152137312-1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5" y="5229200"/>
            <a:ext cx="2371725" cy="14287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Проверка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</a:t>
            </a:r>
            <a:r>
              <a:rPr lang="ru-RU" dirty="0" err="1" smtClean="0"/>
              <a:t>х</a:t>
            </a:r>
            <a:r>
              <a:rPr lang="ru-RU" dirty="0" smtClean="0"/>
              <a:t>                                 </a:t>
            </a:r>
            <a:r>
              <a:rPr lang="ru-RU" dirty="0" smtClean="0"/>
              <a:t>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зачем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ru-RU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u="dotDash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о</a:t>
            </a:r>
            <a:r>
              <a:rPr lang="ru-RU" u="dotDas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днажды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u="db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встал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тоже </a:t>
            </a:r>
            <a:r>
              <a:rPr lang="ru-RU" u="dotDas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 со</a:t>
            </a:r>
            <a:r>
              <a:rPr lang="ru-RU" u="dotDash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л</a:t>
            </a:r>
            <a:r>
              <a:rPr lang="ru-RU" u="dotDas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нца</a:t>
            </a:r>
            <a:r>
              <a:rPr lang="ru-RU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(чтобы </a:t>
            </a:r>
            <a:r>
              <a:rPr lang="ru-RU" u="dotDas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з</a:t>
            </a:r>
            <a:r>
              <a:rPr lang="ru-RU" u="dotDash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а</a:t>
            </a:r>
            <a:r>
              <a:rPr lang="ru-RU" u="dotDas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u="db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</a:t>
            </a:r>
            <a:r>
              <a:rPr lang="ru-RU" u="dbl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сс</a:t>
            </a:r>
            <a:r>
              <a:rPr lang="ru-RU" u="db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тавить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u="das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силки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u="das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пер</a:t>
            </a:r>
            <a:r>
              <a:rPr lang="ru-RU" u="dash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е</a:t>
            </a:r>
            <a:r>
              <a:rPr lang="ru-RU" u="dash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пелок)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b="1" baseline="30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4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Повест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</a:t>
            </a:r>
            <a:r>
              <a:rPr lang="ru-RU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невоскл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СПП, </a:t>
            </a:r>
            <a:r>
              <a:rPr lang="ru-RU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главн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часть – </a:t>
            </a:r>
            <a:r>
              <a:rPr lang="ru-RU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двусост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распр., </a:t>
            </a:r>
            <a:r>
              <a:rPr lang="ru-RU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прид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часть – </a:t>
            </a:r>
            <a:r>
              <a:rPr lang="ru-RU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односост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распр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</a:t>
            </a:r>
          </a:p>
          <a:p>
            <a:pPr>
              <a:buNone/>
            </a:pPr>
            <a:r>
              <a:rPr lang="ru-RU" sz="3600" b="1" dirty="0"/>
              <a:t> </a:t>
            </a:r>
            <a:r>
              <a:rPr lang="ru-RU" sz="3600" b="1" dirty="0" smtClean="0"/>
              <a:t>                [ – </a:t>
            </a:r>
            <a:r>
              <a:rPr lang="ru-RU" sz="3600" b="1" dirty="0"/>
              <a:t>= ], (чтобы …).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88643"/>
            <a:ext cx="8229600" cy="1143000"/>
          </a:xfrm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/>
              <a:t>Наклонение </a:t>
            </a:r>
            <a:r>
              <a:rPr lang="ru-RU" b="1" dirty="0"/>
              <a:t>глагола</a:t>
            </a:r>
            <a:endParaRPr lang="ru-RU" sz="4000" b="1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76872"/>
            <a:ext cx="4572000" cy="280831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dirty="0"/>
              <a:t>	</a:t>
            </a:r>
            <a:r>
              <a:rPr lang="ru-RU" sz="3200" b="1" dirty="0" smtClean="0">
                <a:solidFill>
                  <a:srgbClr val="C00000"/>
                </a:solidFill>
              </a:rPr>
              <a:t>изъявительное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dirty="0" smtClean="0"/>
              <a:t>(действие </a:t>
            </a:r>
            <a:r>
              <a:rPr lang="ru-RU" sz="3200" b="1" dirty="0" smtClean="0"/>
              <a:t>реальное</a:t>
            </a:r>
            <a:r>
              <a:rPr lang="ru-RU" sz="3200" dirty="0" smtClean="0"/>
              <a:t>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dirty="0" smtClean="0"/>
              <a:t>есть </a:t>
            </a:r>
            <a:r>
              <a:rPr lang="ru-RU" sz="3200" dirty="0"/>
              <a:t>формы времени): </a:t>
            </a:r>
            <a:endParaRPr lang="ru-RU" sz="3200" dirty="0" smtClean="0"/>
          </a:p>
          <a:p>
            <a:pPr>
              <a:lnSpc>
                <a:spcPct val="80000"/>
              </a:lnSpc>
              <a:buFontTx/>
              <a:buNone/>
            </a:pPr>
            <a:endParaRPr lang="ru-RU" sz="32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b="1" i="1" dirty="0" smtClean="0">
                <a:solidFill>
                  <a:srgbClr val="7030A0"/>
                </a:solidFill>
              </a:rPr>
              <a:t>знаю</a:t>
            </a:r>
            <a:r>
              <a:rPr lang="ru-RU" sz="3200" b="1" i="1" dirty="0">
                <a:solidFill>
                  <a:srgbClr val="7030A0"/>
                </a:solidFill>
              </a:rPr>
              <a:t>, знал, буду </a:t>
            </a:r>
            <a:r>
              <a:rPr lang="ru-RU" sz="3200" b="1" i="1" dirty="0" smtClean="0">
                <a:solidFill>
                  <a:srgbClr val="7030A0"/>
                </a:solidFill>
              </a:rPr>
              <a:t>знать.</a:t>
            </a:r>
            <a:r>
              <a:rPr lang="ru-RU" sz="3200" dirty="0"/>
              <a:t>				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499992" y="2276872"/>
            <a:ext cx="4896544" cy="230425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b="1" dirty="0">
                <a:solidFill>
                  <a:srgbClr val="C00000"/>
                </a:solidFill>
              </a:rPr>
              <a:t>	</a:t>
            </a:r>
            <a:r>
              <a:rPr lang="ru-RU" sz="3200" b="1" dirty="0" smtClean="0">
                <a:solidFill>
                  <a:srgbClr val="C00000"/>
                </a:solidFill>
              </a:rPr>
              <a:t>повелительное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dirty="0" smtClean="0"/>
              <a:t>(действие </a:t>
            </a:r>
            <a:r>
              <a:rPr lang="ru-RU" sz="3200" b="1" dirty="0" smtClean="0"/>
              <a:t>ирреальное, </a:t>
            </a:r>
            <a:r>
              <a:rPr lang="ru-RU" sz="3200" dirty="0" smtClean="0"/>
              <a:t>просьба</a:t>
            </a:r>
            <a:r>
              <a:rPr lang="ru-RU" sz="3200" dirty="0"/>
              <a:t>, </a:t>
            </a:r>
            <a:r>
              <a:rPr lang="ru-RU" sz="3200" dirty="0" smtClean="0"/>
              <a:t>приказ):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dirty="0" smtClean="0"/>
              <a:t> </a:t>
            </a:r>
            <a:r>
              <a:rPr lang="ru-RU" sz="3200" b="1" i="1" dirty="0" smtClean="0">
                <a:solidFill>
                  <a:srgbClr val="7030A0"/>
                </a:solidFill>
              </a:rPr>
              <a:t>отрежь</a:t>
            </a:r>
            <a:r>
              <a:rPr lang="ru-RU" sz="3200" b="1" i="1" dirty="0" smtClean="0">
                <a:solidFill>
                  <a:srgbClr val="7030A0"/>
                </a:solidFill>
              </a:rPr>
              <a:t>, расскажите</a:t>
            </a:r>
            <a:r>
              <a:rPr lang="ru-RU" sz="3200" b="1" i="1" dirty="0" smtClean="0">
                <a:solidFill>
                  <a:srgbClr val="7030A0"/>
                </a:solidFill>
              </a:rPr>
              <a:t>.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187624" y="4795899"/>
            <a:ext cx="6408738" cy="206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8" tIns="45704" rIns="91408" bIns="45704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условное</a:t>
            </a:r>
          </a:p>
          <a:p>
            <a:pPr algn="ctr"/>
            <a:r>
              <a:rPr lang="ru-RU" sz="3200" dirty="0"/>
              <a:t>(действие </a:t>
            </a:r>
            <a:r>
              <a:rPr lang="ru-RU" sz="3200" b="1" dirty="0" smtClean="0"/>
              <a:t>ирреальное,</a:t>
            </a:r>
          </a:p>
          <a:p>
            <a:r>
              <a:rPr lang="ru-RU" sz="3200" dirty="0"/>
              <a:t>в</a:t>
            </a:r>
            <a:r>
              <a:rPr lang="ru-RU" sz="3200" dirty="0" smtClean="0"/>
              <a:t>озможное при определенном условии):    </a:t>
            </a:r>
            <a:r>
              <a:rPr lang="ru-RU" sz="3200" b="1" i="1" dirty="0" smtClean="0">
                <a:solidFill>
                  <a:srgbClr val="7030A0"/>
                </a:solidFill>
              </a:rPr>
              <a:t>знал бы.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>
            <a:off x="2411760" y="1340768"/>
            <a:ext cx="43180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08" tIns="45704" rIns="91408" bIns="45704"/>
          <a:lstStyle/>
          <a:p>
            <a:endParaRPr lang="ru-RU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6012162" y="1340768"/>
            <a:ext cx="576263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08" tIns="45704" rIns="91408" bIns="45704"/>
          <a:lstStyle/>
          <a:p>
            <a:endParaRPr lang="ru-RU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4499992" y="1340771"/>
            <a:ext cx="0" cy="3671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08" tIns="45704" rIns="91408" bIns="45704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1" y="785795"/>
          <a:ext cx="8358246" cy="6131916"/>
        </p:xfrm>
        <a:graphic>
          <a:graphicData uri="http://schemas.openxmlformats.org/drawingml/2006/table">
            <a:tbl>
              <a:tblPr/>
              <a:tblGrid>
                <a:gridCol w="3208944"/>
                <a:gridCol w="5149302"/>
              </a:tblGrid>
              <a:tr h="105156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Times New Roman"/>
                          <a:ea typeface="Trebuchet MS"/>
                          <a:cs typeface="Times New Roman"/>
                        </a:rPr>
                        <a:t>          Наст.</a:t>
                      </a:r>
                      <a:endParaRPr lang="ru-RU" sz="2000" b="1" dirty="0">
                        <a:latin typeface="Trebuchet MS"/>
                        <a:ea typeface="Trebuchet MS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rebuchet MS"/>
                          <a:cs typeface="Times New Roman"/>
                        </a:rPr>
                        <a:t>Оля учится в школе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/>
                          <a:ea typeface="Trebuchet MS"/>
                          <a:cs typeface="Times New Roman"/>
                        </a:rPr>
                        <a:t>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2000" b="1" dirty="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1507" marR="61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rebuchet MS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rebuchet MS"/>
                          <a:cs typeface="Times New Roman"/>
                        </a:rPr>
                        <a:t>Реальное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rebuchet MS"/>
                          <a:cs typeface="Times New Roman"/>
                        </a:rPr>
                        <a:t>действие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rebuchet MS"/>
                        <a:ea typeface="Trebuchet MS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i="1" dirty="0" smtClean="0">
                        <a:solidFill>
                          <a:srgbClr val="002060"/>
                        </a:solidFill>
                        <a:latin typeface="Times New Roman"/>
                        <a:ea typeface="Trebuchet MS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/>
                          <a:ea typeface="Trebuchet MS"/>
                          <a:cs typeface="Times New Roman"/>
                        </a:rPr>
                        <a:t>изъявительное 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rebuchet MS"/>
                          <a:cs typeface="Times New Roman"/>
                        </a:rPr>
                        <a:t>наклонение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rebuchet MS"/>
                          <a:cs typeface="Times New Roman"/>
                        </a:rPr>
                        <a:t>(изменяется по временам)</a:t>
                      </a:r>
                      <a:endParaRPr lang="ru-RU" sz="2000" dirty="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1507" marR="61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41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rebuchet MS"/>
                          <a:cs typeface="Times New Roman"/>
                        </a:rPr>
                        <a:t>          </a:t>
                      </a: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Times New Roman"/>
                          <a:ea typeface="Trebuchet MS"/>
                          <a:cs typeface="Times New Roman"/>
                        </a:rPr>
                        <a:t>Прош.</a:t>
                      </a:r>
                      <a:endParaRPr lang="ru-RU" sz="2000" b="1" dirty="0">
                        <a:latin typeface="Trebuchet MS"/>
                        <a:ea typeface="Trebuchet MS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/>
                          <a:ea typeface="Trebuchet MS"/>
                          <a:cs typeface="Times New Roman"/>
                        </a:rPr>
                        <a:t>2. Оля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rebuchet MS"/>
                          <a:cs typeface="Times New Roman"/>
                        </a:rPr>
                        <a:t>училась в школе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/>
                          <a:ea typeface="Trebuchet MS"/>
                          <a:cs typeface="Times New Roman"/>
                        </a:rPr>
                        <a:t>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1507" marR="61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156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rebuchet MS"/>
                          <a:cs typeface="Times New Roman"/>
                        </a:rPr>
                        <a:t>           </a:t>
                      </a:r>
                      <a:r>
                        <a:rPr lang="ru-RU" sz="2000" b="1" dirty="0" err="1">
                          <a:solidFill>
                            <a:srgbClr val="0070C0"/>
                          </a:solidFill>
                          <a:latin typeface="Times New Roman"/>
                          <a:ea typeface="Trebuchet MS"/>
                          <a:cs typeface="Times New Roman"/>
                        </a:rPr>
                        <a:t>Будущ</a:t>
                      </a: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Times New Roman"/>
                          <a:ea typeface="Trebuchet MS"/>
                          <a:cs typeface="Times New Roman"/>
                        </a:rPr>
                        <a:t>.</a:t>
                      </a:r>
                      <a:endParaRPr lang="ru-RU" sz="2000" b="1" dirty="0">
                        <a:latin typeface="Trebuchet MS"/>
                        <a:ea typeface="Trebuchet MS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/>
                          <a:ea typeface="Trebuchet MS"/>
                          <a:cs typeface="Times New Roman"/>
                        </a:rPr>
                        <a:t>3. Оля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rebuchet MS"/>
                          <a:cs typeface="Times New Roman"/>
                        </a:rPr>
                        <a:t>будет учиться в школе.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1507" marR="61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/>
                          <a:ea typeface="Trebuchet MS"/>
                          <a:cs typeface="Times New Roman"/>
                        </a:rPr>
                        <a:t>4. Оля </a:t>
                      </a: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Times New Roman"/>
                          <a:ea typeface="Trebuchet MS"/>
                          <a:cs typeface="Times New Roman"/>
                        </a:rPr>
                        <a:t>училась бы в 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/>
                          <a:ea typeface="Trebuchet MS"/>
                          <a:cs typeface="Times New Roman"/>
                        </a:rPr>
                        <a:t>школе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1507" marR="61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rebuchet MS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rebuchet MS"/>
                          <a:cs typeface="Times New Roman"/>
                        </a:rPr>
                        <a:t>Нереальное действие    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latin typeface="Times New Roman"/>
                        <a:ea typeface="Trebuchet MS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rebuchet MS"/>
                          <a:cs typeface="Times New Roman"/>
                        </a:rPr>
                        <a:t>                                          </a:t>
                      </a:r>
                      <a:r>
                        <a:rPr lang="ru-RU" sz="2000" b="1" i="1" dirty="0">
                          <a:solidFill>
                            <a:srgbClr val="7030A0"/>
                          </a:solidFill>
                          <a:latin typeface="Times New Roman"/>
                          <a:ea typeface="Trebuchet MS"/>
                          <a:cs typeface="Times New Roman"/>
                        </a:rPr>
                        <a:t>условное наклонение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rebuchet MS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009900"/>
                          </a:solidFill>
                          <a:latin typeface="Times New Roman"/>
                          <a:ea typeface="Trebuchet MS"/>
                          <a:cs typeface="Times New Roman"/>
                        </a:rPr>
                        <a:t>повелительное наклонение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i="1" dirty="0" smtClean="0">
                        <a:latin typeface="Times New Roman"/>
                        <a:ea typeface="Trebuchet MS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Trebuchet MS"/>
                          <a:cs typeface="Times New Roman"/>
                        </a:rPr>
                        <a:t>(не изменяются по временам)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rebuchet MS"/>
                          <a:cs typeface="Times New Roman"/>
                        </a:rPr>
                        <a:t>       </a:t>
                      </a:r>
                      <a:endParaRPr lang="ru-RU" sz="2000" dirty="0">
                        <a:latin typeface="Trebuchet MS"/>
                        <a:ea typeface="Trebuchet MS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rebuchet MS"/>
                          <a:cs typeface="Times New Roman"/>
                        </a:rPr>
                        <a:t>                                                              </a:t>
                      </a:r>
                      <a:endParaRPr lang="ru-RU" sz="2000" dirty="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1507" marR="61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rebuchet MS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solidFill>
                            <a:srgbClr val="009900"/>
                          </a:solidFill>
                          <a:latin typeface="Times New Roman"/>
                          <a:ea typeface="Trebuchet MS"/>
                          <a:cs typeface="Times New Roman"/>
                        </a:rPr>
                        <a:t>5. Оля</a:t>
                      </a:r>
                      <a:r>
                        <a:rPr lang="ru-RU" sz="2000" b="1" dirty="0">
                          <a:solidFill>
                            <a:srgbClr val="009900"/>
                          </a:solidFill>
                          <a:latin typeface="Times New Roman"/>
                          <a:ea typeface="Trebuchet MS"/>
                          <a:cs typeface="Times New Roman"/>
                        </a:rPr>
                        <a:t>, учись в школе.</a:t>
                      </a:r>
                      <a:endParaRPr lang="ru-RU" sz="2000" b="1" dirty="0">
                        <a:solidFill>
                          <a:srgbClr val="0099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1507" marR="61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299" name="AutoShape 11"/>
          <p:cNvSpPr>
            <a:spLocks noChangeShapeType="1"/>
          </p:cNvSpPr>
          <p:nvPr/>
        </p:nvSpPr>
        <p:spPr bwMode="auto">
          <a:xfrm>
            <a:off x="5786446" y="1500174"/>
            <a:ext cx="71438" cy="78581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1" name="AutoShape 3"/>
          <p:cNvSpPr>
            <a:spLocks noChangeShapeType="1"/>
          </p:cNvSpPr>
          <p:nvPr/>
        </p:nvSpPr>
        <p:spPr bwMode="auto">
          <a:xfrm>
            <a:off x="4860032" y="4437112"/>
            <a:ext cx="1296144" cy="216024"/>
          </a:xfrm>
          <a:prstGeom prst="straightConnector1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/>
          <p:cNvSpPr>
            <a:spLocks noChangeShapeType="1"/>
          </p:cNvSpPr>
          <p:nvPr/>
        </p:nvSpPr>
        <p:spPr bwMode="auto">
          <a:xfrm>
            <a:off x="4429124" y="4429132"/>
            <a:ext cx="857256" cy="785818"/>
          </a:xfrm>
          <a:prstGeom prst="straightConnector1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/>
          <p:cNvSpPr>
            <a:spLocks noChangeShapeType="1"/>
          </p:cNvSpPr>
          <p:nvPr/>
        </p:nvSpPr>
        <p:spPr bwMode="auto">
          <a:xfrm>
            <a:off x="1214415" y="5143512"/>
            <a:ext cx="688975" cy="0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3" name="AutoShape 5"/>
          <p:cNvSpPr>
            <a:spLocks noChangeShapeType="1"/>
          </p:cNvSpPr>
          <p:nvPr/>
        </p:nvSpPr>
        <p:spPr bwMode="auto">
          <a:xfrm>
            <a:off x="1214415" y="1500174"/>
            <a:ext cx="688975" cy="0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5"/>
          <p:cNvSpPr>
            <a:spLocks noChangeShapeType="1"/>
          </p:cNvSpPr>
          <p:nvPr/>
        </p:nvSpPr>
        <p:spPr bwMode="auto">
          <a:xfrm>
            <a:off x="1214415" y="1428736"/>
            <a:ext cx="688975" cy="0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214414" y="4143380"/>
            <a:ext cx="1214446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214415" y="2500309"/>
            <a:ext cx="857256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AutoShape 6"/>
          <p:cNvSpPr>
            <a:spLocks noChangeShapeType="1"/>
          </p:cNvSpPr>
          <p:nvPr/>
        </p:nvSpPr>
        <p:spPr bwMode="auto">
          <a:xfrm>
            <a:off x="1214415" y="5072074"/>
            <a:ext cx="688975" cy="0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142976" y="3357564"/>
            <a:ext cx="1571636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142976" y="3429000"/>
            <a:ext cx="1571636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214414" y="4071943"/>
            <a:ext cx="1214446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214415" y="2428868"/>
            <a:ext cx="857256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214546" y="2"/>
            <a:ext cx="4286280" cy="584743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Исследование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AutoShape 4"/>
          <p:cNvSpPr>
            <a:spLocks noChangeShapeType="1"/>
          </p:cNvSpPr>
          <p:nvPr/>
        </p:nvSpPr>
        <p:spPr bwMode="auto">
          <a:xfrm>
            <a:off x="5580112" y="5517232"/>
            <a:ext cx="572074" cy="499496"/>
          </a:xfrm>
          <a:prstGeom prst="straightConnector1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4"/>
          <p:cNvSpPr>
            <a:spLocks noChangeShapeType="1"/>
          </p:cNvSpPr>
          <p:nvPr/>
        </p:nvSpPr>
        <p:spPr bwMode="auto">
          <a:xfrm flipH="1">
            <a:off x="6804248" y="4797152"/>
            <a:ext cx="357190" cy="1143008"/>
          </a:xfrm>
          <a:prstGeom prst="straightConnector1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15370" cy="1002388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2548678"/>
            <a:ext cx="6500858" cy="383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    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В пути много бед ждёт перелётных птиц. Вот стаю ласточек застал ураган над морем – далеко от берега. Свирепый ветер ломает перья, сбивает крылья, гонит птиц совсем не в ту сторону, куда им надо. Если бы показался какой-нибудь пароход! Птицы опустились бы прямо на палубу, прижались бы к ней, спрятались бы под брезентом. Держитесь, ласточки! Летите  к людям, они вам помогут</a:t>
            </a:r>
            <a:r>
              <a:rPr lang="ru-RU" sz="2400" i="1" dirty="0" smtClean="0"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. (По В. Бианки)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9" y="214293"/>
            <a:ext cx="5836790" cy="584743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08" tIns="45704" rIns="91408" bIns="45704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Выборочное списывание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928673"/>
            <a:ext cx="7643866" cy="2616068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 marL="457038" indent="-457038">
              <a:buFont typeface="+mj-lt"/>
              <a:buAutoNum type="arabicPeriod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Выписать глаголы, сгруппировав по общим</a:t>
            </a:r>
          </a:p>
          <a:p>
            <a:pPr marL="457038" indent="-457038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признакам нового закона. </a:t>
            </a:r>
          </a:p>
          <a:p>
            <a:pPr marL="457038" indent="-457038">
              <a:buAutoNum type="arabicPeriod" startAt="2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Дать каждой группе глаголов обобщающее  слово .</a:t>
            </a:r>
          </a:p>
          <a:p>
            <a:pPr marL="457038" indent="-457038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Дополнительно: плюс по одному глаголу в каждый столбик</a:t>
            </a:r>
          </a:p>
          <a:p>
            <a:pPr marL="457038" indent="-457038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E:\Documents and Settings\Admin\Рабочий стол\анимация спорт\рис png\ED246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857498"/>
            <a:ext cx="2428859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" y="214290"/>
          <a:ext cx="9144000" cy="65008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  <a:gridCol w="3048000"/>
              </a:tblGrid>
              <a:tr h="152363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Изъявительное наклонение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Условное наклонение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Повелительное наклонение</a:t>
                      </a:r>
                      <a:endParaRPr lang="ru-RU" sz="2800" dirty="0"/>
                    </a:p>
                  </a:txBody>
                  <a:tcPr/>
                </a:tc>
              </a:tr>
              <a:tr h="49772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Ждёт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Застал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Ломает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Сбивает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Гонит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Помогут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Показался бы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Опустились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бы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Прижались бы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Спрятался бы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Держитесь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Летите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14284" y="1013860"/>
            <a:ext cx="2071702" cy="556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Прочитать -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Посидеть  –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Сходить  –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Делать  –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Петь  –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Рисовать  –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2" y="214292"/>
            <a:ext cx="8266044" cy="800187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Поставить глаголы в разные формы наклонения.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071670" y="1142985"/>
            <a:ext cx="7072330" cy="4693560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прочитаю (и. н.), прочитал бы (</a:t>
            </a:r>
            <a:r>
              <a:rPr lang="ru-RU" sz="2300" b="1" i="1" dirty="0" err="1" smtClean="0">
                <a:latin typeface="Times New Roman" pitchFamily="18" charset="0"/>
                <a:cs typeface="Times New Roman" pitchFamily="18" charset="0"/>
              </a:rPr>
              <a:t>у.н</a:t>
            </a:r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.), </a:t>
            </a:r>
          </a:p>
          <a:p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   прочитай (-те) (п.н.) </a:t>
            </a:r>
          </a:p>
          <a:p>
            <a:endParaRPr lang="ru-RU" sz="23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посижу (и.н.), посидел бы (у. н.),  посиди (-те) (п. н.)</a:t>
            </a:r>
          </a:p>
          <a:p>
            <a:endParaRPr lang="ru-RU" sz="23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3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схожу (и.н.), сходил бы (у. н.), сходи (-те) (п. н.)</a:t>
            </a:r>
          </a:p>
          <a:p>
            <a:endParaRPr lang="ru-RU" sz="23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делаю (и. н.), делал бы (у. н.), делай (-те) (п. н.)</a:t>
            </a:r>
          </a:p>
          <a:p>
            <a:endParaRPr lang="ru-RU" sz="23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пою (и. н.), пел бы (у. н.), пой (-те) (п. н.)</a:t>
            </a:r>
          </a:p>
          <a:p>
            <a:endParaRPr lang="ru-RU" sz="23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рисую (и. н.), рисовал бы (у. н.), рисуй (-те) (п. н.)</a:t>
            </a:r>
            <a:endParaRPr lang="ru-RU" sz="23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2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2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143240" y="285745"/>
            <a:ext cx="5715072" cy="156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rebuchet MS" pitchFamily="34" charset="0"/>
                <a:cs typeface="Times New Roman" pitchFamily="18" charset="0"/>
              </a:rPr>
              <a:t>Светло и ярко солнце светит,</a:t>
            </a:r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rebuchet MS" pitchFamily="34" charset="0"/>
                <a:cs typeface="Times New Roman" pitchFamily="18" charset="0"/>
              </a:rPr>
              <a:t>Но загрустил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rebuchet MS" pitchFamily="34" charset="0"/>
                <a:cs typeface="Times New Roman" pitchFamily="18" charset="0"/>
              </a:rPr>
              <a:t>Ошибкин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rebuchet MS" pitchFamily="34" charset="0"/>
                <a:cs typeface="Times New Roman" pitchFamily="18" charset="0"/>
              </a:rPr>
              <a:t> Петя.</a:t>
            </a:r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rebuchet MS" pitchFamily="34" charset="0"/>
                <a:cs typeface="Times New Roman" pitchFamily="18" charset="0"/>
              </a:rPr>
              <a:t>Глядит мечтательно в тетрадь:</a:t>
            </a:r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rebuchet MS" pitchFamily="34" charset="0"/>
                <a:cs typeface="Times New Roman" pitchFamily="18" charset="0"/>
              </a:rPr>
              <a:t>«Вот если б получить мне «5».</a:t>
            </a:r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7174" name="Picture 6" descr="C:\Users\Администратор\AppData\Local\Microsoft\Windows\Temporary Internet Files\Content.IE5\UOIGEC79\MP90041206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71802" cy="3071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C:\Users\Администратор\AppData\Local\Microsoft\Windows\Temporary Internet Files\Content.IE5\TOG1WOQ0\MP90043955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071810"/>
            <a:ext cx="2350962" cy="352141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87718" y="2143116"/>
            <a:ext cx="6556217" cy="461633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Проверьте работу Пети, помогите получить «5»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14282" y="2857515"/>
            <a:ext cx="6286544" cy="378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723185" algn="l"/>
                <a:tab pos="3919736" algn="l"/>
              </a:tabLst>
            </a:pPr>
            <a:r>
              <a:rPr lang="ru-RU" sz="2400" i="1" dirty="0" smtClean="0"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       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Изъяв.                                  </a:t>
            </a:r>
            <a:r>
              <a:rPr lang="ru-RU" sz="2400" i="1" dirty="0" err="1" smtClean="0">
                <a:solidFill>
                  <a:srgbClr val="0070C0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Условн</a:t>
            </a:r>
            <a:r>
              <a:rPr lang="ru-RU" sz="2400" i="1" dirty="0" smtClean="0"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.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723185" algn="l"/>
                <a:tab pos="3919736" algn="l"/>
              </a:tabLst>
            </a:pPr>
            <a:r>
              <a:rPr lang="ru-RU" sz="2400" i="1" dirty="0" smtClean="0"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Прекращает спор умнейший. Не бойся первой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723185" algn="l"/>
                <a:tab pos="3919736" algn="l"/>
              </a:tabLst>
            </a:pP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                 Изъяв.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723185" algn="l"/>
                <a:tab pos="3919736" algn="l"/>
              </a:tabLst>
            </a:pPr>
            <a:r>
              <a:rPr lang="ru-RU" sz="2400" i="1" dirty="0" smtClean="0"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 ошибки, избегай второй. Трудолюбие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723185" algn="l"/>
                <a:tab pos="3919736" algn="l"/>
              </a:tabLst>
            </a:pP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                Повел.     </a:t>
            </a:r>
            <a:r>
              <a:rPr lang="ru-RU" sz="2400" i="1" dirty="0" err="1" smtClean="0">
                <a:solidFill>
                  <a:srgbClr val="0070C0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Услов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.	         </a:t>
            </a:r>
            <a:r>
              <a:rPr lang="ru-RU" sz="2400" i="1" dirty="0" err="1" smtClean="0">
                <a:solidFill>
                  <a:srgbClr val="0070C0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Пов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723185" algn="l"/>
                <a:tab pos="3919736" algn="l"/>
              </a:tabLst>
            </a:pPr>
            <a:r>
              <a:rPr lang="ru-RU" sz="2400" i="1" dirty="0" smtClean="0"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талант растит. Хочешь дружбы, будь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723185" algn="l"/>
                <a:tab pos="3919736" algn="l"/>
              </a:tabLst>
            </a:pPr>
            <a:r>
              <a:rPr lang="ru-RU" sz="2400" i="1" dirty="0" smtClean="0"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                              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Изъяв.                    Изъяв.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723185" algn="l"/>
                <a:tab pos="3919736" algn="l"/>
              </a:tabLst>
            </a:pPr>
            <a:r>
              <a:rPr lang="ru-RU" sz="2400" i="1" dirty="0" smtClean="0"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другом. Семь раз примерь, один раз отрежь.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723185" algn="l"/>
                <a:tab pos="3919736" algn="l"/>
              </a:tabLst>
            </a:pP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  Повел.                                                 </a:t>
            </a:r>
            <a:r>
              <a:rPr lang="ru-RU" sz="2400" i="1" dirty="0" err="1" smtClean="0">
                <a:solidFill>
                  <a:srgbClr val="0070C0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Условн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. 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723185" algn="l"/>
                <a:tab pos="3919736" algn="l"/>
              </a:tabLst>
            </a:pPr>
            <a:r>
              <a:rPr lang="ru-RU" sz="2400" i="1" dirty="0" smtClean="0"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Спела бы рыбка песенку, если бы голос был.     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43306" y="2428870"/>
            <a:ext cx="300018" cy="369300"/>
          </a:xfrm>
          <a:prstGeom prst="rect">
            <a:avLst/>
          </a:prstGeom>
        </p:spPr>
        <p:txBody>
          <a:bodyPr wrap="none" lIns="91408" tIns="45704" rIns="91408" bIns="45704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.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2928934"/>
            <a:ext cx="6429388" cy="3785619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723185" algn="l"/>
                <a:tab pos="3919736" algn="l"/>
              </a:tabLst>
            </a:pP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Изъяв.                                    Повел.    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723185" algn="l"/>
                <a:tab pos="3919736" algn="l"/>
              </a:tabLst>
            </a:pPr>
            <a:r>
              <a:rPr lang="ru-RU" sz="2400" i="1" dirty="0" smtClean="0"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Прекращает спор умнейший. Не бойся первой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723185" algn="l"/>
                <a:tab pos="3919736" algn="l"/>
              </a:tabLst>
            </a:pPr>
            <a:r>
              <a:rPr lang="ru-RU" sz="2400" i="1" dirty="0" smtClean="0"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                  Повел.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723185" algn="l"/>
                <a:tab pos="3919736" algn="l"/>
              </a:tabLst>
            </a:pPr>
            <a:r>
              <a:rPr lang="ru-RU" sz="2400" i="1" dirty="0" smtClean="0"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 ошибки, избегай второй. Трудолюбие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723185" algn="l"/>
                <a:tab pos="3919736" algn="l"/>
              </a:tabLst>
            </a:pPr>
            <a:r>
              <a:rPr lang="ru-RU" sz="2400" i="1" dirty="0" smtClean="0"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                Изъяв.   Повел. 	         </a:t>
            </a:r>
            <a:r>
              <a:rPr lang="ru-RU" sz="2400" i="1" dirty="0" err="1" smtClean="0"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Пов</a:t>
            </a:r>
            <a:r>
              <a:rPr lang="ru-RU" sz="2400" i="1" dirty="0" smtClean="0"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723185" algn="l"/>
                <a:tab pos="3919736" algn="l"/>
              </a:tabLst>
            </a:pPr>
            <a:r>
              <a:rPr lang="ru-RU" sz="2400" i="1" dirty="0" smtClean="0"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талант растит. Хочешь дружбы, будь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723185" algn="l"/>
                <a:tab pos="3919736" algn="l"/>
              </a:tabLst>
            </a:pPr>
            <a:r>
              <a:rPr lang="ru-RU" sz="2400" i="1" dirty="0" smtClean="0"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                               Повел.                    Повел.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723185" algn="l"/>
                <a:tab pos="3919736" algn="l"/>
              </a:tabLst>
            </a:pPr>
            <a:r>
              <a:rPr lang="ru-RU" sz="2400" i="1" dirty="0" smtClean="0"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другом. Семь раз примерь, один раз отрежь.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723185" algn="l"/>
                <a:tab pos="3919736" algn="l"/>
              </a:tabLst>
            </a:pPr>
            <a:r>
              <a:rPr lang="ru-RU" sz="2400" i="1" dirty="0" smtClean="0"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Условн</a:t>
            </a:r>
            <a:r>
              <a:rPr lang="ru-RU" sz="2400" i="1" dirty="0" smtClean="0"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.                                                  </a:t>
            </a:r>
            <a:r>
              <a:rPr lang="ru-RU" sz="2400" i="1" dirty="0" err="1" smtClean="0"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Условн</a:t>
            </a:r>
            <a:r>
              <a:rPr lang="ru-RU" sz="2400" i="1" dirty="0" smtClean="0"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723185" algn="l"/>
                <a:tab pos="3919736" algn="l"/>
              </a:tabLst>
            </a:pPr>
            <a:r>
              <a:rPr lang="ru-RU" sz="2400" i="1" dirty="0" smtClean="0"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Спела бы рыбка песенку, если бы голос был.        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1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7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7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71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71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2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143800" cy="100013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Подведение итогов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00808"/>
            <a:ext cx="8215370" cy="4585712"/>
          </a:xfrm>
        </p:spPr>
        <p:txBody>
          <a:bodyPr/>
          <a:lstStyle/>
          <a:p>
            <a:pPr lvl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 каких трех наклонениях глагола вы узнали сегодня на уроке?</a:t>
            </a:r>
          </a:p>
          <a:p>
            <a:pPr lvl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каком наклонении глаголы изменяются по временам?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Домашнее задание 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Устно</a:t>
            </a:r>
            <a:r>
              <a:rPr lang="ru-RU" dirty="0" smtClean="0"/>
              <a:t> упражнение 481 (подготовка к словарному диктанту).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Наклонение глагола.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Изъявительное наклонение.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ГЛАСНЫЕ  В  БЕЗУДАРНЫХ  ЛИЧНЫХ ОКОНЧАНИЯХ  ГЛАГОЛОВ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В </a:t>
            </a:r>
            <a:r>
              <a:rPr lang="ru-RU" b="1" dirty="0">
                <a:solidFill>
                  <a:srgbClr val="FF0000"/>
                </a:solidFill>
              </a:rPr>
              <a:t>первом</a:t>
            </a:r>
            <a:r>
              <a:rPr lang="ru-RU" b="1" dirty="0"/>
              <a:t> спряжении </a:t>
            </a:r>
            <a:r>
              <a:rPr lang="ru-RU" dirty="0"/>
              <a:t>писать </a:t>
            </a:r>
            <a:endParaRPr lang="ru-RU" dirty="0" smtClean="0"/>
          </a:p>
          <a:p>
            <a:pPr lvl="0">
              <a:buNone/>
            </a:pPr>
            <a:r>
              <a:rPr lang="ru-RU" dirty="0"/>
              <a:t> </a:t>
            </a:r>
            <a:r>
              <a:rPr lang="ru-RU" dirty="0" smtClean="0"/>
              <a:t>   в БЕЗУДАРНОМ  окончании  безударную  </a:t>
            </a:r>
          </a:p>
          <a:p>
            <a:pPr lvl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</a:t>
            </a:r>
            <a:r>
              <a:rPr lang="ru-RU" sz="4400" b="1" dirty="0" smtClean="0">
                <a:solidFill>
                  <a:srgbClr val="FF0000"/>
                </a:solidFill>
              </a:rPr>
              <a:t> е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и  </a:t>
            </a:r>
            <a:r>
              <a:rPr lang="ru-RU" sz="4400" b="1" dirty="0"/>
              <a:t>-</a:t>
            </a:r>
            <a:r>
              <a:rPr lang="ru-RU" sz="4400" b="1" dirty="0" err="1">
                <a:solidFill>
                  <a:srgbClr val="FF0000"/>
                </a:solidFill>
              </a:rPr>
              <a:t>у</a:t>
            </a:r>
            <a:r>
              <a:rPr lang="ru-RU" sz="4400" b="1" dirty="0" err="1"/>
              <a:t>т</a:t>
            </a:r>
            <a:r>
              <a:rPr lang="ru-RU" sz="4400" b="1" dirty="0"/>
              <a:t> (-</a:t>
            </a:r>
            <a:r>
              <a:rPr lang="ru-RU" sz="4400" b="1" dirty="0">
                <a:solidFill>
                  <a:srgbClr val="FF0000"/>
                </a:solidFill>
              </a:rPr>
              <a:t>ю</a:t>
            </a:r>
            <a:r>
              <a:rPr lang="ru-RU" sz="4400" b="1" dirty="0"/>
              <a:t>т).</a:t>
            </a:r>
            <a:endParaRPr lang="ru-RU" sz="4400" dirty="0"/>
          </a:p>
          <a:p>
            <a:r>
              <a:rPr lang="ru-RU" dirty="0" smtClean="0"/>
              <a:t>Во </a:t>
            </a:r>
            <a:r>
              <a:rPr lang="ru-RU" b="1" dirty="0">
                <a:solidFill>
                  <a:srgbClr val="009900"/>
                </a:solidFill>
              </a:rPr>
              <a:t>втором</a:t>
            </a:r>
            <a:r>
              <a:rPr lang="ru-RU" b="1" dirty="0"/>
              <a:t> спряжении </a:t>
            </a:r>
            <a:r>
              <a:rPr lang="ru-RU" dirty="0"/>
              <a:t>писать 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в БЕЗУДАРНОМ окончании безударную  </a:t>
            </a:r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</a:t>
            </a:r>
            <a:r>
              <a:rPr lang="ru-RU" sz="4400" b="1" dirty="0" smtClean="0">
                <a:solidFill>
                  <a:srgbClr val="009900"/>
                </a:solidFill>
              </a:rPr>
              <a:t>и</a:t>
            </a:r>
            <a:r>
              <a:rPr lang="ru-RU" sz="4400" dirty="0" smtClean="0"/>
              <a:t> </a:t>
            </a:r>
            <a:r>
              <a:rPr lang="ru-RU" sz="4400" dirty="0" err="1"/>
              <a:t>и</a:t>
            </a:r>
            <a:r>
              <a:rPr lang="ru-RU" sz="4400" dirty="0"/>
              <a:t> </a:t>
            </a:r>
            <a:r>
              <a:rPr lang="ru-RU" sz="4400" b="1" dirty="0"/>
              <a:t>-</a:t>
            </a:r>
            <a:r>
              <a:rPr lang="ru-RU" sz="4400" b="1" dirty="0" err="1">
                <a:solidFill>
                  <a:srgbClr val="009900"/>
                </a:solidFill>
              </a:rPr>
              <a:t>а</a:t>
            </a:r>
            <a:r>
              <a:rPr lang="ru-RU" sz="4400" b="1" dirty="0" err="1"/>
              <a:t>т</a:t>
            </a:r>
            <a:r>
              <a:rPr lang="ru-RU" sz="4400" b="1" dirty="0"/>
              <a:t> (-</a:t>
            </a:r>
            <a:r>
              <a:rPr lang="ru-RU" sz="4400" b="1" dirty="0" err="1">
                <a:solidFill>
                  <a:srgbClr val="009900"/>
                </a:solidFill>
              </a:rPr>
              <a:t>я</a:t>
            </a:r>
            <a:r>
              <a:rPr lang="ru-RU" sz="4400" b="1" dirty="0" err="1"/>
              <a:t>т</a:t>
            </a:r>
            <a:r>
              <a:rPr lang="ru-RU" sz="4400" b="1" dirty="0"/>
              <a:t>).</a:t>
            </a:r>
            <a:endParaRPr lang="ru-RU" sz="44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Словарный диктант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Контрольный словарный диктант  -  текст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упражнения 481.</a:t>
            </a:r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1035223" y="150363"/>
            <a:ext cx="7167218" cy="52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800000"/>
                </a:solidFill>
                <a:cs typeface="Times New Roman" pitchFamily="18" charset="0"/>
              </a:rPr>
              <a:t>Особенности склонения имен числительных</a:t>
            </a:r>
          </a:p>
        </p:txBody>
      </p:sp>
      <p:graphicFrame>
        <p:nvGraphicFramePr>
          <p:cNvPr id="84062" name="Group 94"/>
          <p:cNvGraphicFramePr>
            <a:graphicFrameLocks noGrp="1"/>
          </p:cNvGraphicFramePr>
          <p:nvPr/>
        </p:nvGraphicFramePr>
        <p:xfrm>
          <a:off x="76201" y="762000"/>
          <a:ext cx="9067800" cy="6500681"/>
        </p:xfrm>
        <a:graphic>
          <a:graphicData uri="http://schemas.openxmlformats.org/drawingml/2006/table">
            <a:tbl>
              <a:tblPr/>
              <a:tblGrid>
                <a:gridCol w="2621797"/>
                <a:gridCol w="6446003"/>
              </a:tblGrid>
              <a:tr h="240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Простые</a:t>
                      </a:r>
                    </a:p>
                  </a:txBody>
                  <a:tcPr marL="36000" marR="36000" marT="46800" marB="46800" horzOverflow="overflow"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E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Количественные числительные склоняются как существительное 3-го склонения (кроме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A4D00"/>
                          </a:solidFill>
                          <a:effectLst/>
                          <a:latin typeface="Arial" charset="0"/>
                        </a:rPr>
                        <a:t>40, 90, 100, полтора, полтораста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у которых две падежные формы).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Порядковые и собирательные – как имена прилагательные.</a:t>
                      </a:r>
                    </a:p>
                  </a:txBody>
                  <a:tcPr marL="36000" marR="36000" marT="46800" marB="46800" horzOverflow="overflow"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29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Сложные числительные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36000" marR="36000" marT="46800" marB="46800" horzOverflow="overflow"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E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 сложных количественных числительных склоняются обе части.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слож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порядковых – первая часть стоит в Р.п., кроме слов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A4D00"/>
                          </a:solidFill>
                          <a:effectLst/>
                          <a:latin typeface="Arial" charset="0"/>
                        </a:rPr>
                        <a:t>сто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A4D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A4D00"/>
                          </a:solidFill>
                          <a:effectLst/>
                          <a:latin typeface="Arial" charset="0"/>
                        </a:rPr>
                        <a:t>девяносто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имеющих форму И.п.</a:t>
                      </a:r>
                    </a:p>
                  </a:txBody>
                  <a:tcPr marL="36000" marR="36000" marT="46800" marB="46800" horzOverflow="overflow"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68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Составные</a:t>
                      </a:r>
                    </a:p>
                  </a:txBody>
                  <a:tcPr marL="36000" marR="36000" marT="46800" marB="46800" horzOverflow="overflow"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E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 сост. количественных склоняются все слова.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 сост. порядковых – только последнее слово.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46800" marB="46800" horzOverflow="overflow"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660405" y="302763"/>
            <a:ext cx="7832721" cy="52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8" tIns="45704" rIns="91408" bIns="45704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800000"/>
                </a:solidFill>
                <a:cs typeface="Times New Roman" pitchFamily="18" charset="0"/>
              </a:rPr>
              <a:t>Особенности употребления форм числительных </a:t>
            </a:r>
          </a:p>
        </p:txBody>
      </p:sp>
      <p:graphicFrame>
        <p:nvGraphicFramePr>
          <p:cNvPr id="85025" name="Group 33"/>
          <p:cNvGraphicFramePr>
            <a:graphicFrameLocks noGrp="1"/>
          </p:cNvGraphicFramePr>
          <p:nvPr/>
        </p:nvGraphicFramePr>
        <p:xfrm>
          <a:off x="228600" y="1236663"/>
          <a:ext cx="8750300" cy="5410939"/>
        </p:xfrm>
        <a:graphic>
          <a:graphicData uri="http://schemas.openxmlformats.org/drawingml/2006/table">
            <a:tbl>
              <a:tblPr/>
              <a:tblGrid>
                <a:gridCol w="2578100"/>
                <a:gridCol w="6172200"/>
              </a:tblGrid>
              <a:tr h="2468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Собирательные</a:t>
                      </a:r>
                    </a:p>
                  </a:txBody>
                  <a:tcPr marL="36000" marR="36000" marT="46800" marB="46800" horzOverflow="overflow"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E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Собирательные числительные сочетаются со словами, обозначающими лиц мужского пола, детей и детёнышей животных, существительными, имеющими форму только множественного числа.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36000" marR="36000" marT="46800" marB="46800" horzOverflow="overflow"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85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Дробные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36000" marR="36000" marT="46800" marB="46800" horzOverflow="overflow"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E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Имя существительное после дробных числительных ставится в ед.ч. Р. п.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46800" marB="46800" horzOverflow="overflow"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57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Числительные оба и обе</a:t>
                      </a:r>
                    </a:p>
                  </a:txBody>
                  <a:tcPr marL="36000" marR="36000" marT="46800" marB="46800" horzOverflow="overflow"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E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Числительные оба и обе в косвенных падежах имеют разные основы: ж.р. – обе-, м.р. и ср.р. – обо-.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46800" marB="46800" horzOverflow="overflow"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52"/>
          <p:cNvSpPr txBox="1">
            <a:spLocks noChangeArrowheads="1"/>
          </p:cNvSpPr>
          <p:nvPr/>
        </p:nvSpPr>
        <p:spPr bwMode="auto">
          <a:xfrm>
            <a:off x="0" y="0"/>
            <a:ext cx="9144000" cy="766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endParaRPr lang="ru-RU" sz="2800" i="1" dirty="0">
              <a:latin typeface="Times New Roman" pitchFamily="18" charset="0"/>
            </a:endParaRPr>
          </a:p>
          <a:p>
            <a:r>
              <a:rPr lang="ru-RU" sz="2800" i="1" dirty="0">
                <a:latin typeface="Times New Roman" pitchFamily="18" charset="0"/>
              </a:rPr>
              <a:t>  1. Она ухватилась за него обоими руками.</a:t>
            </a:r>
          </a:p>
          <a:p>
            <a:r>
              <a:rPr lang="ru-RU" sz="2800" i="1" dirty="0">
                <a:latin typeface="Times New Roman" pitchFamily="18" charset="0"/>
              </a:rPr>
              <a:t>  </a:t>
            </a:r>
          </a:p>
          <a:p>
            <a:r>
              <a:rPr lang="ru-RU" sz="2800" i="1" dirty="0">
                <a:latin typeface="Times New Roman" pitchFamily="18" charset="0"/>
              </a:rPr>
              <a:t>  2. В книге около девяносто страниц.</a:t>
            </a:r>
          </a:p>
          <a:p>
            <a:r>
              <a:rPr lang="ru-RU" sz="2800" i="1" dirty="0">
                <a:latin typeface="Times New Roman" pitchFamily="18" charset="0"/>
              </a:rPr>
              <a:t>  </a:t>
            </a:r>
          </a:p>
          <a:p>
            <a:r>
              <a:rPr lang="ru-RU" sz="2800" i="1" dirty="0">
                <a:latin typeface="Times New Roman" pitchFamily="18" charset="0"/>
              </a:rPr>
              <a:t>  3. Трое школьниц направлены на олимпиаду.</a:t>
            </a:r>
          </a:p>
          <a:p>
            <a:r>
              <a:rPr lang="ru-RU" sz="2800" i="1" dirty="0">
                <a:latin typeface="Times New Roman" pitchFamily="18" charset="0"/>
              </a:rPr>
              <a:t>  </a:t>
            </a:r>
          </a:p>
          <a:p>
            <a:r>
              <a:rPr lang="ru-RU" sz="2800" i="1" dirty="0">
                <a:latin typeface="Times New Roman" pitchFamily="18" charset="0"/>
              </a:rPr>
              <a:t>  4. Успеваемость в классе составляет девяносто</a:t>
            </a:r>
          </a:p>
          <a:p>
            <a:r>
              <a:rPr lang="ru-RU" sz="2800" i="1" dirty="0">
                <a:latin typeface="Times New Roman" pitchFamily="18" charset="0"/>
              </a:rPr>
              <a:t>   </a:t>
            </a:r>
          </a:p>
          <a:p>
            <a:r>
              <a:rPr lang="ru-RU" sz="2800" i="1" dirty="0">
                <a:latin typeface="Times New Roman" pitchFamily="18" charset="0"/>
              </a:rPr>
              <a:t>  шесть целых пять десятых процентов..</a:t>
            </a:r>
          </a:p>
          <a:p>
            <a:r>
              <a:rPr lang="ru-RU" sz="2800" dirty="0"/>
              <a:t>  </a:t>
            </a:r>
          </a:p>
          <a:p>
            <a:r>
              <a:rPr lang="ru-RU" sz="2800" i="1" dirty="0">
                <a:latin typeface="Times New Roman" pitchFamily="18" charset="0"/>
              </a:rPr>
              <a:t>  5. Мы проехали около </a:t>
            </a:r>
            <a:r>
              <a:rPr lang="ru-RU" sz="2800" i="1" dirty="0" err="1">
                <a:latin typeface="Times New Roman" pitchFamily="18" charset="0"/>
              </a:rPr>
              <a:t>пятиста</a:t>
            </a:r>
            <a:r>
              <a:rPr lang="ru-RU" sz="2800" i="1" dirty="0">
                <a:latin typeface="Times New Roman" pitchFamily="18" charset="0"/>
              </a:rPr>
              <a:t> километров.</a:t>
            </a:r>
          </a:p>
          <a:p>
            <a:endParaRPr lang="ru-RU" sz="2800" i="1" dirty="0">
              <a:latin typeface="Times New Roman" pitchFamily="18" charset="0"/>
            </a:endParaRPr>
          </a:p>
          <a:p>
            <a:r>
              <a:rPr lang="ru-RU" sz="2800" i="1" dirty="0">
                <a:latin typeface="Times New Roman" pitchFamily="18" charset="0"/>
              </a:rPr>
              <a:t>  6. Пройден </a:t>
            </a:r>
            <a:r>
              <a:rPr lang="ru-RU" sz="2800" i="1" dirty="0" err="1">
                <a:latin typeface="Times New Roman" pitchFamily="18" charset="0"/>
              </a:rPr>
              <a:t>тридцатьпятикилометровый</a:t>
            </a:r>
            <a:r>
              <a:rPr lang="ru-RU" sz="2800" i="1" dirty="0">
                <a:latin typeface="Times New Roman" pitchFamily="18" charset="0"/>
              </a:rPr>
              <a:t> рубеж.</a:t>
            </a:r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</p:txBody>
      </p:sp>
      <p:sp>
        <p:nvSpPr>
          <p:cNvPr id="7171" name="Line 258"/>
          <p:cNvSpPr>
            <a:spLocks noChangeShapeType="1"/>
          </p:cNvSpPr>
          <p:nvPr/>
        </p:nvSpPr>
        <p:spPr bwMode="auto">
          <a:xfrm>
            <a:off x="8153400" y="1"/>
            <a:ext cx="0" cy="6705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91408" tIns="45704" rIns="91408" bIns="45704"/>
          <a:lstStyle/>
          <a:p>
            <a:endParaRPr lang="ru-RU"/>
          </a:p>
        </p:txBody>
      </p:sp>
      <p:sp>
        <p:nvSpPr>
          <p:cNvPr id="61719" name="Text Box 279"/>
          <p:cNvSpPr txBox="1">
            <a:spLocks noChangeArrowheads="1"/>
          </p:cNvSpPr>
          <p:nvPr/>
        </p:nvSpPr>
        <p:spPr bwMode="auto">
          <a:xfrm>
            <a:off x="8380414" y="280991"/>
            <a:ext cx="362535" cy="58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>
            <a:spAutoFit/>
          </a:bodyPr>
          <a:lstStyle/>
          <a:p>
            <a:r>
              <a:rPr lang="ru-RU" sz="3200" b="1" dirty="0">
                <a:solidFill>
                  <a:srgbClr val="CC0000"/>
                </a:solidFill>
              </a:rPr>
              <a:t>Г</a:t>
            </a:r>
          </a:p>
        </p:txBody>
      </p:sp>
      <p:grpSp>
        <p:nvGrpSpPr>
          <p:cNvPr id="2" name="Group 35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96" y="144"/>
            <a:chExt cx="5520" cy="4032"/>
          </a:xfrm>
        </p:grpSpPr>
        <p:sp>
          <p:nvSpPr>
            <p:cNvPr id="7277" name="Line 352"/>
            <p:cNvSpPr>
              <a:spLocks noChangeShapeType="1"/>
            </p:cNvSpPr>
            <p:nvPr/>
          </p:nvSpPr>
          <p:spPr bwMode="auto">
            <a:xfrm>
              <a:off x="192" y="144"/>
              <a:ext cx="0" cy="4032"/>
            </a:xfrm>
            <a:prstGeom prst="line">
              <a:avLst/>
            </a:prstGeom>
            <a:noFill/>
            <a:ln w="76200" cmpd="tri">
              <a:solidFill>
                <a:srgbClr val="65432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8" name="Line 353"/>
            <p:cNvSpPr>
              <a:spLocks noChangeShapeType="1"/>
            </p:cNvSpPr>
            <p:nvPr/>
          </p:nvSpPr>
          <p:spPr bwMode="auto">
            <a:xfrm>
              <a:off x="96" y="4080"/>
              <a:ext cx="5520" cy="0"/>
            </a:xfrm>
            <a:prstGeom prst="line">
              <a:avLst/>
            </a:prstGeom>
            <a:noFill/>
            <a:ln w="76200" cmpd="tri">
              <a:solidFill>
                <a:srgbClr val="65432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74" name="Line 354"/>
          <p:cNvSpPr>
            <a:spLocks noChangeShapeType="1"/>
          </p:cNvSpPr>
          <p:nvPr/>
        </p:nvSpPr>
        <p:spPr bwMode="auto">
          <a:xfrm>
            <a:off x="228600" y="9144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08" tIns="45704" rIns="91408" bIns="45704"/>
          <a:lstStyle/>
          <a:p>
            <a:endParaRPr lang="ru-RU"/>
          </a:p>
        </p:txBody>
      </p:sp>
      <p:sp>
        <p:nvSpPr>
          <p:cNvPr id="7175" name="Line 355"/>
          <p:cNvSpPr>
            <a:spLocks noChangeShapeType="1"/>
          </p:cNvSpPr>
          <p:nvPr/>
        </p:nvSpPr>
        <p:spPr bwMode="auto">
          <a:xfrm>
            <a:off x="228600" y="17526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08" tIns="45704" rIns="91408" bIns="45704"/>
          <a:lstStyle/>
          <a:p>
            <a:endParaRPr lang="ru-RU"/>
          </a:p>
        </p:txBody>
      </p:sp>
      <p:sp>
        <p:nvSpPr>
          <p:cNvPr id="7176" name="Line 356"/>
          <p:cNvSpPr>
            <a:spLocks noChangeShapeType="1"/>
          </p:cNvSpPr>
          <p:nvPr/>
        </p:nvSpPr>
        <p:spPr bwMode="auto">
          <a:xfrm>
            <a:off x="228600" y="25908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08" tIns="45704" rIns="91408" bIns="45704"/>
          <a:lstStyle/>
          <a:p>
            <a:endParaRPr lang="ru-RU"/>
          </a:p>
        </p:txBody>
      </p:sp>
      <p:sp>
        <p:nvSpPr>
          <p:cNvPr id="7177" name="Line 357"/>
          <p:cNvSpPr>
            <a:spLocks noChangeShapeType="1"/>
          </p:cNvSpPr>
          <p:nvPr/>
        </p:nvSpPr>
        <p:spPr bwMode="auto">
          <a:xfrm>
            <a:off x="152400" y="34290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08" tIns="45704" rIns="91408" bIns="45704"/>
          <a:lstStyle/>
          <a:p>
            <a:endParaRPr lang="ru-RU"/>
          </a:p>
        </p:txBody>
      </p:sp>
      <p:sp>
        <p:nvSpPr>
          <p:cNvPr id="7178" name="Line 358"/>
          <p:cNvSpPr>
            <a:spLocks noChangeShapeType="1"/>
          </p:cNvSpPr>
          <p:nvPr/>
        </p:nvSpPr>
        <p:spPr bwMode="auto">
          <a:xfrm>
            <a:off x="152400" y="4267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08" tIns="45704" rIns="91408" bIns="45704"/>
          <a:lstStyle/>
          <a:p>
            <a:endParaRPr lang="ru-RU"/>
          </a:p>
        </p:txBody>
      </p:sp>
      <p:sp>
        <p:nvSpPr>
          <p:cNvPr id="7179" name="Line 359"/>
          <p:cNvSpPr>
            <a:spLocks noChangeShapeType="1"/>
          </p:cNvSpPr>
          <p:nvPr/>
        </p:nvSpPr>
        <p:spPr bwMode="auto">
          <a:xfrm>
            <a:off x="228600" y="51816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08" tIns="45704" rIns="91408" bIns="45704"/>
          <a:lstStyle/>
          <a:p>
            <a:endParaRPr lang="ru-RU"/>
          </a:p>
        </p:txBody>
      </p:sp>
      <p:sp>
        <p:nvSpPr>
          <p:cNvPr id="7180" name="Line 360"/>
          <p:cNvSpPr>
            <a:spLocks noChangeShapeType="1"/>
          </p:cNvSpPr>
          <p:nvPr/>
        </p:nvSpPr>
        <p:spPr bwMode="auto">
          <a:xfrm>
            <a:off x="228600" y="60198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08" tIns="45704" rIns="91408" bIns="45704"/>
          <a:lstStyle/>
          <a:p>
            <a:endParaRPr lang="ru-RU"/>
          </a:p>
        </p:txBody>
      </p:sp>
      <p:grpSp>
        <p:nvGrpSpPr>
          <p:cNvPr id="3" name="Group 361"/>
          <p:cNvGrpSpPr>
            <a:grpSpLocks/>
          </p:cNvGrpSpPr>
          <p:nvPr/>
        </p:nvGrpSpPr>
        <p:grpSpPr bwMode="auto">
          <a:xfrm>
            <a:off x="4191000" y="914400"/>
            <a:ext cx="1219200" cy="76200"/>
            <a:chOff x="793" y="3430"/>
            <a:chExt cx="5373" cy="595"/>
          </a:xfrm>
        </p:grpSpPr>
        <p:sp>
          <p:nvSpPr>
            <p:cNvPr id="7265" name="AutoShape 362"/>
            <p:cNvSpPr>
              <a:spLocks noChangeArrowheads="1"/>
            </p:cNvSpPr>
            <p:nvPr/>
          </p:nvSpPr>
          <p:spPr bwMode="auto">
            <a:xfrm>
              <a:off x="793" y="3444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66" name="AutoShape 363"/>
            <p:cNvSpPr>
              <a:spLocks noChangeArrowheads="1"/>
            </p:cNvSpPr>
            <p:nvPr/>
          </p:nvSpPr>
          <p:spPr bwMode="auto">
            <a:xfrm rot="10800000">
              <a:off x="1231" y="3446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67" name="AutoShape 364"/>
            <p:cNvSpPr>
              <a:spLocks noChangeArrowheads="1"/>
            </p:cNvSpPr>
            <p:nvPr/>
          </p:nvSpPr>
          <p:spPr bwMode="auto">
            <a:xfrm>
              <a:off x="1663" y="3438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68" name="AutoShape 365"/>
            <p:cNvSpPr>
              <a:spLocks noChangeArrowheads="1"/>
            </p:cNvSpPr>
            <p:nvPr/>
          </p:nvSpPr>
          <p:spPr bwMode="auto">
            <a:xfrm rot="10800000">
              <a:off x="2101" y="3440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69" name="AutoShape 366"/>
            <p:cNvSpPr>
              <a:spLocks noChangeArrowheads="1"/>
            </p:cNvSpPr>
            <p:nvPr/>
          </p:nvSpPr>
          <p:spPr bwMode="auto">
            <a:xfrm>
              <a:off x="2539" y="3431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0" name="AutoShape 367"/>
            <p:cNvSpPr>
              <a:spLocks noChangeArrowheads="1"/>
            </p:cNvSpPr>
            <p:nvPr/>
          </p:nvSpPr>
          <p:spPr bwMode="auto">
            <a:xfrm rot="10800000">
              <a:off x="2977" y="3433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1" name="AutoShape 368"/>
            <p:cNvSpPr>
              <a:spLocks noChangeArrowheads="1"/>
            </p:cNvSpPr>
            <p:nvPr/>
          </p:nvSpPr>
          <p:spPr bwMode="auto">
            <a:xfrm>
              <a:off x="3406" y="3430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2" name="AutoShape 369"/>
            <p:cNvSpPr>
              <a:spLocks noChangeArrowheads="1"/>
            </p:cNvSpPr>
            <p:nvPr/>
          </p:nvSpPr>
          <p:spPr bwMode="auto">
            <a:xfrm rot="10800000">
              <a:off x="3844" y="3432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3" name="AutoShape 370"/>
            <p:cNvSpPr>
              <a:spLocks noChangeArrowheads="1"/>
            </p:cNvSpPr>
            <p:nvPr/>
          </p:nvSpPr>
          <p:spPr bwMode="auto">
            <a:xfrm>
              <a:off x="4283" y="3432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4" name="AutoShape 371"/>
            <p:cNvSpPr>
              <a:spLocks noChangeArrowheads="1"/>
            </p:cNvSpPr>
            <p:nvPr/>
          </p:nvSpPr>
          <p:spPr bwMode="auto">
            <a:xfrm rot="10800000">
              <a:off x="4721" y="3434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5" name="AutoShape 372"/>
            <p:cNvSpPr>
              <a:spLocks noChangeArrowheads="1"/>
            </p:cNvSpPr>
            <p:nvPr/>
          </p:nvSpPr>
          <p:spPr bwMode="auto">
            <a:xfrm>
              <a:off x="5152" y="3447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6" name="AutoShape 373"/>
            <p:cNvSpPr>
              <a:spLocks noChangeArrowheads="1"/>
            </p:cNvSpPr>
            <p:nvPr/>
          </p:nvSpPr>
          <p:spPr bwMode="auto">
            <a:xfrm rot="10800000">
              <a:off x="5590" y="3449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374"/>
          <p:cNvGrpSpPr>
            <a:grpSpLocks/>
          </p:cNvGrpSpPr>
          <p:nvPr/>
        </p:nvGrpSpPr>
        <p:grpSpPr bwMode="auto">
          <a:xfrm>
            <a:off x="2667002" y="1752600"/>
            <a:ext cx="1752600" cy="76200"/>
            <a:chOff x="793" y="3430"/>
            <a:chExt cx="5373" cy="595"/>
          </a:xfrm>
        </p:grpSpPr>
        <p:sp>
          <p:nvSpPr>
            <p:cNvPr id="7253" name="AutoShape 375"/>
            <p:cNvSpPr>
              <a:spLocks noChangeArrowheads="1"/>
            </p:cNvSpPr>
            <p:nvPr/>
          </p:nvSpPr>
          <p:spPr bwMode="auto">
            <a:xfrm>
              <a:off x="793" y="3444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54" name="AutoShape 376"/>
            <p:cNvSpPr>
              <a:spLocks noChangeArrowheads="1"/>
            </p:cNvSpPr>
            <p:nvPr/>
          </p:nvSpPr>
          <p:spPr bwMode="auto">
            <a:xfrm rot="10800000">
              <a:off x="1231" y="3446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55" name="AutoShape 377"/>
            <p:cNvSpPr>
              <a:spLocks noChangeArrowheads="1"/>
            </p:cNvSpPr>
            <p:nvPr/>
          </p:nvSpPr>
          <p:spPr bwMode="auto">
            <a:xfrm>
              <a:off x="1663" y="3438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56" name="AutoShape 378"/>
            <p:cNvSpPr>
              <a:spLocks noChangeArrowheads="1"/>
            </p:cNvSpPr>
            <p:nvPr/>
          </p:nvSpPr>
          <p:spPr bwMode="auto">
            <a:xfrm rot="10800000">
              <a:off x="2101" y="3440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57" name="AutoShape 379"/>
            <p:cNvSpPr>
              <a:spLocks noChangeArrowheads="1"/>
            </p:cNvSpPr>
            <p:nvPr/>
          </p:nvSpPr>
          <p:spPr bwMode="auto">
            <a:xfrm>
              <a:off x="2539" y="3431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58" name="AutoShape 380"/>
            <p:cNvSpPr>
              <a:spLocks noChangeArrowheads="1"/>
            </p:cNvSpPr>
            <p:nvPr/>
          </p:nvSpPr>
          <p:spPr bwMode="auto">
            <a:xfrm rot="10800000">
              <a:off x="2977" y="3433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59" name="AutoShape 381"/>
            <p:cNvSpPr>
              <a:spLocks noChangeArrowheads="1"/>
            </p:cNvSpPr>
            <p:nvPr/>
          </p:nvSpPr>
          <p:spPr bwMode="auto">
            <a:xfrm>
              <a:off x="3406" y="3430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60" name="AutoShape 382"/>
            <p:cNvSpPr>
              <a:spLocks noChangeArrowheads="1"/>
            </p:cNvSpPr>
            <p:nvPr/>
          </p:nvSpPr>
          <p:spPr bwMode="auto">
            <a:xfrm rot="10800000">
              <a:off x="3844" y="3432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61" name="AutoShape 383"/>
            <p:cNvSpPr>
              <a:spLocks noChangeArrowheads="1"/>
            </p:cNvSpPr>
            <p:nvPr/>
          </p:nvSpPr>
          <p:spPr bwMode="auto">
            <a:xfrm>
              <a:off x="4283" y="3432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62" name="AutoShape 384"/>
            <p:cNvSpPr>
              <a:spLocks noChangeArrowheads="1"/>
            </p:cNvSpPr>
            <p:nvPr/>
          </p:nvSpPr>
          <p:spPr bwMode="auto">
            <a:xfrm rot="10800000">
              <a:off x="4721" y="3434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63" name="AutoShape 385"/>
            <p:cNvSpPr>
              <a:spLocks noChangeArrowheads="1"/>
            </p:cNvSpPr>
            <p:nvPr/>
          </p:nvSpPr>
          <p:spPr bwMode="auto">
            <a:xfrm>
              <a:off x="5152" y="3447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64" name="AutoShape 386"/>
            <p:cNvSpPr>
              <a:spLocks noChangeArrowheads="1"/>
            </p:cNvSpPr>
            <p:nvPr/>
          </p:nvSpPr>
          <p:spPr bwMode="auto">
            <a:xfrm rot="10800000">
              <a:off x="5590" y="3449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387"/>
          <p:cNvGrpSpPr>
            <a:grpSpLocks/>
          </p:cNvGrpSpPr>
          <p:nvPr/>
        </p:nvGrpSpPr>
        <p:grpSpPr bwMode="auto">
          <a:xfrm>
            <a:off x="533400" y="2590800"/>
            <a:ext cx="838200" cy="76200"/>
            <a:chOff x="793" y="3430"/>
            <a:chExt cx="5373" cy="595"/>
          </a:xfrm>
        </p:grpSpPr>
        <p:sp>
          <p:nvSpPr>
            <p:cNvPr id="7241" name="AutoShape 388"/>
            <p:cNvSpPr>
              <a:spLocks noChangeArrowheads="1"/>
            </p:cNvSpPr>
            <p:nvPr/>
          </p:nvSpPr>
          <p:spPr bwMode="auto">
            <a:xfrm>
              <a:off x="793" y="3444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42" name="AutoShape 389"/>
            <p:cNvSpPr>
              <a:spLocks noChangeArrowheads="1"/>
            </p:cNvSpPr>
            <p:nvPr/>
          </p:nvSpPr>
          <p:spPr bwMode="auto">
            <a:xfrm rot="10800000">
              <a:off x="1231" y="3446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43" name="AutoShape 390"/>
            <p:cNvSpPr>
              <a:spLocks noChangeArrowheads="1"/>
            </p:cNvSpPr>
            <p:nvPr/>
          </p:nvSpPr>
          <p:spPr bwMode="auto">
            <a:xfrm>
              <a:off x="1663" y="3438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44" name="AutoShape 391"/>
            <p:cNvSpPr>
              <a:spLocks noChangeArrowheads="1"/>
            </p:cNvSpPr>
            <p:nvPr/>
          </p:nvSpPr>
          <p:spPr bwMode="auto">
            <a:xfrm rot="10800000">
              <a:off x="2101" y="3440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45" name="AutoShape 392"/>
            <p:cNvSpPr>
              <a:spLocks noChangeArrowheads="1"/>
            </p:cNvSpPr>
            <p:nvPr/>
          </p:nvSpPr>
          <p:spPr bwMode="auto">
            <a:xfrm>
              <a:off x="2539" y="3431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46" name="AutoShape 393"/>
            <p:cNvSpPr>
              <a:spLocks noChangeArrowheads="1"/>
            </p:cNvSpPr>
            <p:nvPr/>
          </p:nvSpPr>
          <p:spPr bwMode="auto">
            <a:xfrm rot="10800000">
              <a:off x="2977" y="3433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47" name="AutoShape 394"/>
            <p:cNvSpPr>
              <a:spLocks noChangeArrowheads="1"/>
            </p:cNvSpPr>
            <p:nvPr/>
          </p:nvSpPr>
          <p:spPr bwMode="auto">
            <a:xfrm>
              <a:off x="3406" y="3430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48" name="AutoShape 395"/>
            <p:cNvSpPr>
              <a:spLocks noChangeArrowheads="1"/>
            </p:cNvSpPr>
            <p:nvPr/>
          </p:nvSpPr>
          <p:spPr bwMode="auto">
            <a:xfrm rot="10800000">
              <a:off x="3844" y="3432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49" name="AutoShape 396"/>
            <p:cNvSpPr>
              <a:spLocks noChangeArrowheads="1"/>
            </p:cNvSpPr>
            <p:nvPr/>
          </p:nvSpPr>
          <p:spPr bwMode="auto">
            <a:xfrm>
              <a:off x="4283" y="3432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50" name="AutoShape 397"/>
            <p:cNvSpPr>
              <a:spLocks noChangeArrowheads="1"/>
            </p:cNvSpPr>
            <p:nvPr/>
          </p:nvSpPr>
          <p:spPr bwMode="auto">
            <a:xfrm rot="10800000">
              <a:off x="4721" y="3434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51" name="AutoShape 398"/>
            <p:cNvSpPr>
              <a:spLocks noChangeArrowheads="1"/>
            </p:cNvSpPr>
            <p:nvPr/>
          </p:nvSpPr>
          <p:spPr bwMode="auto">
            <a:xfrm>
              <a:off x="5152" y="3447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52" name="AutoShape 399"/>
            <p:cNvSpPr>
              <a:spLocks noChangeArrowheads="1"/>
            </p:cNvSpPr>
            <p:nvPr/>
          </p:nvSpPr>
          <p:spPr bwMode="auto">
            <a:xfrm rot="10800000">
              <a:off x="5590" y="3449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400"/>
          <p:cNvGrpSpPr>
            <a:grpSpLocks/>
          </p:cNvGrpSpPr>
          <p:nvPr/>
        </p:nvGrpSpPr>
        <p:grpSpPr bwMode="auto">
          <a:xfrm>
            <a:off x="4572000" y="4267200"/>
            <a:ext cx="1752600" cy="76200"/>
            <a:chOff x="793" y="3430"/>
            <a:chExt cx="5373" cy="595"/>
          </a:xfrm>
        </p:grpSpPr>
        <p:sp>
          <p:nvSpPr>
            <p:cNvPr id="7229" name="AutoShape 401"/>
            <p:cNvSpPr>
              <a:spLocks noChangeArrowheads="1"/>
            </p:cNvSpPr>
            <p:nvPr/>
          </p:nvSpPr>
          <p:spPr bwMode="auto">
            <a:xfrm>
              <a:off x="793" y="3444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30" name="AutoShape 402"/>
            <p:cNvSpPr>
              <a:spLocks noChangeArrowheads="1"/>
            </p:cNvSpPr>
            <p:nvPr/>
          </p:nvSpPr>
          <p:spPr bwMode="auto">
            <a:xfrm rot="10800000">
              <a:off x="1231" y="3446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31" name="AutoShape 403"/>
            <p:cNvSpPr>
              <a:spLocks noChangeArrowheads="1"/>
            </p:cNvSpPr>
            <p:nvPr/>
          </p:nvSpPr>
          <p:spPr bwMode="auto">
            <a:xfrm>
              <a:off x="1663" y="3438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32" name="AutoShape 404"/>
            <p:cNvSpPr>
              <a:spLocks noChangeArrowheads="1"/>
            </p:cNvSpPr>
            <p:nvPr/>
          </p:nvSpPr>
          <p:spPr bwMode="auto">
            <a:xfrm rot="10800000">
              <a:off x="2101" y="3440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33" name="AutoShape 405"/>
            <p:cNvSpPr>
              <a:spLocks noChangeArrowheads="1"/>
            </p:cNvSpPr>
            <p:nvPr/>
          </p:nvSpPr>
          <p:spPr bwMode="auto">
            <a:xfrm>
              <a:off x="2539" y="3431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34" name="AutoShape 406"/>
            <p:cNvSpPr>
              <a:spLocks noChangeArrowheads="1"/>
            </p:cNvSpPr>
            <p:nvPr/>
          </p:nvSpPr>
          <p:spPr bwMode="auto">
            <a:xfrm rot="10800000">
              <a:off x="2977" y="3433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35" name="AutoShape 407"/>
            <p:cNvSpPr>
              <a:spLocks noChangeArrowheads="1"/>
            </p:cNvSpPr>
            <p:nvPr/>
          </p:nvSpPr>
          <p:spPr bwMode="auto">
            <a:xfrm>
              <a:off x="3406" y="3430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36" name="AutoShape 408"/>
            <p:cNvSpPr>
              <a:spLocks noChangeArrowheads="1"/>
            </p:cNvSpPr>
            <p:nvPr/>
          </p:nvSpPr>
          <p:spPr bwMode="auto">
            <a:xfrm rot="10800000">
              <a:off x="3844" y="3432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37" name="AutoShape 409"/>
            <p:cNvSpPr>
              <a:spLocks noChangeArrowheads="1"/>
            </p:cNvSpPr>
            <p:nvPr/>
          </p:nvSpPr>
          <p:spPr bwMode="auto">
            <a:xfrm>
              <a:off x="4283" y="3432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38" name="AutoShape 410"/>
            <p:cNvSpPr>
              <a:spLocks noChangeArrowheads="1"/>
            </p:cNvSpPr>
            <p:nvPr/>
          </p:nvSpPr>
          <p:spPr bwMode="auto">
            <a:xfrm rot="10800000">
              <a:off x="4721" y="3434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39" name="AutoShape 411"/>
            <p:cNvSpPr>
              <a:spLocks noChangeArrowheads="1"/>
            </p:cNvSpPr>
            <p:nvPr/>
          </p:nvSpPr>
          <p:spPr bwMode="auto">
            <a:xfrm>
              <a:off x="5152" y="3447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40" name="AutoShape 412"/>
            <p:cNvSpPr>
              <a:spLocks noChangeArrowheads="1"/>
            </p:cNvSpPr>
            <p:nvPr/>
          </p:nvSpPr>
          <p:spPr bwMode="auto">
            <a:xfrm rot="10800000">
              <a:off x="5590" y="3449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413"/>
          <p:cNvGrpSpPr>
            <a:grpSpLocks/>
          </p:cNvGrpSpPr>
          <p:nvPr/>
        </p:nvGrpSpPr>
        <p:grpSpPr bwMode="auto">
          <a:xfrm>
            <a:off x="3581400" y="5181600"/>
            <a:ext cx="1371600" cy="76200"/>
            <a:chOff x="793" y="3430"/>
            <a:chExt cx="5373" cy="595"/>
          </a:xfrm>
        </p:grpSpPr>
        <p:sp>
          <p:nvSpPr>
            <p:cNvPr id="7217" name="AutoShape 414"/>
            <p:cNvSpPr>
              <a:spLocks noChangeArrowheads="1"/>
            </p:cNvSpPr>
            <p:nvPr/>
          </p:nvSpPr>
          <p:spPr bwMode="auto">
            <a:xfrm>
              <a:off x="793" y="3444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8" name="AutoShape 415"/>
            <p:cNvSpPr>
              <a:spLocks noChangeArrowheads="1"/>
            </p:cNvSpPr>
            <p:nvPr/>
          </p:nvSpPr>
          <p:spPr bwMode="auto">
            <a:xfrm rot="10800000">
              <a:off x="1231" y="3446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9" name="AutoShape 416"/>
            <p:cNvSpPr>
              <a:spLocks noChangeArrowheads="1"/>
            </p:cNvSpPr>
            <p:nvPr/>
          </p:nvSpPr>
          <p:spPr bwMode="auto">
            <a:xfrm>
              <a:off x="1663" y="3438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20" name="AutoShape 417"/>
            <p:cNvSpPr>
              <a:spLocks noChangeArrowheads="1"/>
            </p:cNvSpPr>
            <p:nvPr/>
          </p:nvSpPr>
          <p:spPr bwMode="auto">
            <a:xfrm rot="10800000">
              <a:off x="2101" y="3440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21" name="AutoShape 418"/>
            <p:cNvSpPr>
              <a:spLocks noChangeArrowheads="1"/>
            </p:cNvSpPr>
            <p:nvPr/>
          </p:nvSpPr>
          <p:spPr bwMode="auto">
            <a:xfrm>
              <a:off x="2539" y="3431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22" name="AutoShape 419"/>
            <p:cNvSpPr>
              <a:spLocks noChangeArrowheads="1"/>
            </p:cNvSpPr>
            <p:nvPr/>
          </p:nvSpPr>
          <p:spPr bwMode="auto">
            <a:xfrm rot="10800000">
              <a:off x="2977" y="3433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23" name="AutoShape 420"/>
            <p:cNvSpPr>
              <a:spLocks noChangeArrowheads="1"/>
            </p:cNvSpPr>
            <p:nvPr/>
          </p:nvSpPr>
          <p:spPr bwMode="auto">
            <a:xfrm>
              <a:off x="3406" y="3430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24" name="AutoShape 421"/>
            <p:cNvSpPr>
              <a:spLocks noChangeArrowheads="1"/>
            </p:cNvSpPr>
            <p:nvPr/>
          </p:nvSpPr>
          <p:spPr bwMode="auto">
            <a:xfrm rot="10800000">
              <a:off x="3844" y="3432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25" name="AutoShape 422"/>
            <p:cNvSpPr>
              <a:spLocks noChangeArrowheads="1"/>
            </p:cNvSpPr>
            <p:nvPr/>
          </p:nvSpPr>
          <p:spPr bwMode="auto">
            <a:xfrm>
              <a:off x="4283" y="3432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26" name="AutoShape 423"/>
            <p:cNvSpPr>
              <a:spLocks noChangeArrowheads="1"/>
            </p:cNvSpPr>
            <p:nvPr/>
          </p:nvSpPr>
          <p:spPr bwMode="auto">
            <a:xfrm rot="10800000">
              <a:off x="4721" y="3434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27" name="AutoShape 424"/>
            <p:cNvSpPr>
              <a:spLocks noChangeArrowheads="1"/>
            </p:cNvSpPr>
            <p:nvPr/>
          </p:nvSpPr>
          <p:spPr bwMode="auto">
            <a:xfrm>
              <a:off x="5152" y="3447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28" name="AutoShape 425"/>
            <p:cNvSpPr>
              <a:spLocks noChangeArrowheads="1"/>
            </p:cNvSpPr>
            <p:nvPr/>
          </p:nvSpPr>
          <p:spPr bwMode="auto">
            <a:xfrm rot="10800000">
              <a:off x="5590" y="3449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426"/>
          <p:cNvGrpSpPr>
            <a:grpSpLocks/>
          </p:cNvGrpSpPr>
          <p:nvPr/>
        </p:nvGrpSpPr>
        <p:grpSpPr bwMode="auto">
          <a:xfrm>
            <a:off x="2057401" y="6019800"/>
            <a:ext cx="4572000" cy="76200"/>
            <a:chOff x="793" y="3430"/>
            <a:chExt cx="5373" cy="595"/>
          </a:xfrm>
        </p:grpSpPr>
        <p:sp>
          <p:nvSpPr>
            <p:cNvPr id="7205" name="AutoShape 427"/>
            <p:cNvSpPr>
              <a:spLocks noChangeArrowheads="1"/>
            </p:cNvSpPr>
            <p:nvPr/>
          </p:nvSpPr>
          <p:spPr bwMode="auto">
            <a:xfrm>
              <a:off x="793" y="3444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6" name="AutoShape 428"/>
            <p:cNvSpPr>
              <a:spLocks noChangeArrowheads="1"/>
            </p:cNvSpPr>
            <p:nvPr/>
          </p:nvSpPr>
          <p:spPr bwMode="auto">
            <a:xfrm rot="10800000">
              <a:off x="1231" y="3446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7" name="AutoShape 429"/>
            <p:cNvSpPr>
              <a:spLocks noChangeArrowheads="1"/>
            </p:cNvSpPr>
            <p:nvPr/>
          </p:nvSpPr>
          <p:spPr bwMode="auto">
            <a:xfrm>
              <a:off x="1663" y="3438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8" name="AutoShape 430"/>
            <p:cNvSpPr>
              <a:spLocks noChangeArrowheads="1"/>
            </p:cNvSpPr>
            <p:nvPr/>
          </p:nvSpPr>
          <p:spPr bwMode="auto">
            <a:xfrm rot="10800000">
              <a:off x="2101" y="3440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9" name="AutoShape 431"/>
            <p:cNvSpPr>
              <a:spLocks noChangeArrowheads="1"/>
            </p:cNvSpPr>
            <p:nvPr/>
          </p:nvSpPr>
          <p:spPr bwMode="auto">
            <a:xfrm>
              <a:off x="2539" y="3431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0" name="AutoShape 432"/>
            <p:cNvSpPr>
              <a:spLocks noChangeArrowheads="1"/>
            </p:cNvSpPr>
            <p:nvPr/>
          </p:nvSpPr>
          <p:spPr bwMode="auto">
            <a:xfrm rot="10800000">
              <a:off x="2977" y="3433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1" name="AutoShape 433"/>
            <p:cNvSpPr>
              <a:spLocks noChangeArrowheads="1"/>
            </p:cNvSpPr>
            <p:nvPr/>
          </p:nvSpPr>
          <p:spPr bwMode="auto">
            <a:xfrm>
              <a:off x="3406" y="3430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2" name="AutoShape 434"/>
            <p:cNvSpPr>
              <a:spLocks noChangeArrowheads="1"/>
            </p:cNvSpPr>
            <p:nvPr/>
          </p:nvSpPr>
          <p:spPr bwMode="auto">
            <a:xfrm rot="10800000">
              <a:off x="3844" y="3432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3" name="AutoShape 435"/>
            <p:cNvSpPr>
              <a:spLocks noChangeArrowheads="1"/>
            </p:cNvSpPr>
            <p:nvPr/>
          </p:nvSpPr>
          <p:spPr bwMode="auto">
            <a:xfrm>
              <a:off x="4283" y="3432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4" name="AutoShape 436"/>
            <p:cNvSpPr>
              <a:spLocks noChangeArrowheads="1"/>
            </p:cNvSpPr>
            <p:nvPr/>
          </p:nvSpPr>
          <p:spPr bwMode="auto">
            <a:xfrm rot="10800000">
              <a:off x="4721" y="3434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5" name="AutoShape 437"/>
            <p:cNvSpPr>
              <a:spLocks noChangeArrowheads="1"/>
            </p:cNvSpPr>
            <p:nvPr/>
          </p:nvSpPr>
          <p:spPr bwMode="auto">
            <a:xfrm>
              <a:off x="5152" y="3447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6" name="AutoShape 438"/>
            <p:cNvSpPr>
              <a:spLocks noChangeArrowheads="1"/>
            </p:cNvSpPr>
            <p:nvPr/>
          </p:nvSpPr>
          <p:spPr bwMode="auto">
            <a:xfrm rot="10800000">
              <a:off x="5590" y="3449"/>
              <a:ext cx="576" cy="576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8 h 21600"/>
                <a:gd name="T4" fmla="*/ 8 w 21600"/>
                <a:gd name="T5" fmla="*/ 4 h 21600"/>
                <a:gd name="T6" fmla="*/ 13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879" name="Line 439"/>
          <p:cNvSpPr>
            <a:spLocks noChangeShapeType="1"/>
          </p:cNvSpPr>
          <p:nvPr/>
        </p:nvSpPr>
        <p:spPr bwMode="auto">
          <a:xfrm>
            <a:off x="4724400" y="533400"/>
            <a:ext cx="76200" cy="381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08" tIns="45704" rIns="91408" bIns="45704"/>
          <a:lstStyle/>
          <a:p>
            <a:endParaRPr lang="ru-RU"/>
          </a:p>
        </p:txBody>
      </p:sp>
      <p:sp>
        <p:nvSpPr>
          <p:cNvPr id="61880" name="Text Box 440"/>
          <p:cNvSpPr txBox="1">
            <a:spLocks noChangeArrowheads="1"/>
          </p:cNvSpPr>
          <p:nvPr/>
        </p:nvSpPr>
        <p:spPr bwMode="auto">
          <a:xfrm>
            <a:off x="4572000" y="28576"/>
            <a:ext cx="360932" cy="52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>
            <a:spAutoFit/>
          </a:bodyPr>
          <a:lstStyle/>
          <a:p>
            <a:r>
              <a:rPr lang="ru-RU" sz="2800" b="1" i="1" dirty="0">
                <a:solidFill>
                  <a:srgbClr val="CC0000"/>
                </a:solidFill>
              </a:rPr>
              <a:t>е</a:t>
            </a:r>
          </a:p>
        </p:txBody>
      </p:sp>
      <p:sp>
        <p:nvSpPr>
          <p:cNvPr id="61881" name="Text Box 441"/>
          <p:cNvSpPr txBox="1">
            <a:spLocks noChangeArrowheads="1"/>
          </p:cNvSpPr>
          <p:nvPr/>
        </p:nvSpPr>
        <p:spPr bwMode="auto">
          <a:xfrm>
            <a:off x="4114800" y="990600"/>
            <a:ext cx="373756" cy="52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8" tIns="45704" rIns="91408" bIns="45704">
            <a:spAutoFit/>
          </a:bodyPr>
          <a:lstStyle/>
          <a:p>
            <a:r>
              <a:rPr lang="ru-RU" sz="2800" b="1" i="1" dirty="0">
                <a:solidFill>
                  <a:srgbClr val="CC0000"/>
                </a:solidFill>
              </a:rPr>
              <a:t>а</a:t>
            </a:r>
          </a:p>
        </p:txBody>
      </p:sp>
      <p:sp>
        <p:nvSpPr>
          <p:cNvPr id="61882" name="Line 442"/>
          <p:cNvSpPr>
            <a:spLocks noChangeShapeType="1"/>
          </p:cNvSpPr>
          <p:nvPr/>
        </p:nvSpPr>
        <p:spPr bwMode="auto">
          <a:xfrm>
            <a:off x="4267200" y="1447800"/>
            <a:ext cx="76200" cy="381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08" tIns="45704" rIns="91408" bIns="45704"/>
          <a:lstStyle/>
          <a:p>
            <a:endParaRPr lang="ru-RU"/>
          </a:p>
        </p:txBody>
      </p:sp>
      <p:sp>
        <p:nvSpPr>
          <p:cNvPr id="61883" name="Line 443"/>
          <p:cNvSpPr>
            <a:spLocks noChangeShapeType="1"/>
          </p:cNvSpPr>
          <p:nvPr/>
        </p:nvSpPr>
        <p:spPr bwMode="auto">
          <a:xfrm>
            <a:off x="914400" y="2286000"/>
            <a:ext cx="533400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08" tIns="45704" rIns="91408" bIns="45704"/>
          <a:lstStyle/>
          <a:p>
            <a:endParaRPr lang="ru-RU"/>
          </a:p>
        </p:txBody>
      </p:sp>
      <p:sp>
        <p:nvSpPr>
          <p:cNvPr id="61884" name="Line 444"/>
          <p:cNvSpPr>
            <a:spLocks noChangeShapeType="1"/>
          </p:cNvSpPr>
          <p:nvPr/>
        </p:nvSpPr>
        <p:spPr bwMode="auto">
          <a:xfrm>
            <a:off x="5791200" y="3962400"/>
            <a:ext cx="457200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08" tIns="45704" rIns="91408" bIns="45704"/>
          <a:lstStyle/>
          <a:p>
            <a:endParaRPr lang="ru-RU"/>
          </a:p>
        </p:txBody>
      </p:sp>
      <p:sp>
        <p:nvSpPr>
          <p:cNvPr id="61885" name="Line 445"/>
          <p:cNvSpPr>
            <a:spLocks noChangeShapeType="1"/>
          </p:cNvSpPr>
          <p:nvPr/>
        </p:nvSpPr>
        <p:spPr bwMode="auto">
          <a:xfrm>
            <a:off x="4495800" y="4800600"/>
            <a:ext cx="533400" cy="304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08" tIns="45704" rIns="91408" bIns="45704"/>
          <a:lstStyle/>
          <a:p>
            <a:endParaRPr lang="ru-RU"/>
          </a:p>
        </p:txBody>
      </p:sp>
      <p:sp>
        <p:nvSpPr>
          <p:cNvPr id="61886" name="Line 446"/>
          <p:cNvSpPr>
            <a:spLocks noChangeShapeType="1"/>
          </p:cNvSpPr>
          <p:nvPr/>
        </p:nvSpPr>
        <p:spPr bwMode="auto">
          <a:xfrm>
            <a:off x="3352800" y="5715000"/>
            <a:ext cx="228600" cy="304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08" tIns="45704" rIns="91408" bIns="45704"/>
          <a:lstStyle/>
          <a:p>
            <a:endParaRPr lang="ru-RU"/>
          </a:p>
        </p:txBody>
      </p:sp>
      <p:sp>
        <p:nvSpPr>
          <p:cNvPr id="61887" name="Text Box 447"/>
          <p:cNvSpPr txBox="1">
            <a:spLocks noChangeArrowheads="1"/>
          </p:cNvSpPr>
          <p:nvPr/>
        </p:nvSpPr>
        <p:spPr bwMode="auto">
          <a:xfrm>
            <a:off x="914400" y="1828802"/>
            <a:ext cx="373756" cy="52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8" tIns="45704" rIns="91408" bIns="45704">
            <a:spAutoFit/>
          </a:bodyPr>
          <a:lstStyle/>
          <a:p>
            <a:r>
              <a:rPr lang="ru-RU" sz="2800" b="1" i="1" dirty="0">
                <a:solidFill>
                  <a:srgbClr val="CC0000"/>
                </a:solidFill>
              </a:rPr>
              <a:t>и</a:t>
            </a:r>
          </a:p>
        </p:txBody>
      </p:sp>
      <p:sp>
        <p:nvSpPr>
          <p:cNvPr id="61888" name="Text Box 448"/>
          <p:cNvSpPr txBox="1">
            <a:spLocks noChangeArrowheads="1"/>
          </p:cNvSpPr>
          <p:nvPr/>
        </p:nvSpPr>
        <p:spPr bwMode="auto">
          <a:xfrm>
            <a:off x="2667001" y="1981202"/>
            <a:ext cx="439479" cy="52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8" tIns="45704" rIns="91408" bIns="45704">
            <a:spAutoFit/>
          </a:bodyPr>
          <a:lstStyle/>
          <a:p>
            <a:r>
              <a:rPr lang="ru-RU" sz="2800" b="1" i="1" dirty="0" err="1">
                <a:solidFill>
                  <a:srgbClr val="CC0000"/>
                </a:solidFill>
              </a:rPr>
              <a:t>ы</a:t>
            </a:r>
            <a:endParaRPr lang="ru-RU" sz="2800" b="1" i="1" dirty="0">
              <a:solidFill>
                <a:srgbClr val="CC0000"/>
              </a:solidFill>
            </a:endParaRPr>
          </a:p>
        </p:txBody>
      </p:sp>
      <p:sp>
        <p:nvSpPr>
          <p:cNvPr id="61889" name="Text Box 449"/>
          <p:cNvSpPr txBox="1">
            <a:spLocks noChangeArrowheads="1"/>
          </p:cNvSpPr>
          <p:nvPr/>
        </p:nvSpPr>
        <p:spPr bwMode="auto">
          <a:xfrm>
            <a:off x="5943600" y="3581401"/>
            <a:ext cx="373756" cy="52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8" tIns="45704" rIns="91408" bIns="45704">
            <a:spAutoFit/>
          </a:bodyPr>
          <a:lstStyle/>
          <a:p>
            <a:r>
              <a:rPr lang="ru-RU" sz="2800" b="1" i="1" dirty="0">
                <a:solidFill>
                  <a:srgbClr val="CC0000"/>
                </a:solidFill>
              </a:rPr>
              <a:t>а</a:t>
            </a:r>
          </a:p>
        </p:txBody>
      </p:sp>
      <p:sp>
        <p:nvSpPr>
          <p:cNvPr id="61890" name="Text Box 450"/>
          <p:cNvSpPr txBox="1">
            <a:spLocks noChangeArrowheads="1"/>
          </p:cNvSpPr>
          <p:nvPr/>
        </p:nvSpPr>
        <p:spPr bwMode="auto">
          <a:xfrm>
            <a:off x="4419600" y="4419600"/>
            <a:ext cx="662296" cy="52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8" tIns="45704" rIns="91408" bIns="45704">
            <a:spAutoFit/>
          </a:bodyPr>
          <a:lstStyle/>
          <a:p>
            <a:r>
              <a:rPr lang="ru-RU" sz="2800" b="1" i="1" dirty="0">
                <a:solidFill>
                  <a:srgbClr val="CC0000"/>
                </a:solidFill>
              </a:rPr>
              <a:t>от</a:t>
            </a:r>
          </a:p>
        </p:txBody>
      </p:sp>
      <p:sp>
        <p:nvSpPr>
          <p:cNvPr id="61891" name="Text Box 451"/>
          <p:cNvSpPr txBox="1">
            <a:spLocks noChangeArrowheads="1"/>
          </p:cNvSpPr>
          <p:nvPr/>
        </p:nvSpPr>
        <p:spPr bwMode="auto">
          <a:xfrm>
            <a:off x="3352801" y="5334000"/>
            <a:ext cx="373756" cy="52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8" tIns="45704" rIns="91408" bIns="45704">
            <a:spAutoFit/>
          </a:bodyPr>
          <a:lstStyle/>
          <a:p>
            <a:r>
              <a:rPr lang="ru-RU" sz="2800" b="1" i="1" dirty="0">
                <a:solidFill>
                  <a:srgbClr val="CC0000"/>
                </a:solidFill>
              </a:rPr>
              <a:t>и</a:t>
            </a:r>
          </a:p>
        </p:txBody>
      </p:sp>
      <p:sp>
        <p:nvSpPr>
          <p:cNvPr id="61892" name="Text Box 452"/>
          <p:cNvSpPr txBox="1">
            <a:spLocks noChangeArrowheads="1"/>
          </p:cNvSpPr>
          <p:nvPr/>
        </p:nvSpPr>
        <p:spPr bwMode="auto">
          <a:xfrm>
            <a:off x="8380414" y="1143003"/>
            <a:ext cx="362535" cy="58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>
            <a:spAutoFit/>
          </a:bodyPr>
          <a:lstStyle/>
          <a:p>
            <a:r>
              <a:rPr lang="ru-RU" sz="3200" b="1" dirty="0">
                <a:solidFill>
                  <a:srgbClr val="CC0000"/>
                </a:solidFill>
              </a:rPr>
              <a:t>Г</a:t>
            </a:r>
          </a:p>
        </p:txBody>
      </p:sp>
      <p:sp>
        <p:nvSpPr>
          <p:cNvPr id="61893" name="Text Box 453"/>
          <p:cNvSpPr txBox="1">
            <a:spLocks noChangeArrowheads="1"/>
          </p:cNvSpPr>
          <p:nvPr/>
        </p:nvSpPr>
        <p:spPr bwMode="auto">
          <a:xfrm>
            <a:off x="8380416" y="1905002"/>
            <a:ext cx="414337" cy="58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r>
              <a:rPr lang="ru-RU" sz="3200" b="1" dirty="0">
                <a:solidFill>
                  <a:srgbClr val="CC0000"/>
                </a:solidFill>
              </a:rPr>
              <a:t>Г</a:t>
            </a:r>
          </a:p>
        </p:txBody>
      </p:sp>
      <p:sp>
        <p:nvSpPr>
          <p:cNvPr id="61894" name="Text Box 454"/>
          <p:cNvSpPr txBox="1">
            <a:spLocks noChangeArrowheads="1"/>
          </p:cNvSpPr>
          <p:nvPr/>
        </p:nvSpPr>
        <p:spPr bwMode="auto">
          <a:xfrm>
            <a:off x="8380414" y="3657600"/>
            <a:ext cx="362535" cy="58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>
            <a:spAutoFit/>
          </a:bodyPr>
          <a:lstStyle/>
          <a:p>
            <a:r>
              <a:rPr lang="ru-RU" sz="3200" b="1" dirty="0">
                <a:solidFill>
                  <a:srgbClr val="CC0000"/>
                </a:solidFill>
              </a:rPr>
              <a:t>Г</a:t>
            </a:r>
          </a:p>
        </p:txBody>
      </p:sp>
      <p:sp>
        <p:nvSpPr>
          <p:cNvPr id="61895" name="Text Box 455"/>
          <p:cNvSpPr txBox="1">
            <a:spLocks noChangeArrowheads="1"/>
          </p:cNvSpPr>
          <p:nvPr/>
        </p:nvSpPr>
        <p:spPr bwMode="auto">
          <a:xfrm>
            <a:off x="8380414" y="4572002"/>
            <a:ext cx="362535" cy="58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>
            <a:spAutoFit/>
          </a:bodyPr>
          <a:lstStyle/>
          <a:p>
            <a:r>
              <a:rPr lang="ru-RU" sz="3200" b="1" dirty="0">
                <a:solidFill>
                  <a:srgbClr val="CC0000"/>
                </a:solidFill>
              </a:rPr>
              <a:t>Г</a:t>
            </a:r>
          </a:p>
        </p:txBody>
      </p:sp>
      <p:sp>
        <p:nvSpPr>
          <p:cNvPr id="61896" name="Text Box 456"/>
          <p:cNvSpPr txBox="1">
            <a:spLocks noChangeArrowheads="1"/>
          </p:cNvSpPr>
          <p:nvPr/>
        </p:nvSpPr>
        <p:spPr bwMode="auto">
          <a:xfrm>
            <a:off x="8380414" y="5410202"/>
            <a:ext cx="362535" cy="58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>
            <a:spAutoFit/>
          </a:bodyPr>
          <a:lstStyle/>
          <a:p>
            <a:r>
              <a:rPr lang="ru-RU" sz="3200" b="1" dirty="0">
                <a:solidFill>
                  <a:srgbClr val="CC0000"/>
                </a:solidFill>
              </a:rPr>
              <a:t>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1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1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1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1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1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1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1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1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1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1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1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1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1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1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1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1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6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1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1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61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9" grpId="0"/>
      <p:bldP spid="61879" grpId="0" animBg="1"/>
      <p:bldP spid="61880" grpId="0"/>
      <p:bldP spid="61881" grpId="0"/>
      <p:bldP spid="61882" grpId="0" animBg="1"/>
      <p:bldP spid="61883" grpId="0" animBg="1"/>
      <p:bldP spid="61884" grpId="0" animBg="1"/>
      <p:bldP spid="61885" grpId="0" animBg="1"/>
      <p:bldP spid="61886" grpId="0" animBg="1"/>
      <p:bldP spid="61887" grpId="0"/>
      <p:bldP spid="61888" grpId="0"/>
      <p:bldP spid="61889" grpId="0"/>
      <p:bldP spid="61890" grpId="0"/>
      <p:bldP spid="61891" grpId="0"/>
      <p:bldP spid="61892" grpId="0"/>
      <p:bldP spid="61893" grpId="0"/>
      <p:bldP spid="61894" grpId="0"/>
      <p:bldP spid="61895" grpId="0"/>
      <p:bldP spid="6189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3" y="476253"/>
            <a:ext cx="8229600" cy="56499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ГЛАГОЛЫ  ИЗЪЯВИТЕЛЬНОГО  НАКЛОНЕНИЯ</a:t>
            </a: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 rot="10800000">
            <a:off x="3059116" y="1628775"/>
            <a:ext cx="2808287" cy="2952750"/>
          </a:xfrm>
          <a:custGeom>
            <a:avLst/>
            <a:gdLst>
              <a:gd name="T0" fmla="*/ 182557376 w 21600"/>
              <a:gd name="T1" fmla="*/ 0 h 21600"/>
              <a:gd name="T2" fmla="*/ 0 w 21600"/>
              <a:gd name="T3" fmla="*/ 288325954 h 21600"/>
              <a:gd name="T4" fmla="*/ 182557376 w 21600"/>
              <a:gd name="T5" fmla="*/ 306097402 h 21600"/>
              <a:gd name="T6" fmla="*/ 365114492 w 21600"/>
              <a:gd name="T7" fmla="*/ 28832595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602 w 21600"/>
              <a:gd name="T13" fmla="*/ 14477 h 21600"/>
              <a:gd name="T14" fmla="*/ 20998 w 21600"/>
              <a:gd name="T15" fmla="*/ 1638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5574"/>
                </a:lnTo>
                <a:lnTo>
                  <a:pt x="10134" y="5574"/>
                </a:lnTo>
                <a:lnTo>
                  <a:pt x="10134" y="14477"/>
                </a:lnTo>
                <a:lnTo>
                  <a:pt x="3902" y="14477"/>
                </a:lnTo>
                <a:lnTo>
                  <a:pt x="3902" y="9257"/>
                </a:lnTo>
                <a:lnTo>
                  <a:pt x="0" y="15429"/>
                </a:lnTo>
                <a:lnTo>
                  <a:pt x="3902" y="21600"/>
                </a:lnTo>
                <a:lnTo>
                  <a:pt x="3902" y="16380"/>
                </a:lnTo>
                <a:lnTo>
                  <a:pt x="17698" y="16380"/>
                </a:lnTo>
                <a:lnTo>
                  <a:pt x="17698" y="21600"/>
                </a:lnTo>
                <a:lnTo>
                  <a:pt x="21600" y="15429"/>
                </a:lnTo>
                <a:lnTo>
                  <a:pt x="17698" y="9257"/>
                </a:lnTo>
                <a:lnTo>
                  <a:pt x="17698" y="14477"/>
                </a:lnTo>
                <a:lnTo>
                  <a:pt x="11466" y="14477"/>
                </a:lnTo>
                <a:lnTo>
                  <a:pt x="11466" y="5574"/>
                </a:lnTo>
                <a:lnTo>
                  <a:pt x="15120" y="5574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rot="10800000" wrap="none" lIns="91408" tIns="45704" rIns="91408" bIns="45704" anchor="ctr"/>
          <a:lstStyle/>
          <a:p>
            <a:endParaRPr lang="ru-RU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563941" y="1773239"/>
            <a:ext cx="1728787" cy="41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  </a:t>
            </a:r>
            <a:r>
              <a:rPr lang="ru-RU" sz="2000" b="1" dirty="0">
                <a:solidFill>
                  <a:srgbClr val="3333FF"/>
                </a:solidFill>
              </a:rPr>
              <a:t>ДЕЙСТВИЕ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50826" y="2060577"/>
            <a:ext cx="2736850" cy="116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8" tIns="45704" rIns="91408" bIns="4570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ПРОИСХОДИТ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Я БЕГУ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940428" y="1916114"/>
            <a:ext cx="3059113" cy="116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8" tIns="45704" rIns="91408" bIns="4570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ПРОИСХОДИЛО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Я БЕЖАЛ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627315" y="4797425"/>
            <a:ext cx="4105275" cy="116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8" tIns="45704" rIns="91408" bIns="4570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БУДЕТ ПРОИСХОДИТ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Я БУДУ БЕГАТЬ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3"/>
            <a:ext cx="514350" cy="100013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800" dirty="0" smtClean="0">
                <a:hlinkClick r:id="rId2" action="ppaction://hlinkfile"/>
              </a:rPr>
              <a:t>леонтьев.mp3</a:t>
            </a:r>
            <a:endParaRPr lang="ru-RU" sz="800" dirty="0" smtClean="0"/>
          </a:p>
        </p:txBody>
      </p:sp>
      <p:pic>
        <p:nvPicPr>
          <p:cNvPr id="10244" name="Picture 4" descr="img1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-458788"/>
            <a:ext cx="10034588" cy="760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867401" y="908051"/>
            <a:ext cx="692754" cy="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>
            <a:spAutoFit/>
          </a:bodyPr>
          <a:lstStyle/>
          <a:p>
            <a:r>
              <a:rPr lang="en-US"/>
              <a:t>I </a:t>
            </a:r>
            <a:r>
              <a:rPr lang="ru-RU"/>
              <a:t>спр.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227765" y="2420940"/>
            <a:ext cx="750462" cy="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>
            <a:spAutoFit/>
          </a:bodyPr>
          <a:lstStyle/>
          <a:p>
            <a:r>
              <a:rPr lang="en-US"/>
              <a:t>II </a:t>
            </a:r>
            <a:r>
              <a:rPr lang="ru-RU"/>
              <a:t>спр.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23851" y="115892"/>
            <a:ext cx="2755177" cy="40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</a:rPr>
              <a:t>Автобус отправляется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0" y="4652965"/>
            <a:ext cx="2376488" cy="41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</a:rPr>
              <a:t>Пересекаем улицу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" y="1844678"/>
            <a:ext cx="3889375" cy="41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</a:rPr>
              <a:t>Предупреждает об опасности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1" y="981078"/>
            <a:ext cx="3600450" cy="41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</a:rPr>
              <a:t>Останавливает нарушителей</a:t>
            </a:r>
          </a:p>
        </p:txBody>
      </p:sp>
      <p:sp>
        <p:nvSpPr>
          <p:cNvPr id="10251" name="Text Box 16"/>
          <p:cNvSpPr txBox="1">
            <a:spLocks noChangeArrowheads="1"/>
          </p:cNvSpPr>
          <p:nvPr/>
        </p:nvSpPr>
        <p:spPr bwMode="auto">
          <a:xfrm>
            <a:off x="7575551" y="352426"/>
            <a:ext cx="184666" cy="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>
            <a:spAutoFit/>
          </a:bodyPr>
          <a:lstStyle/>
          <a:p>
            <a:endParaRPr lang="ru-RU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1403351" y="549279"/>
            <a:ext cx="2099997" cy="40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Times New Roman" pitchFamily="18" charset="0"/>
              </a:rPr>
              <a:t>Ходим по городу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1116013" y="2276478"/>
            <a:ext cx="2290884" cy="40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Times New Roman" pitchFamily="18" charset="0"/>
              </a:rPr>
              <a:t>Ездим на автобусе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1" y="5300666"/>
            <a:ext cx="1673279" cy="40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Times New Roman" pitchFamily="18" charset="0"/>
              </a:rPr>
              <a:t>Держит курс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1187453" y="1412878"/>
            <a:ext cx="2555875" cy="41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Times New Roman" pitchFamily="18" charset="0"/>
              </a:rPr>
              <a:t>Переходит улицу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3323" grpId="0"/>
      <p:bldP spid="13324" grpId="0"/>
      <p:bldP spid="13327" grpId="0"/>
      <p:bldP spid="13329" grpId="0"/>
      <p:bldP spid="13330" grpId="0"/>
      <p:bldP spid="13331" grpId="0"/>
      <p:bldP spid="1333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Образовать все формы наклонений от глаголов: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3" y="1600204"/>
            <a:ext cx="8229600" cy="32689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 smtClean="0"/>
              <a:t>Поискать -</a:t>
            </a:r>
          </a:p>
          <a:p>
            <a:pPr>
              <a:buNone/>
            </a:pPr>
            <a:r>
              <a:rPr lang="ru-RU" sz="3600" b="1" dirty="0" smtClean="0"/>
              <a:t>запретить -</a:t>
            </a:r>
          </a:p>
          <a:p>
            <a:pPr>
              <a:buNone/>
            </a:pPr>
            <a:r>
              <a:rPr lang="ru-RU" sz="3600" b="1" dirty="0" smtClean="0"/>
              <a:t>лечиться -</a:t>
            </a:r>
          </a:p>
          <a:p>
            <a:pPr>
              <a:buNone/>
            </a:pPr>
            <a:r>
              <a:rPr lang="ru-RU" sz="3600" b="1" dirty="0" smtClean="0"/>
              <a:t>надеяться -</a:t>
            </a:r>
          </a:p>
          <a:p>
            <a:pPr>
              <a:buNone/>
            </a:pPr>
            <a:r>
              <a:rPr lang="ru-RU" sz="3600" b="1" dirty="0" smtClean="0"/>
              <a:t>читать -</a:t>
            </a:r>
            <a:endParaRPr lang="ru-RU" sz="36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3" y="4941168"/>
          <a:ext cx="8784977" cy="1512168"/>
        </p:xfrm>
        <a:graphic>
          <a:graphicData uri="http://schemas.openxmlformats.org/drawingml/2006/table">
            <a:tbl>
              <a:tblPr/>
              <a:tblGrid>
                <a:gridCol w="1756812"/>
                <a:gridCol w="1756812"/>
                <a:gridCol w="1756812"/>
                <a:gridCol w="1930366"/>
                <a:gridCol w="1584175"/>
              </a:tblGrid>
              <a:tr h="756084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Изъявительное наклонение</a:t>
                      </a:r>
                      <a:endParaRPr lang="ru-RU" sz="20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Повелительное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наклонение</a:t>
                      </a:r>
                      <a:endParaRPr lang="ru-RU" sz="20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Условное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наклонение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Настоящее время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Будущее время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Прошедшее время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Выписать глаголы, определить их наклонение.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3" y="1600200"/>
            <a:ext cx="8229600" cy="51411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Я не то еще пропел бы – </a:t>
            </a:r>
            <a:br>
              <a:rPr lang="ru-RU" b="1" dirty="0" smtClean="0"/>
            </a:br>
            <a:r>
              <a:rPr lang="ru-RU" b="1" dirty="0" smtClean="0"/>
              <a:t>Про себя поберегу,</a:t>
            </a:r>
            <a:br>
              <a:rPr lang="ru-RU" b="1" dirty="0" smtClean="0"/>
            </a:br>
            <a:r>
              <a:rPr lang="ru-RU" b="1" dirty="0" smtClean="0"/>
              <a:t>Я не то еще сыграл бы – </a:t>
            </a:r>
            <a:br>
              <a:rPr lang="ru-RU" b="1" dirty="0" smtClean="0"/>
            </a:br>
            <a:r>
              <a:rPr lang="ru-RU" b="1" dirty="0" smtClean="0"/>
              <a:t>Жаль, что лучше не могу.</a:t>
            </a:r>
            <a:br>
              <a:rPr lang="ru-RU" b="1" dirty="0" smtClean="0"/>
            </a:br>
            <a:r>
              <a:rPr lang="ru-RU" b="1" dirty="0" smtClean="0"/>
              <a:t>Обогреться, потолкаться</a:t>
            </a:r>
            <a:br>
              <a:rPr lang="ru-RU" b="1" dirty="0" smtClean="0"/>
            </a:br>
            <a:r>
              <a:rPr lang="ru-RU" b="1" dirty="0" smtClean="0"/>
              <a:t>К гармонисту все идут.</a:t>
            </a:r>
            <a:br>
              <a:rPr lang="ru-RU" b="1" dirty="0" smtClean="0"/>
            </a:br>
            <a:r>
              <a:rPr lang="ru-RU" b="1" dirty="0" smtClean="0"/>
              <a:t>Обступают.</a:t>
            </a:r>
            <a:br>
              <a:rPr lang="ru-RU" b="1" dirty="0" smtClean="0"/>
            </a:br>
            <a:r>
              <a:rPr lang="ru-RU" b="1" dirty="0" smtClean="0"/>
              <a:t>- Стойте, братцы,</a:t>
            </a:r>
            <a:br>
              <a:rPr lang="ru-RU" b="1" dirty="0" smtClean="0"/>
            </a:br>
            <a:r>
              <a:rPr lang="ru-RU" b="1" dirty="0" smtClean="0"/>
              <a:t>Дайте на руки подуть. </a:t>
            </a:r>
          </a:p>
          <a:p>
            <a:pPr>
              <a:buNone/>
            </a:pPr>
            <a:r>
              <a:rPr lang="ru-RU" b="1" dirty="0" smtClean="0"/>
              <a:t>                                                 (А.Т.Твардовский)</a:t>
            </a:r>
            <a:endParaRPr lang="ru-RU" b="1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Упражнение 483, стр.202</a:t>
            </a:r>
            <a:endParaRPr lang="ru-RU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Рефлексия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9" y="1412875"/>
            <a:ext cx="8229600" cy="5040461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  <a:buNone/>
            </a:pPr>
            <a:r>
              <a:rPr lang="ru-RU" sz="4400" dirty="0" smtClean="0"/>
              <a:t>   Я узнал...</a:t>
            </a:r>
            <a:br>
              <a:rPr lang="ru-RU" sz="4400" dirty="0" smtClean="0"/>
            </a:br>
            <a:r>
              <a:rPr lang="ru-RU" sz="4400" dirty="0" smtClean="0"/>
              <a:t>Я научился...</a:t>
            </a:r>
            <a:br>
              <a:rPr lang="ru-RU" sz="4400" dirty="0" smtClean="0"/>
            </a:br>
            <a:r>
              <a:rPr lang="ru-RU" sz="4400" dirty="0" smtClean="0"/>
              <a:t>Я понял, что могу...</a:t>
            </a:r>
            <a:br>
              <a:rPr lang="ru-RU" sz="4400" dirty="0" smtClean="0"/>
            </a:br>
            <a:r>
              <a:rPr lang="ru-RU" sz="4400" dirty="0" smtClean="0"/>
              <a:t>Мне понравилось...</a:t>
            </a:r>
            <a:br>
              <a:rPr lang="ru-RU" sz="4400" dirty="0" smtClean="0"/>
            </a:br>
            <a:r>
              <a:rPr lang="ru-RU" sz="4400" dirty="0" smtClean="0"/>
              <a:t>Для меня стало новым...</a:t>
            </a:r>
            <a:br>
              <a:rPr lang="ru-RU" sz="4400" dirty="0" smtClean="0"/>
            </a:br>
            <a:r>
              <a:rPr lang="ru-RU" sz="4400" dirty="0" smtClean="0"/>
              <a:t>У меня получилось...</a:t>
            </a:r>
            <a:br>
              <a:rPr lang="ru-RU" sz="4400" dirty="0" smtClean="0"/>
            </a:br>
            <a:r>
              <a:rPr lang="ru-RU" sz="4400" dirty="0" smtClean="0"/>
              <a:t>Я приобрёл...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lnSpc>
                <a:spcPct val="80000"/>
              </a:lnSpc>
            </a:pPr>
            <a:endParaRPr lang="ru-RU" dirty="0" smtClean="0"/>
          </a:p>
          <a:p>
            <a:pPr>
              <a:lnSpc>
                <a:spcPct val="80000"/>
              </a:lnSpc>
            </a:pPr>
            <a:endParaRPr lang="ru-RU" dirty="0" smtClean="0"/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Спряжение глаголов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5" y="2060850"/>
          <a:ext cx="7704856" cy="3960440"/>
        </p:xfrm>
        <a:graphic>
          <a:graphicData uri="http://schemas.openxmlformats.org/drawingml/2006/table">
            <a:tbl>
              <a:tblPr/>
              <a:tblGrid>
                <a:gridCol w="3852026"/>
                <a:gridCol w="3852830"/>
              </a:tblGrid>
              <a:tr h="3960440">
                <a:tc>
                  <a:txBody>
                    <a:bodyPr/>
                    <a:lstStyle/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2 спряжение</a:t>
                      </a: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3600" b="0" dirty="0">
                          <a:latin typeface="Times New Roman"/>
                          <a:ea typeface="Times New Roman"/>
                        </a:rPr>
                        <a:t>Все глаголы </a:t>
                      </a:r>
                      <a:r>
                        <a:rPr lang="ru-RU" sz="36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на –</a:t>
                      </a:r>
                      <a:r>
                        <a:rPr lang="ru-RU" sz="3600" b="1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ить</a:t>
                      </a:r>
                      <a:r>
                        <a:rPr lang="ru-RU" sz="3600" b="0" dirty="0">
                          <a:latin typeface="Times New Roman"/>
                          <a:ea typeface="Times New Roman"/>
                        </a:rPr>
                        <a:t>,</a:t>
                      </a: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3600" b="0" dirty="0" smtClean="0">
                          <a:latin typeface="Times New Roman"/>
                          <a:ea typeface="Times New Roman"/>
                        </a:rPr>
                        <a:t>кроме </a:t>
                      </a:r>
                      <a:r>
                        <a:rPr lang="ru-RU" sz="3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брить(1), стелить(1)</a:t>
                      </a:r>
                      <a:r>
                        <a:rPr lang="ru-RU" sz="3600" b="0" dirty="0">
                          <a:latin typeface="Times New Roman"/>
                          <a:ea typeface="Times New Roman"/>
                        </a:rPr>
                        <a:t>,</a:t>
                      </a: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  <a:p>
                      <a:pPr marR="36830">
                        <a:spcAft>
                          <a:spcPts val="0"/>
                        </a:spcAft>
                      </a:pPr>
                      <a:r>
                        <a:rPr lang="ru-RU" sz="3600" b="0" dirty="0">
                          <a:latin typeface="Times New Roman"/>
                          <a:ea typeface="Times New Roman"/>
                        </a:rPr>
                        <a:t>и </a:t>
                      </a:r>
                      <a:r>
                        <a:rPr lang="ru-RU" sz="36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11 </a:t>
                      </a:r>
                      <a:r>
                        <a:rPr lang="ru-RU" sz="36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глаголов-исключений</a:t>
                      </a:r>
                      <a:r>
                        <a:rPr lang="ru-RU" sz="3600" b="0" dirty="0" smtClean="0">
                          <a:latin typeface="Times New Roman"/>
                          <a:ea typeface="Times New Roman"/>
                        </a:rPr>
                        <a:t>. </a:t>
                      </a: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1 спряжение</a:t>
                      </a:r>
                    </a:p>
                    <a:p>
                      <a:pPr marR="36830" algn="ctr">
                        <a:spcAft>
                          <a:spcPts val="0"/>
                        </a:spcAft>
                      </a:pPr>
                      <a:endParaRPr lang="ru-RU" sz="4400" b="0" dirty="0" smtClean="0">
                        <a:latin typeface="Times New Roman"/>
                        <a:ea typeface="Times New Roman"/>
                      </a:endParaRPr>
                    </a:p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Все </a:t>
                      </a:r>
                      <a:r>
                        <a:rPr lang="ru-RU" sz="4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остальные глаголы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120055" y="2081051"/>
          <a:ext cx="208280" cy="3972911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3972911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Домашнее задание 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Напишите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сочинение-миниатюру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«Весна наступает»,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употребив в нём глаголы  в   разных наклонениях.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…</a:t>
            </a:r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</a:rPr>
              <a:t>апреля.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Классная работа.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Наклонение глагола.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Условное наклонение.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3" y="1700808"/>
            <a:ext cx="5500726" cy="2232248"/>
          </a:xfrm>
        </p:spPr>
        <p:txBody>
          <a:bodyPr>
            <a:normAutofit/>
          </a:bodyPr>
          <a:lstStyle/>
          <a:p>
            <a:pPr algn="ctr"/>
            <a:endParaRPr lang="ru-RU" sz="4400" dirty="0" smtClean="0"/>
          </a:p>
          <a:p>
            <a:pPr algn="ctr">
              <a:buNone/>
            </a:pPr>
            <a:endParaRPr lang="ru-RU" sz="44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14414" y="285728"/>
            <a:ext cx="6929486" cy="14150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man Old Style" pitchFamily="18" charset="0"/>
              </a:rPr>
              <a:t>Проверка домашнего задания</a:t>
            </a:r>
            <a:endParaRPr lang="ru-RU" sz="4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547665" y="2564904"/>
            <a:ext cx="5786478" cy="2571768"/>
          </a:xfrm>
          <a:prstGeom prst="rect">
            <a:avLst/>
          </a:prstGeom>
        </p:spPr>
        <p:txBody>
          <a:bodyPr vert="horz" lIns="91408" tIns="45704" rIns="91408" bIns="45704" rtlCol="0">
            <a:normAutofit/>
          </a:bodyPr>
          <a:lstStyle/>
          <a:p>
            <a:pPr marL="342779" indent="-342779" algn="ctr">
              <a:lnSpc>
                <a:spcPct val="150000"/>
              </a:lnSpc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Сдать  сочинение-миниатюру</a:t>
            </a: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779" indent="-342779">
              <a:lnSpc>
                <a:spcPct val="150000"/>
              </a:lnSpc>
              <a:defRPr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«Весна наступает», </a:t>
            </a:r>
          </a:p>
          <a:p>
            <a:pPr marL="342779" indent="-342779" algn="ctr">
              <a:lnSpc>
                <a:spcPct val="150000"/>
              </a:lnSpc>
              <a:defRPr/>
            </a:pPr>
            <a:r>
              <a:rPr lang="ru-RU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26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CC0000"/>
                </a:solidFill>
              </a:rPr>
              <a:t>ЦЕЛИ УРОКА: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2" y="1600200"/>
            <a:ext cx="7570788" cy="14684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400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ЗАКРЕПИТЬ ЗНАНИЯ О ГЛАГОЛАХ</a:t>
            </a:r>
          </a:p>
          <a:p>
            <a:pPr marL="0" indent="0">
              <a:buNone/>
              <a:defRPr/>
            </a:pPr>
            <a:r>
              <a:rPr lang="ru-RU" sz="2400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ПОВЕЛИТЕЛЬНОГО И ИЗЪЯВИТЕЛЬНОГО</a:t>
            </a:r>
          </a:p>
          <a:p>
            <a:pPr marL="0" indent="0">
              <a:buNone/>
              <a:defRPr/>
            </a:pPr>
            <a:r>
              <a:rPr lang="ru-RU" sz="2400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НАКЛОНЕНИЯ</a:t>
            </a:r>
          </a:p>
          <a:p>
            <a:pPr marL="0" indent="0">
              <a:buNone/>
              <a:defRPr/>
            </a:pPr>
            <a:endParaRPr lang="ru-RU" sz="2400" b="1" i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627316" y="3357566"/>
            <a:ext cx="65166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8" tIns="45704" rIns="91408" bIns="45704"/>
          <a:lstStyle/>
          <a:p>
            <a:pPr marL="342779" indent="-342779">
              <a:spcBef>
                <a:spcPct val="20000"/>
              </a:spcBef>
              <a:defRPr/>
            </a:pPr>
            <a:r>
              <a:rPr lang="ru-RU" sz="24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ПОЗНАКОМИТЬСЯ С ОБРАЗОВАНИЕМ</a:t>
            </a:r>
          </a:p>
          <a:p>
            <a:pPr marL="342779" indent="-342779">
              <a:spcBef>
                <a:spcPct val="20000"/>
              </a:spcBef>
              <a:defRPr/>
            </a:pPr>
            <a:r>
              <a:rPr lang="ru-RU" sz="24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ГЛАГОЛОВ УСЛОВНОГО НАКЛОНЕНИЯ</a:t>
            </a:r>
          </a:p>
          <a:p>
            <a:pPr marL="342779" indent="-342779">
              <a:spcBef>
                <a:spcPct val="20000"/>
              </a:spcBef>
              <a:defRPr/>
            </a:pPr>
            <a:endParaRPr lang="ru-RU" sz="2800" dirty="0">
              <a:solidFill>
                <a:srgbClr val="800000"/>
              </a:solidFill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68313" y="4868863"/>
            <a:ext cx="640873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8" tIns="45704" rIns="91408" bIns="45704"/>
          <a:lstStyle/>
          <a:p>
            <a:pPr marL="342779" indent="-342779">
              <a:spcBef>
                <a:spcPct val="20000"/>
              </a:spcBef>
              <a:defRPr/>
            </a:pPr>
            <a:r>
              <a:rPr lang="ru-RU" sz="24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НАУЧИТЬСЯ ОТЛИЧАТЬ ГЛАГОЛЫ</a:t>
            </a:r>
          </a:p>
          <a:p>
            <a:pPr marL="342779" indent="-342779">
              <a:spcBef>
                <a:spcPct val="20000"/>
              </a:spcBef>
              <a:defRPr/>
            </a:pPr>
            <a:r>
              <a:rPr lang="ru-RU" sz="24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УСЛОВНОГО НАКЛОНЕНИЯ ОТ ДРУГИХ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367343" y="226563"/>
            <a:ext cx="4504566" cy="52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8" tIns="45704" rIns="91408" bIns="45704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800000"/>
                </a:solidFill>
                <a:cs typeface="Times New Roman" pitchFamily="18" charset="0"/>
              </a:rPr>
              <a:t>Грамматический поединок </a:t>
            </a: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2961039" y="1993451"/>
            <a:ext cx="3348929" cy="52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8" tIns="45704" rIns="91408" bIns="45704" anchor="ctr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cs typeface="Times New Roman" pitchFamily="18" charset="0"/>
              </a:rPr>
              <a:t>Из 847 вычесть 367. </a:t>
            </a:r>
          </a:p>
        </p:txBody>
      </p:sp>
      <p:sp>
        <p:nvSpPr>
          <p:cNvPr id="86037" name="Rectangle 21"/>
          <p:cNvSpPr>
            <a:spLocks noChangeArrowheads="1"/>
          </p:cNvSpPr>
          <p:nvPr/>
        </p:nvSpPr>
        <p:spPr bwMode="auto">
          <a:xfrm>
            <a:off x="2241171" y="1993451"/>
            <a:ext cx="5233163" cy="52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8" tIns="45704" rIns="91408" bIns="45704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08000"/>
                </a:solidFill>
                <a:cs typeface="Times New Roman" pitchFamily="18" charset="0"/>
              </a:rPr>
              <a:t>Спортзал площадью 90 метров. </a:t>
            </a:r>
          </a:p>
        </p:txBody>
      </p:sp>
      <p:sp>
        <p:nvSpPr>
          <p:cNvPr id="86038" name="Rectangle 22"/>
          <p:cNvSpPr>
            <a:spLocks noChangeArrowheads="1"/>
          </p:cNvSpPr>
          <p:nvPr/>
        </p:nvSpPr>
        <p:spPr bwMode="auto">
          <a:xfrm>
            <a:off x="2765237" y="1917250"/>
            <a:ext cx="4504118" cy="52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8" tIns="45704" rIns="91408" bIns="45704" anchor="ctr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cs typeface="Times New Roman" pitchFamily="18" charset="0"/>
              </a:rPr>
              <a:t>Поезд с 458 экскурсантами.</a:t>
            </a:r>
          </a:p>
        </p:txBody>
      </p:sp>
      <p:sp>
        <p:nvSpPr>
          <p:cNvPr id="86039" name="Rectangle 23"/>
          <p:cNvSpPr>
            <a:spLocks noChangeArrowheads="1"/>
          </p:cNvSpPr>
          <p:nvPr/>
        </p:nvSpPr>
        <p:spPr bwMode="auto">
          <a:xfrm>
            <a:off x="2686989" y="2069649"/>
            <a:ext cx="4303422" cy="52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8" tIns="45704" rIns="91408" bIns="45704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08000"/>
                </a:solidFill>
                <a:cs typeface="Times New Roman" pitchFamily="18" charset="0"/>
              </a:rPr>
              <a:t>Авария на 458 километре.</a:t>
            </a:r>
          </a:p>
        </p:txBody>
      </p:sp>
      <p:sp>
        <p:nvSpPr>
          <p:cNvPr id="86040" name="Rectangle 24"/>
          <p:cNvSpPr>
            <a:spLocks noChangeArrowheads="1"/>
          </p:cNvSpPr>
          <p:nvPr/>
        </p:nvSpPr>
        <p:spPr bwMode="auto">
          <a:xfrm>
            <a:off x="2237890" y="2222050"/>
            <a:ext cx="4998420" cy="52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8" tIns="45704" rIns="91408" bIns="45704" anchor="ctr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cs typeface="Times New Roman" pitchFamily="18" charset="0"/>
              </a:rPr>
              <a:t>Альбом с 287 иллюстрациями.</a:t>
            </a:r>
          </a:p>
        </p:txBody>
      </p:sp>
      <p:sp>
        <p:nvSpPr>
          <p:cNvPr id="86041" name="Rectangle 25"/>
          <p:cNvSpPr>
            <a:spLocks noChangeArrowheads="1"/>
          </p:cNvSpPr>
          <p:nvPr/>
        </p:nvSpPr>
        <p:spPr bwMode="auto">
          <a:xfrm>
            <a:off x="2852202" y="2222050"/>
            <a:ext cx="4161909" cy="52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8" tIns="45704" rIns="91408" bIns="45704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08000"/>
                </a:solidFill>
                <a:cs typeface="Times New Roman" pitchFamily="18" charset="0"/>
              </a:rPr>
              <a:t>Рисунок на 287 странице.</a:t>
            </a:r>
          </a:p>
        </p:txBody>
      </p:sp>
      <p:sp>
        <p:nvSpPr>
          <p:cNvPr id="86042" name="Rectangle 26"/>
          <p:cNvSpPr>
            <a:spLocks noChangeArrowheads="1"/>
          </p:cNvSpPr>
          <p:nvPr/>
        </p:nvSpPr>
        <p:spPr bwMode="auto">
          <a:xfrm>
            <a:off x="2275902" y="2222050"/>
            <a:ext cx="5660589" cy="52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8" tIns="45704" rIns="91408" bIns="45704" anchor="ctr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cs typeface="Times New Roman" pitchFamily="18" charset="0"/>
              </a:rPr>
              <a:t>В городе около 800 уличных часов.</a:t>
            </a:r>
          </a:p>
        </p:txBody>
      </p:sp>
      <p:sp>
        <p:nvSpPr>
          <p:cNvPr id="86043" name="Rectangle 27"/>
          <p:cNvSpPr>
            <a:spLocks noChangeArrowheads="1"/>
          </p:cNvSpPr>
          <p:nvPr/>
        </p:nvSpPr>
        <p:spPr bwMode="auto">
          <a:xfrm>
            <a:off x="644305" y="2069649"/>
            <a:ext cx="8069709" cy="52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8" tIns="45704" rIns="91408" bIns="45704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08000"/>
                </a:solidFill>
                <a:cs typeface="Times New Roman" pitchFamily="18" charset="0"/>
              </a:rPr>
              <a:t>В декабре 1825 года было восстание декабристов.</a:t>
            </a:r>
          </a:p>
        </p:txBody>
      </p:sp>
      <p:sp>
        <p:nvSpPr>
          <p:cNvPr id="86044" name="Rectangle 28"/>
          <p:cNvSpPr>
            <a:spLocks noChangeArrowheads="1"/>
          </p:cNvSpPr>
          <p:nvPr/>
        </p:nvSpPr>
        <p:spPr bwMode="auto">
          <a:xfrm>
            <a:off x="847289" y="2222050"/>
            <a:ext cx="7647863" cy="52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8" tIns="45704" rIns="91408" bIns="45704" anchor="ctr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cs typeface="Times New Roman" pitchFamily="18" charset="0"/>
              </a:rPr>
              <a:t>По об…им сторонам дороги расстилались поля.</a:t>
            </a:r>
          </a:p>
        </p:txBody>
      </p:sp>
      <p:sp>
        <p:nvSpPr>
          <p:cNvPr id="86045" name="Rectangle 29"/>
          <p:cNvSpPr>
            <a:spLocks noChangeArrowheads="1"/>
          </p:cNvSpPr>
          <p:nvPr/>
        </p:nvSpPr>
        <p:spPr bwMode="auto">
          <a:xfrm>
            <a:off x="3258865" y="2222050"/>
            <a:ext cx="3477169" cy="52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8" tIns="45704" rIns="91408" bIns="45704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08000"/>
                </a:solidFill>
                <a:cs typeface="Times New Roman" pitchFamily="18" charset="0"/>
              </a:rPr>
              <a:t>К 2,5 прибавить 0,03.</a:t>
            </a:r>
          </a:p>
        </p:txBody>
      </p:sp>
      <p:sp>
        <p:nvSpPr>
          <p:cNvPr id="1039" name="Text Box 32"/>
          <p:cNvSpPr txBox="1">
            <a:spLocks noChangeArrowheads="1"/>
          </p:cNvSpPr>
          <p:nvPr/>
        </p:nvSpPr>
        <p:spPr bwMode="auto">
          <a:xfrm>
            <a:off x="4242677" y="4265163"/>
            <a:ext cx="869790" cy="52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8" tIns="45704" rIns="91408" bIns="45704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800000"/>
                </a:solidFill>
                <a:cs typeface="Times New Roman" pitchFamily="18" charset="0"/>
              </a:rPr>
              <a:t>Счёт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96" y="144"/>
            <a:chExt cx="5520" cy="4032"/>
          </a:xfrm>
        </p:grpSpPr>
        <p:sp>
          <p:nvSpPr>
            <p:cNvPr id="1041" name="Line 34"/>
            <p:cNvSpPr>
              <a:spLocks noChangeShapeType="1"/>
            </p:cNvSpPr>
            <p:nvPr/>
          </p:nvSpPr>
          <p:spPr bwMode="auto">
            <a:xfrm>
              <a:off x="192" y="144"/>
              <a:ext cx="0" cy="4032"/>
            </a:xfrm>
            <a:prstGeom prst="line">
              <a:avLst/>
            </a:prstGeom>
            <a:noFill/>
            <a:ln w="76200" cmpd="tri">
              <a:solidFill>
                <a:srgbClr val="65432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Line 35"/>
            <p:cNvSpPr>
              <a:spLocks noChangeShapeType="1"/>
            </p:cNvSpPr>
            <p:nvPr/>
          </p:nvSpPr>
          <p:spPr bwMode="auto">
            <a:xfrm>
              <a:off x="96" y="4080"/>
              <a:ext cx="5520" cy="0"/>
            </a:xfrm>
            <a:prstGeom prst="line">
              <a:avLst/>
            </a:prstGeom>
            <a:noFill/>
            <a:ln w="76200" cmpd="tri">
              <a:solidFill>
                <a:srgbClr val="65432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  <p:controls>
      <p:control spid="1026" name="TextBox1" r:id="rId2" imgW="2181240" imgH="685800"/>
      <p:control spid="1027" name="TextBox2" r:id="rId3" imgW="2181240" imgH="685800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6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6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6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6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6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6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6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6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6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6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6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6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6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6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6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6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6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6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6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6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6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6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6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6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6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6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86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6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6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86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86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6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6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86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/>
      <p:bldP spid="86022" grpId="1"/>
      <p:bldP spid="86037" grpId="0"/>
      <p:bldP spid="86037" grpId="1"/>
      <p:bldP spid="86038" grpId="0"/>
      <p:bldP spid="86038" grpId="1"/>
      <p:bldP spid="86039" grpId="0"/>
      <p:bldP spid="86039" grpId="1"/>
      <p:bldP spid="86040" grpId="0"/>
      <p:bldP spid="86040" grpId="1"/>
      <p:bldP spid="86041" grpId="0"/>
      <p:bldP spid="86041" grpId="1"/>
      <p:bldP spid="86042" grpId="0"/>
      <p:bldP spid="86042" grpId="1"/>
      <p:bldP spid="86043" grpId="0"/>
      <p:bldP spid="86043" grpId="1"/>
      <p:bldP spid="86044" grpId="0"/>
      <p:bldP spid="86045" grpId="0"/>
      <p:bldP spid="86045" grpId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solidFill>
                  <a:srgbClr val="C00000"/>
                </a:solidFill>
              </a:rPr>
              <a:t>Чем различаются значения слова </a:t>
            </a:r>
            <a:r>
              <a:rPr lang="ru-RU" sz="4000" b="1" i="1" dirty="0" smtClean="0">
                <a:solidFill>
                  <a:srgbClr val="C00000"/>
                </a:solidFill>
              </a:rPr>
              <a:t>«острый» </a:t>
            </a:r>
            <a:r>
              <a:rPr lang="ru-RU" sz="4000" b="1" dirty="0" smtClean="0">
                <a:solidFill>
                  <a:srgbClr val="C00000"/>
                </a:solidFill>
              </a:rPr>
              <a:t>в следующих словосочетаниях?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3" y="2214556"/>
            <a:ext cx="8229600" cy="3911609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sz="6000" b="1" i="1" dirty="0" smtClean="0"/>
              <a:t>Острый нож, острый язык, острое слово, острый взгляд.</a:t>
            </a:r>
            <a:endParaRPr lang="ru-RU" sz="60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solidFill>
                  <a:srgbClr val="C00000"/>
                </a:solidFill>
              </a:rPr>
              <a:t>Указать опознавательные признаки орфограмм.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3" y="1600200"/>
            <a:ext cx="8229600" cy="51149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b="1" dirty="0" smtClean="0"/>
              <a:t>  </a:t>
            </a:r>
            <a:r>
              <a:rPr lang="ru-RU" sz="5400" b="1" dirty="0" err="1" smtClean="0"/>
              <a:t>Слыш</a:t>
            </a:r>
            <a:r>
              <a:rPr lang="ru-RU" sz="5400" b="1" dirty="0" smtClean="0"/>
              <a:t>..т — </a:t>
            </a:r>
            <a:r>
              <a:rPr lang="ru-RU" sz="5400" b="1" dirty="0" err="1" smtClean="0"/>
              <a:t>слыш</a:t>
            </a:r>
            <a:r>
              <a:rPr lang="ru-RU" sz="5400" b="1" dirty="0" smtClean="0"/>
              <a:t>..л; вид..т — вид..л; </a:t>
            </a:r>
            <a:r>
              <a:rPr lang="ru-RU" sz="5400" b="1" dirty="0" err="1" smtClean="0"/>
              <a:t>сбрасыва</a:t>
            </a:r>
            <a:r>
              <a:rPr lang="ru-RU" sz="5400" b="1" dirty="0" smtClean="0"/>
              <a:t>..т – </a:t>
            </a:r>
            <a:r>
              <a:rPr lang="ru-RU" sz="5400" b="1" dirty="0" err="1" smtClean="0"/>
              <a:t>сбрасыв</a:t>
            </a:r>
            <a:r>
              <a:rPr lang="ru-RU" sz="5400" b="1" dirty="0" smtClean="0"/>
              <a:t>..л; </a:t>
            </a:r>
            <a:r>
              <a:rPr lang="ru-RU" sz="5400" b="1" dirty="0" err="1" smtClean="0"/>
              <a:t>ненавид</a:t>
            </a:r>
            <a:r>
              <a:rPr lang="ru-RU" sz="5400" b="1" dirty="0" smtClean="0"/>
              <a:t>..т — </a:t>
            </a:r>
            <a:r>
              <a:rPr lang="ru-RU" sz="5400" b="1" dirty="0" err="1" smtClean="0"/>
              <a:t>ненавид</a:t>
            </a:r>
            <a:r>
              <a:rPr lang="ru-RU" sz="5400" b="1" dirty="0" smtClean="0"/>
              <a:t>..л; </a:t>
            </a:r>
            <a:r>
              <a:rPr lang="ru-RU" sz="5400" b="1" dirty="0" err="1" smtClean="0"/>
              <a:t>кле</a:t>
            </a:r>
            <a:r>
              <a:rPr lang="ru-RU" sz="5400" b="1" dirty="0" smtClean="0"/>
              <a:t>..т — </a:t>
            </a:r>
            <a:r>
              <a:rPr lang="ru-RU" sz="5400" b="1" dirty="0" err="1" smtClean="0"/>
              <a:t>кле</a:t>
            </a:r>
            <a:r>
              <a:rPr lang="ru-RU" sz="5400" b="1" dirty="0" smtClean="0"/>
              <a:t>..л; та..т — та..л; чу..т — чу..л.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Разбор предложения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68313" y="1628777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4400" dirty="0" smtClean="0"/>
              <a:t>     </a:t>
            </a:r>
          </a:p>
          <a:p>
            <a:pPr>
              <a:buFontTx/>
              <a:buNone/>
            </a:pPr>
            <a:r>
              <a:rPr lang="ru-RU" sz="4800" dirty="0" smtClean="0"/>
              <a:t>  Кто смерти  (не)</a:t>
            </a:r>
            <a:r>
              <a:rPr lang="ru-RU" sz="4800" dirty="0" err="1" smtClean="0"/>
              <a:t>боит_ся</a:t>
            </a:r>
            <a:r>
              <a:rPr lang="ru-RU" sz="4800" dirty="0" smtClean="0"/>
              <a:t>  того и пуля </a:t>
            </a:r>
            <a:r>
              <a:rPr lang="ru-RU" sz="4800" dirty="0" err="1" smtClean="0"/>
              <a:t>ст_ронит_ся</a:t>
            </a:r>
            <a:r>
              <a:rPr lang="ru-RU" sz="4800" dirty="0" smtClean="0"/>
              <a:t>. </a:t>
            </a:r>
          </a:p>
          <a:p>
            <a:pPr>
              <a:buFontTx/>
              <a:buNone/>
            </a:pPr>
            <a:r>
              <a:rPr lang="ru-RU" sz="4800" dirty="0" smtClean="0"/>
              <a:t>                           </a:t>
            </a:r>
            <a:r>
              <a:rPr lang="ru-RU" sz="4800" i="1" dirty="0" smtClean="0"/>
              <a:t>(Пословица)</a:t>
            </a:r>
            <a:r>
              <a:rPr lang="ru-RU" sz="4800" dirty="0" smtClean="0"/>
              <a:t> </a:t>
            </a:r>
          </a:p>
          <a:p>
            <a:pPr>
              <a:buFontTx/>
              <a:buNone/>
            </a:pPr>
            <a:r>
              <a:rPr lang="ru-RU" dirty="0" smtClean="0"/>
              <a:t> </a:t>
            </a:r>
          </a:p>
          <a:p>
            <a:endParaRPr lang="ru-RU" dirty="0" smtClean="0"/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5929323" y="3214686"/>
            <a:ext cx="367344" cy="52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3571869" y="2428871"/>
            <a:ext cx="340093" cy="46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Проверка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sz="1800" dirty="0" smtClean="0"/>
              <a:t>           мест.              сущ.           ч.           глаг.             </a:t>
            </a:r>
            <a:r>
              <a:rPr lang="ru-RU" sz="1800" dirty="0" smtClean="0"/>
              <a:t>        мест</a:t>
            </a:r>
            <a:r>
              <a:rPr lang="ru-RU" sz="1800" dirty="0" smtClean="0"/>
              <a:t>.  </a:t>
            </a:r>
            <a:r>
              <a:rPr lang="ru-RU" sz="1800" dirty="0" smtClean="0"/>
              <a:t>    </a:t>
            </a:r>
            <a:r>
              <a:rPr lang="ru-RU" sz="1800" dirty="0" smtClean="0"/>
              <a:t>ч.    сущ.         </a:t>
            </a:r>
          </a:p>
          <a:p>
            <a:pPr>
              <a:defRPr/>
            </a:pPr>
            <a:r>
              <a:rPr lang="ru-RU" dirty="0" smtClean="0"/>
              <a:t>( </a:t>
            </a:r>
            <a:r>
              <a:rPr lang="ru-RU" u="sng" dirty="0" smtClean="0"/>
              <a:t>Кто</a:t>
            </a:r>
            <a:r>
              <a:rPr lang="ru-RU" dirty="0" smtClean="0"/>
              <a:t>  </a:t>
            </a:r>
            <a:r>
              <a:rPr lang="ru-RU" u="dash" dirty="0" smtClean="0"/>
              <a:t>смерти</a:t>
            </a:r>
            <a:r>
              <a:rPr lang="ru-RU" dirty="0" smtClean="0"/>
              <a:t>  </a:t>
            </a:r>
            <a:r>
              <a:rPr lang="ru-RU" u="dbl" dirty="0" smtClean="0"/>
              <a:t>не боится</a:t>
            </a:r>
            <a:r>
              <a:rPr lang="ru-RU" dirty="0" smtClean="0"/>
              <a:t> ), [ </a:t>
            </a:r>
            <a:r>
              <a:rPr lang="ru-RU" u="dash" dirty="0" smtClean="0"/>
              <a:t>того</a:t>
            </a:r>
            <a:r>
              <a:rPr lang="ru-RU" dirty="0" smtClean="0"/>
              <a:t> и </a:t>
            </a:r>
            <a:r>
              <a:rPr lang="ru-RU" u="sng" dirty="0" smtClean="0"/>
              <a:t>пуля</a:t>
            </a:r>
            <a:r>
              <a:rPr lang="ru-RU" dirty="0" smtClean="0"/>
              <a:t> </a:t>
            </a:r>
          </a:p>
          <a:p>
            <a:pPr>
              <a:defRPr/>
            </a:pPr>
            <a:endParaRPr lang="ru-RU" u="dbl" dirty="0" smtClean="0"/>
          </a:p>
          <a:p>
            <a:pPr>
              <a:buFontTx/>
              <a:buNone/>
              <a:defRPr/>
            </a:pPr>
            <a:r>
              <a:rPr lang="ru-RU" sz="1600" dirty="0" smtClean="0"/>
              <a:t>                        глаг.</a:t>
            </a:r>
            <a:endParaRPr lang="ru-RU" sz="1600" u="dbl" dirty="0" smtClean="0"/>
          </a:p>
          <a:p>
            <a:pPr>
              <a:buFontTx/>
              <a:buNone/>
              <a:defRPr/>
            </a:pPr>
            <a:r>
              <a:rPr lang="ru-RU" dirty="0" smtClean="0"/>
              <a:t>   </a:t>
            </a:r>
            <a:r>
              <a:rPr lang="ru-RU" u="dbl" dirty="0" smtClean="0"/>
              <a:t>сторонится</a:t>
            </a:r>
            <a:r>
              <a:rPr lang="ru-RU" dirty="0" smtClean="0"/>
              <a:t> ].</a:t>
            </a:r>
            <a:r>
              <a:rPr lang="ru-RU" b="1" baseline="30000" dirty="0" smtClean="0"/>
              <a:t>4  </a:t>
            </a:r>
          </a:p>
          <a:p>
            <a:pPr>
              <a:buFontTx/>
              <a:buNone/>
              <a:defRPr/>
            </a:pPr>
            <a:r>
              <a:rPr lang="ru-RU" b="1" baseline="30000" dirty="0" smtClean="0"/>
              <a:t>     </a:t>
            </a:r>
            <a:r>
              <a:rPr lang="ru-RU" dirty="0" smtClean="0"/>
              <a:t>(</a:t>
            </a:r>
            <a:r>
              <a:rPr lang="ru-RU" dirty="0" err="1" smtClean="0"/>
              <a:t>Повест</a:t>
            </a:r>
            <a:r>
              <a:rPr lang="ru-RU" dirty="0" smtClean="0"/>
              <a:t>., </a:t>
            </a:r>
            <a:r>
              <a:rPr lang="ru-RU" dirty="0" err="1" smtClean="0"/>
              <a:t>невоскл</a:t>
            </a:r>
            <a:r>
              <a:rPr lang="ru-RU" dirty="0" smtClean="0"/>
              <a:t>., СПП, гл. и </a:t>
            </a:r>
            <a:r>
              <a:rPr lang="ru-RU" dirty="0" err="1" smtClean="0"/>
              <a:t>прид</a:t>
            </a:r>
            <a:r>
              <a:rPr lang="ru-RU" dirty="0" smtClean="0"/>
              <a:t>. части -  </a:t>
            </a:r>
            <a:r>
              <a:rPr lang="ru-RU" dirty="0" err="1" smtClean="0"/>
              <a:t>двусост</a:t>
            </a:r>
            <a:r>
              <a:rPr lang="ru-RU" dirty="0" smtClean="0"/>
              <a:t>., распр.)   </a:t>
            </a:r>
            <a:r>
              <a:rPr lang="ru-RU" sz="2000" dirty="0" smtClean="0"/>
              <a:t>кого?                                     </a:t>
            </a:r>
          </a:p>
          <a:p>
            <a:pPr>
              <a:buFontTx/>
              <a:buNone/>
              <a:defRPr/>
            </a:pPr>
            <a:r>
              <a:rPr lang="ru-RU" sz="4800" dirty="0" smtClean="0"/>
              <a:t>              (</a:t>
            </a:r>
            <a:r>
              <a:rPr lang="ru-RU" sz="4800" u="heavy" dirty="0" smtClean="0"/>
              <a:t>Кто</a:t>
            </a:r>
            <a:r>
              <a:rPr lang="ru-RU" sz="4800" dirty="0" smtClean="0"/>
              <a:t> =),[―=].</a:t>
            </a:r>
            <a:endParaRPr lang="ru-RU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Тема урока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i="1" dirty="0" smtClean="0"/>
              <a:t>§ 84, стр. 203</a:t>
            </a:r>
          </a:p>
          <a:p>
            <a:endParaRPr lang="ru-RU" sz="40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7525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Глагол.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Инфинитив.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Вид и спряжение.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2 урок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4" descr="img1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5325" y="-238125"/>
            <a:ext cx="10534650" cy="733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-541338" y="260353"/>
            <a:ext cx="5508626" cy="58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>
                <a:latin typeface="Castellar" pitchFamily="18" charset="0"/>
              </a:rPr>
              <a:t>Если бы да кабы </a:t>
            </a: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-900110" y="-458788"/>
            <a:ext cx="4392613" cy="2232026"/>
          </a:xfrm>
          <a:prstGeom prst="irregularSeal1">
            <a:avLst/>
          </a:prstGeom>
          <a:solidFill>
            <a:srgbClr val="FBFB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pPr algn="ctr"/>
            <a:r>
              <a:rPr lang="ru-RU" sz="2400" b="1" dirty="0">
                <a:solidFill>
                  <a:srgbClr val="800000"/>
                </a:solidFill>
              </a:rPr>
              <a:t>Если бы да кабы</a:t>
            </a:r>
          </a:p>
        </p:txBody>
      </p:sp>
      <p:sp>
        <p:nvSpPr>
          <p:cNvPr id="13319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468313" y="6021388"/>
            <a:ext cx="719138" cy="8366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IMG_19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7" y="1773238"/>
            <a:ext cx="2005013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7380288" y="2420938"/>
            <a:ext cx="1655762" cy="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660033"/>
                </a:solidFill>
                <a:latin typeface="Times New Roman" pitchFamily="18" charset="0"/>
              </a:rPr>
              <a:t>грибы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79388" y="1268414"/>
            <a:ext cx="5031697" cy="98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dirty="0" err="1">
                <a:latin typeface="Times New Roman" pitchFamily="18" charset="0"/>
              </a:rPr>
              <a:t>Увиде-ть</a:t>
            </a:r>
            <a:r>
              <a:rPr lang="ru-RU" sz="4000" b="1" dirty="0">
                <a:latin typeface="Times New Roman" pitchFamily="18" charset="0"/>
              </a:rPr>
              <a:t>  +  </a:t>
            </a:r>
            <a:r>
              <a:rPr lang="ru-RU" sz="4000" b="1" dirty="0">
                <a:solidFill>
                  <a:schemeClr val="hlink"/>
                </a:solidFill>
                <a:latin typeface="Times New Roman" pitchFamily="18" charset="0"/>
              </a:rPr>
              <a:t>Л</a:t>
            </a:r>
            <a:r>
              <a:rPr lang="ru-RU" sz="4000" b="1" dirty="0">
                <a:latin typeface="Times New Roman" pitchFamily="18" charset="0"/>
              </a:rPr>
              <a:t>  + </a:t>
            </a:r>
            <a:r>
              <a:rPr lang="ru-RU" sz="4000" b="1" dirty="0">
                <a:solidFill>
                  <a:srgbClr val="800000"/>
                </a:solidFill>
                <a:latin typeface="Times New Roman" pitchFamily="18" charset="0"/>
              </a:rPr>
              <a:t>БЫ</a:t>
            </a:r>
            <a:r>
              <a:rPr lang="ru-RU" dirty="0">
                <a:solidFill>
                  <a:srgbClr val="800000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84214" y="3716340"/>
            <a:ext cx="4453399" cy="98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dirty="0" err="1">
                <a:latin typeface="Times New Roman" pitchFamily="18" charset="0"/>
              </a:rPr>
              <a:t>Съе-сть</a:t>
            </a:r>
            <a:r>
              <a:rPr lang="ru-RU" sz="4000" b="1" dirty="0">
                <a:latin typeface="Times New Roman" pitchFamily="18" charset="0"/>
              </a:rPr>
              <a:t>  + </a:t>
            </a:r>
            <a:r>
              <a:rPr lang="ru-RU" sz="4000" b="1" dirty="0">
                <a:solidFill>
                  <a:schemeClr val="hlink"/>
                </a:solidFill>
                <a:latin typeface="Times New Roman" pitchFamily="18" charset="0"/>
              </a:rPr>
              <a:t>Л</a:t>
            </a:r>
            <a:r>
              <a:rPr lang="ru-RU" sz="4000" b="1" dirty="0">
                <a:latin typeface="Times New Roman" pitchFamily="18" charset="0"/>
              </a:rPr>
              <a:t> + </a:t>
            </a:r>
            <a:r>
              <a:rPr lang="ru-RU" sz="4000" b="1" dirty="0">
                <a:solidFill>
                  <a:srgbClr val="800000"/>
                </a:solidFill>
                <a:latin typeface="Times New Roman" pitchFamily="18" charset="0"/>
              </a:rPr>
              <a:t>БЫ</a:t>
            </a:r>
          </a:p>
          <a:p>
            <a:endParaRPr lang="ru-RU" dirty="0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79389" y="2565400"/>
            <a:ext cx="4938712" cy="70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r>
              <a:rPr lang="ru-RU" sz="4000" b="1" dirty="0" err="1">
                <a:latin typeface="Times New Roman" pitchFamily="18" charset="0"/>
              </a:rPr>
              <a:t>Собира-ть</a:t>
            </a:r>
            <a:r>
              <a:rPr lang="ru-RU" sz="4000" b="1" dirty="0">
                <a:latin typeface="Times New Roman" pitchFamily="18" charset="0"/>
              </a:rPr>
              <a:t> + </a:t>
            </a:r>
            <a:r>
              <a:rPr lang="ru-RU" sz="4000" b="1" dirty="0">
                <a:solidFill>
                  <a:schemeClr val="hlink"/>
                </a:solidFill>
                <a:latin typeface="Times New Roman" pitchFamily="18" charset="0"/>
              </a:rPr>
              <a:t>Л</a:t>
            </a:r>
            <a:r>
              <a:rPr lang="ru-RU" sz="4000" b="1" dirty="0">
                <a:latin typeface="Times New Roman" pitchFamily="18" charset="0"/>
              </a:rPr>
              <a:t> + </a:t>
            </a:r>
            <a:r>
              <a:rPr lang="ru-RU" sz="4000" b="1" dirty="0">
                <a:solidFill>
                  <a:srgbClr val="800000"/>
                </a:solidFill>
                <a:latin typeface="Times New Roman" pitchFamily="18" charset="0"/>
              </a:rPr>
              <a:t>БЫ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6" y="620713"/>
            <a:ext cx="5761037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УВИДЕЛ БЫ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116016" y="4652964"/>
            <a:ext cx="5761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8" tIns="45704" rIns="91408" bIns="45704" anchor="ctr"/>
          <a:lstStyle/>
          <a:p>
            <a:pPr algn="ctr">
              <a:defRPr/>
            </a:pPr>
            <a:r>
              <a:rPr lang="ru-RU" sz="60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СЪЕЛ БЫ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268541" y="2565400"/>
            <a:ext cx="5761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8" tIns="45704" rIns="91408" bIns="45704" anchor="ctr"/>
          <a:lstStyle/>
          <a:p>
            <a:pPr algn="ctr">
              <a:defRPr/>
            </a:pPr>
            <a:r>
              <a:rPr lang="ru-RU" sz="60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СОБИРАЛ БЫ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4" descr="img1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5325" y="-392110"/>
            <a:ext cx="10534650" cy="764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4" descr="img1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6523" y="-338138"/>
            <a:ext cx="9418638" cy="753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211641" y="5445125"/>
            <a:ext cx="5184775" cy="107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>
                <a:solidFill>
                  <a:srgbClr val="CC0000"/>
                </a:solidFill>
                <a:latin typeface="Times New Roman" pitchFamily="18" charset="0"/>
              </a:rPr>
              <a:t>Я БЫ ПОСТРОИЛ ДВОРЕЦ, ЕСЛИ БЫ…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4" descr="img1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01673" y="-392110"/>
            <a:ext cx="10548938" cy="764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755653" y="333377"/>
            <a:ext cx="8640763" cy="58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>
                <a:solidFill>
                  <a:srgbClr val="CC0000"/>
                </a:solidFill>
                <a:latin typeface="Times New Roman" pitchFamily="18" charset="0"/>
              </a:rPr>
              <a:t>Я БЫ СШИЛА ПЛАТЬЕ, ЕСЛИ БЫ…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i="1" dirty="0" smtClean="0"/>
              <a:t>Упражнение </a:t>
            </a:r>
            <a:r>
              <a:rPr lang="ru-RU" sz="4000" b="1" i="1" dirty="0" smtClean="0"/>
              <a:t>486, стр. 204.</a:t>
            </a:r>
            <a:endParaRPr lang="ru-RU" sz="4000" b="1" i="1" dirty="0" smtClean="0"/>
          </a:p>
          <a:p>
            <a:pPr>
              <a:buNone/>
            </a:pPr>
            <a:r>
              <a:rPr lang="ru-RU" b="1" i="1" dirty="0" smtClean="0"/>
              <a:t>    Списать стихотворение, затем выписать глаголы в условном наклонении по образцу, данному в упражнении.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04664"/>
            <a:ext cx="776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Самостоятельная работа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07950" y="833860"/>
            <a:ext cx="9036050" cy="602414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</a:rPr>
              <a:t>Если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</a:rPr>
              <a:t>б</a:t>
            </a: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</a:rPr>
              <a:t> мыло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</a:rPr>
              <a:t>приходило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</a:rPr>
              <a:t>По утрам ко мне в кровать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</a:rPr>
              <a:t>И само меня </a:t>
            </a:r>
            <a:r>
              <a:rPr lang="ru-RU" b="1" dirty="0" smtClean="0">
                <a:solidFill>
                  <a:srgbClr val="990099"/>
                </a:solidFill>
                <a:latin typeface="Times New Roman" pitchFamily="18" charset="0"/>
              </a:rPr>
              <a:t>бы </a:t>
            </a:r>
            <a:r>
              <a:rPr lang="ru-RU" b="1" dirty="0" smtClean="0">
                <a:solidFill>
                  <a:srgbClr val="990099"/>
                </a:solidFill>
                <a:latin typeface="Times New Roman" pitchFamily="18" charset="0"/>
              </a:rPr>
              <a:t>мыло</a:t>
            </a:r>
            <a:r>
              <a:rPr lang="ru-RU" b="1" dirty="0" smtClean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</a:rPr>
              <a:t>–</a:t>
            </a:r>
            <a:endParaRPr lang="ru-RU" b="1" dirty="0" smtClean="0">
              <a:solidFill>
                <a:srgbClr val="3333FF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</a:rPr>
              <a:t>Хорошо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бы</a:t>
            </a: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</a:rPr>
              <a:t> это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было</a:t>
            </a: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</a:rPr>
              <a:t>!</a:t>
            </a:r>
            <a:endParaRPr lang="ru-RU" b="1" dirty="0" smtClean="0">
              <a:solidFill>
                <a:srgbClr val="3333FF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</a:rPr>
              <a:t>Если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б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</a:rPr>
              <a:t>,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скажем,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</a:rPr>
              <a:t>Мне волшебник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Подарил</a:t>
            </a: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</a:rPr>
              <a:t> такой учебник,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</a:rPr>
              <a:t>Чтобы он бы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</a:rPr>
              <a:t>Сам </a:t>
            </a:r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</a:rPr>
              <a:t>бы</a:t>
            </a: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</a:rPr>
              <a:t>Мог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</a:rPr>
              <a:t>Отвечать </a:t>
            </a: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</a:rPr>
              <a:t>л</a:t>
            </a: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</a:rPr>
              <a:t>юбой урок…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624" y="188640"/>
            <a:ext cx="6194132" cy="707854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ru-RU" sz="4000" b="1" dirty="0" smtClean="0">
                <a:solidFill>
                  <a:srgbClr val="CC0000"/>
                </a:solidFill>
              </a:rPr>
              <a:t>Проверка</a:t>
            </a:r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CC0000"/>
                </a:solidFill>
              </a:rPr>
              <a:t>упр. </a:t>
            </a:r>
            <a:r>
              <a:rPr lang="ru-RU" sz="4000" b="1" dirty="0" smtClean="0">
                <a:solidFill>
                  <a:srgbClr val="CC0000"/>
                </a:solidFill>
              </a:rPr>
              <a:t>486, стр. 204</a:t>
            </a:r>
            <a:endParaRPr lang="ru-RU" sz="40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6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6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6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6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6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6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6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6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6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6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6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6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2060848"/>
            <a:ext cx="9036050" cy="4536504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</a:rPr>
              <a:t>Если </a:t>
            </a:r>
            <a:r>
              <a:rPr lang="ru-RU" b="1" dirty="0" smtClean="0">
                <a:latin typeface="Times New Roman" pitchFamily="18" charset="0"/>
              </a:rPr>
              <a:t>б книжки и тетрадки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</a:rPr>
              <a:t>Научились быть в порядке,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</a:rPr>
              <a:t>Знали б все свои места –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</a:rPr>
              <a:t>Вот была бы красота!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</a:rPr>
              <a:t>Вот бы жизнь тогда настала!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</a:rPr>
              <a:t>Знай гуляй да отдыхай.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</a:rPr>
              <a:t>Даже </a:t>
            </a:r>
            <a:r>
              <a:rPr lang="ru-RU" b="1" dirty="0" smtClean="0">
                <a:latin typeface="Times New Roman" pitchFamily="18" charset="0"/>
              </a:rPr>
              <a:t>мама </a:t>
            </a:r>
            <a:r>
              <a:rPr lang="ru-RU" b="1" dirty="0" smtClean="0">
                <a:latin typeface="Times New Roman" pitchFamily="18" charset="0"/>
              </a:rPr>
              <a:t>перестала б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</a:rPr>
              <a:t>Говорить, что я лентяй.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88640"/>
            <a:ext cx="69999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Продолжим работу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 стихотворением…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6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6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6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2060848"/>
            <a:ext cx="9036050" cy="4536504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</a:rPr>
              <a:t>Если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</a:rPr>
              <a:t>б </a:t>
            </a: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</a:rPr>
              <a:t>книжки и тетрадки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</a:rPr>
              <a:t>Научились </a:t>
            </a: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</a:rPr>
              <a:t>быть в порядке,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</a:rPr>
              <a:t>Знали б </a:t>
            </a: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</a:rPr>
              <a:t>все свои места –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</a:rPr>
              <a:t>Вот 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</a:rPr>
              <a:t>была бы </a:t>
            </a: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</a:rPr>
              <a:t>красота!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</a:rPr>
              <a:t>Вот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</a:rPr>
              <a:t>бы</a:t>
            </a: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</a:rPr>
              <a:t> жизнь тогда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</a:rPr>
              <a:t>настала</a:t>
            </a:r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</a:rPr>
              <a:t>!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</a:rPr>
              <a:t>Знай гуляй да отдыхай.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</a:rPr>
              <a:t>Даже </a:t>
            </a: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</a:rPr>
              <a:t>мама </a:t>
            </a:r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</a:rPr>
              <a:t>перестала б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</a:rPr>
              <a:t>Говорить, что я лентяй.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548680"/>
            <a:ext cx="3357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Проверим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6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6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6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Проверка домашней работы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Упражнение 460.</a:t>
            </a:r>
          </a:p>
          <a:p>
            <a:r>
              <a:rPr lang="ru-RU" b="1" dirty="0" smtClean="0"/>
              <a:t>Выписать все слова с орфограммами.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Найти четвёртое лишнее, подчеркнуть его и доказать.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1340768"/>
            <a:ext cx="8215370" cy="5143536"/>
          </a:xfrm>
        </p:spPr>
        <p:txBody>
          <a:bodyPr/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4452946" algn="l"/>
              </a:tabLs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1.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4452946" algn="l"/>
              </a:tabLs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А)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Полетел бы ты на Марс, на Венеру, на Луну?	</a:t>
            </a: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452946" algn="l"/>
              </a:tabLs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Б)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С Луны звёздные корабли отправились бы в иные миры.</a:t>
            </a: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452946" algn="l"/>
              </a:tabLs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В)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На Марсе ты </a:t>
            </a:r>
            <a:r>
              <a:rPr lang="ru-RU" b="1" i="1" dirty="0" smtClean="0"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бы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ходил в скафандре.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452946" algn="l"/>
              </a:tabLs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составе атмосферы Марса кислород не содержится.</a:t>
            </a:r>
            <a:endParaRPr lang="ru-RU" b="1" i="1" dirty="0" smtClean="0">
              <a:solidFill>
                <a:schemeClr val="tx1"/>
              </a:solidFill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12" descr="C:\Users\Администратор\AppData\Local\Microsoft\Windows\Temporary Internet Files\Content.IE5\JESX0VY5\MC9003436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095657"/>
            <a:ext cx="1666761" cy="1762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Найти четвёртое лишнее, подчеркнуть его и доказать.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657720"/>
          </a:xfrm>
        </p:spPr>
        <p:txBody>
          <a:bodyPr/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2.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А)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Возьми на себя уход за домашними растениями.</a:t>
            </a: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Б)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Участвуй в озеленении  школы.</a:t>
            </a: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В) </a:t>
            </a:r>
            <a:r>
              <a:rPr lang="ru-RU" b="1" i="1" dirty="0" smtClean="0"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От бессонницы трудом лечатся.</a:t>
            </a:r>
            <a:endParaRPr lang="ru-RU" b="1" i="1" dirty="0" smtClean="0">
              <a:solidFill>
                <a:schemeClr val="tx1"/>
              </a:solidFill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Г) </a:t>
            </a:r>
            <a:r>
              <a:rPr lang="ru-RU" b="1" i="1" dirty="0" smtClean="0"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Овладевай знаниями в школе для будущей работы. 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10" descr="C:\Users\Администратор\AppData\Local\Microsoft\Windows\Temporary Internet Files\Content.IE5\TOG1WOQ0\MC90035532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509120"/>
            <a:ext cx="2071702" cy="2090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3" y="1700808"/>
            <a:ext cx="5500726" cy="4585712"/>
          </a:xfrm>
        </p:spPr>
        <p:txBody>
          <a:bodyPr>
            <a:normAutofit/>
          </a:bodyPr>
          <a:lstStyle/>
          <a:p>
            <a:pPr algn="ctr"/>
            <a:endParaRPr lang="ru-RU" sz="4400" dirty="0" smtClean="0"/>
          </a:p>
          <a:p>
            <a:pPr algn="ctr">
              <a:buNone/>
            </a:pPr>
            <a:endParaRPr lang="ru-RU" sz="44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14414" y="285728"/>
            <a:ext cx="6929486" cy="71435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man Old Style" pitchFamily="18" charset="0"/>
              </a:rPr>
              <a:t>Домашнее задание</a:t>
            </a:r>
            <a:endParaRPr lang="ru-RU" sz="4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547665" y="1916832"/>
            <a:ext cx="5786478" cy="2571768"/>
          </a:xfrm>
          <a:prstGeom prst="rect">
            <a:avLst/>
          </a:prstGeom>
        </p:spPr>
        <p:txBody>
          <a:bodyPr vert="horz" lIns="91408" tIns="45704" rIns="91408" bIns="45704" rtlCol="0">
            <a:normAutofit/>
          </a:bodyPr>
          <a:lstStyle/>
          <a:p>
            <a:pPr marL="342779" indent="-342779" algn="ctr">
              <a:lnSpc>
                <a:spcPct val="150000"/>
              </a:lnSpc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cs typeface="Segoe UI" pitchFamily="34" charset="0"/>
              </a:rPr>
              <a:t>     У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cs typeface="Segoe UI" pitchFamily="34" charset="0"/>
              </a:rPr>
              <a:t>пражнение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cs typeface="Segoe UI" pitchFamily="34" charset="0"/>
              </a:rPr>
              <a:t> 489. </a:t>
            </a:r>
            <a:endParaRPr lang="ru-RU" sz="26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Рефлексия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9" y="1412875"/>
            <a:ext cx="8229600" cy="504046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  <a:buNone/>
            </a:pPr>
            <a:r>
              <a:rPr lang="ru-RU" sz="4400" dirty="0" smtClean="0"/>
              <a:t>   Я узнал...</a:t>
            </a:r>
            <a:br>
              <a:rPr lang="ru-RU" sz="4400" dirty="0" smtClean="0"/>
            </a:br>
            <a:r>
              <a:rPr lang="ru-RU" sz="4400" dirty="0" smtClean="0"/>
              <a:t>Я научился...</a:t>
            </a:r>
            <a:br>
              <a:rPr lang="ru-RU" sz="4400" dirty="0" smtClean="0"/>
            </a:br>
            <a:r>
              <a:rPr lang="ru-RU" sz="4400" dirty="0" smtClean="0"/>
              <a:t>Я понял, что могу...</a:t>
            </a:r>
            <a:br>
              <a:rPr lang="ru-RU" sz="4400" dirty="0" smtClean="0"/>
            </a:br>
            <a:r>
              <a:rPr lang="ru-RU" sz="4400" dirty="0" smtClean="0"/>
              <a:t>У меня получилось...</a:t>
            </a:r>
            <a:br>
              <a:rPr lang="ru-RU" sz="4400" dirty="0" smtClean="0"/>
            </a:br>
            <a:r>
              <a:rPr lang="ru-RU" sz="4400" dirty="0" smtClean="0"/>
              <a:t>Я приобрёл...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lnSpc>
                <a:spcPct val="80000"/>
              </a:lnSpc>
            </a:pPr>
            <a:endParaRPr lang="ru-RU" dirty="0" smtClean="0"/>
          </a:p>
          <a:p>
            <a:pPr>
              <a:lnSpc>
                <a:spcPct val="80000"/>
              </a:lnSpc>
            </a:pPr>
            <a:endParaRPr lang="ru-RU" dirty="0" smtClean="0"/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ая прямоугольная выноска 12"/>
          <p:cNvSpPr/>
          <p:nvPr/>
        </p:nvSpPr>
        <p:spPr>
          <a:xfrm>
            <a:off x="2357438" y="4214816"/>
            <a:ext cx="2143125" cy="714375"/>
          </a:xfrm>
          <a:prstGeom prst="wedgeRoundRectCallout">
            <a:avLst>
              <a:gd name="adj1" fmla="val -21570"/>
              <a:gd name="adj2" fmla="val 8108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8" tIns="45704" rIns="91408" bIns="45704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Овальная выноска 11"/>
          <p:cNvSpPr/>
          <p:nvPr/>
        </p:nvSpPr>
        <p:spPr>
          <a:xfrm rot="17831204">
            <a:off x="2397126" y="455613"/>
            <a:ext cx="2763838" cy="284956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8" tIns="45704" rIns="91408" bIns="45704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7172" name="Рисунок 6" descr="Мальчик-шалун.png"/>
          <p:cNvPicPr>
            <a:picLocks noChangeAspect="1"/>
          </p:cNvPicPr>
          <p:nvPr/>
        </p:nvPicPr>
        <p:blipFill>
          <a:blip r:embed="rId2" cstate="print"/>
          <a:srcRect l="50000" r="24702" b="69485"/>
          <a:stretch>
            <a:fillRect/>
          </a:stretch>
        </p:blipFill>
        <p:spPr bwMode="auto">
          <a:xfrm>
            <a:off x="4929188" y="357188"/>
            <a:ext cx="1428750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8" descr="Мальчик-шалун.png"/>
          <p:cNvPicPr>
            <a:picLocks noChangeAspect="1"/>
          </p:cNvPicPr>
          <p:nvPr/>
        </p:nvPicPr>
        <p:blipFill>
          <a:blip r:embed="rId3" cstate="print"/>
          <a:srcRect t="73660" r="62648" b="8247"/>
          <a:stretch>
            <a:fillRect/>
          </a:stretch>
        </p:blipFill>
        <p:spPr bwMode="auto">
          <a:xfrm>
            <a:off x="6286500" y="1428750"/>
            <a:ext cx="21097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День матери России.jpg"/>
          <p:cNvPicPr>
            <a:picLocks noChangeAspect="1"/>
          </p:cNvPicPr>
          <p:nvPr/>
        </p:nvPicPr>
        <p:blipFill>
          <a:blip r:embed="rId4" cstate="print"/>
          <a:srcRect l="18500" t="11000" r="38000" b="51500"/>
          <a:stretch>
            <a:fillRect/>
          </a:stretch>
        </p:blipFill>
        <p:spPr>
          <a:xfrm>
            <a:off x="4929190" y="2928934"/>
            <a:ext cx="2071702" cy="1785950"/>
          </a:xfrm>
          <a:prstGeom prst="ellipse">
            <a:avLst/>
          </a:prstGeom>
          <a:ln w="12700">
            <a:solidFill>
              <a:schemeClr val="tx1"/>
            </a:solidFill>
          </a:ln>
          <a:effectLst/>
        </p:spPr>
      </p:pic>
      <p:graphicFrame>
        <p:nvGraphicFramePr>
          <p:cNvPr id="17698" name="Group 290"/>
          <p:cNvGraphicFramePr>
            <a:graphicFrameLocks noGrp="1"/>
          </p:cNvGraphicFramePr>
          <p:nvPr>
            <p:ph idx="1"/>
          </p:nvPr>
        </p:nvGraphicFramePr>
        <p:xfrm>
          <a:off x="1042991" y="476252"/>
          <a:ext cx="7870825" cy="5833069"/>
        </p:xfrm>
        <a:graphic>
          <a:graphicData uri="http://schemas.openxmlformats.org/drawingml/2006/table">
            <a:tbl>
              <a:tblPr/>
              <a:tblGrid>
                <a:gridCol w="414337"/>
                <a:gridCol w="4986883"/>
                <a:gridCol w="1218655"/>
                <a:gridCol w="1250950"/>
              </a:tblGrid>
              <a:tr h="416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Верите ли вы, что…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Нет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40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Глаголы в повелительном наклонении обозначают признак предмета.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740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Глаголы в повелительном наклонении образуются с помощью 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суффикса -и (-</a:t>
                      </a:r>
                      <a:r>
                        <a:rPr kumimoji="0" lang="ru-RU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740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Повелительное наклонение глаголов выражает 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просьбу, приказ, пожелание.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1388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Неопределённая форма глагола </a:t>
                      </a: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употребляется в значении повелительного наклонения для выражения резкого приказа.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740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Только переходные глаголы </a:t>
                      </a: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могут быть в форме повелительного наклонения.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1064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Повелительное наклонение глаголов образуется при помощи слов 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да, давай, пусть, пускай.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</a:tbl>
          </a:graphicData>
        </a:graphic>
      </p:graphicFrame>
      <p:pic>
        <p:nvPicPr>
          <p:cNvPr id="7217" name="Рисунок 4" descr="Мальчик-шалун.png"/>
          <p:cNvPicPr>
            <a:picLocks noChangeAspect="1"/>
          </p:cNvPicPr>
          <p:nvPr/>
        </p:nvPicPr>
        <p:blipFill>
          <a:blip r:embed="rId5" cstate="print"/>
          <a:srcRect l="77719" t="37578" r="2542" b="31802"/>
          <a:stretch>
            <a:fillRect/>
          </a:stretch>
        </p:blipFill>
        <p:spPr bwMode="auto">
          <a:xfrm>
            <a:off x="107950" y="5084766"/>
            <a:ext cx="1143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умага с пером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8182" y="785893"/>
            <a:ext cx="7479437" cy="5230652"/>
          </a:xfrm>
          <a:prstGeom prst="rect">
            <a:avLst/>
          </a:prstGeom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428626" y="428625"/>
            <a:ext cx="8229600" cy="142875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endParaRPr lang="ru-RU" sz="3200" dirty="0" smtClean="0"/>
          </a:p>
        </p:txBody>
      </p:sp>
      <p:sp>
        <p:nvSpPr>
          <p:cNvPr id="8196" name="Содержимое 2"/>
          <p:cNvSpPr>
            <a:spLocks noGrp="1"/>
          </p:cNvSpPr>
          <p:nvPr>
            <p:ph idx="1"/>
          </p:nvPr>
        </p:nvSpPr>
        <p:spPr>
          <a:xfrm>
            <a:off x="468313" y="1628778"/>
            <a:ext cx="8229600" cy="4829175"/>
          </a:xfrm>
        </p:spPr>
        <p:txBody>
          <a:bodyPr/>
          <a:lstStyle/>
          <a:p>
            <a:pPr marL="514168" indent="-514168"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rgbClr val="604A7B"/>
                </a:solidFill>
              </a:rPr>
              <a:t>                          </a:t>
            </a:r>
            <a:r>
              <a:rPr lang="ru-RU" sz="2000" b="1" u="sng" dirty="0" smtClean="0">
                <a:solidFill>
                  <a:srgbClr val="604A7B"/>
                </a:solidFill>
              </a:rPr>
              <a:t> </a:t>
            </a:r>
            <a:endParaRPr lang="ru-RU" sz="2000" b="1" dirty="0" smtClean="0">
              <a:solidFill>
                <a:srgbClr val="604A7B"/>
              </a:solidFill>
            </a:endParaRPr>
          </a:p>
          <a:p>
            <a:pPr marL="514168" indent="-514168">
              <a:lnSpc>
                <a:spcPct val="80000"/>
              </a:lnSpc>
              <a:buNone/>
            </a:pPr>
            <a:endParaRPr lang="ru-RU" sz="2000" dirty="0" smtClean="0"/>
          </a:p>
        </p:txBody>
      </p:sp>
      <p:graphicFrame>
        <p:nvGraphicFramePr>
          <p:cNvPr id="18566" name="Group 134"/>
          <p:cNvGraphicFramePr>
            <a:graphicFrameLocks noGrp="1"/>
          </p:cNvGraphicFramePr>
          <p:nvPr/>
        </p:nvGraphicFramePr>
        <p:xfrm>
          <a:off x="1116013" y="476253"/>
          <a:ext cx="7456487" cy="6084255"/>
        </p:xfrm>
        <a:graphic>
          <a:graphicData uri="http://schemas.openxmlformats.org/drawingml/2006/table">
            <a:tbl>
              <a:tblPr/>
              <a:tblGrid>
                <a:gridCol w="4881562"/>
                <a:gridCol w="1323975"/>
                <a:gridCol w="1250950"/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Верите ли вы, что…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Нет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Глаголы в повелительном наклонении обозначают признак предмета.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uk-UA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Глаголы в повелительном наклонении образуются с помощью суффикса – 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uk-UA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Повелительное наклонение глаголов выражает просьбу, приказ, пожелание.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uk-UA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1373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Неопределённая форма глагола употребляется в значении повелительного наклонения для выражения резкого приказа.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1051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Только переходные глаголы могут быть в форме повелительного наклонения.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uk-UA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Повелительное наклонение глаголов образуется при помощи слов 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да, давай, пусть, пускай.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</a:tbl>
          </a:graphicData>
        </a:graphic>
      </p:graphicFrame>
      <p:pic>
        <p:nvPicPr>
          <p:cNvPr id="8231" name="Рисунок 4" descr="Мальчик-шалун.png"/>
          <p:cNvPicPr>
            <a:picLocks noChangeAspect="1"/>
          </p:cNvPicPr>
          <p:nvPr/>
        </p:nvPicPr>
        <p:blipFill>
          <a:blip r:embed="rId3" cstate="print"/>
          <a:srcRect l="77719" t="37578" r="2542" b="31802"/>
          <a:stretch>
            <a:fillRect/>
          </a:stretch>
        </p:blipFill>
        <p:spPr bwMode="auto">
          <a:xfrm>
            <a:off x="1" y="5085187"/>
            <a:ext cx="1143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Разбор предложения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4800" b="1" i="1" dirty="0" smtClean="0"/>
          </a:p>
          <a:p>
            <a:r>
              <a:rPr lang="ru-RU" sz="4800" b="1" i="1" dirty="0" smtClean="0"/>
              <a:t>Труд  дело чести  будь в труде на первом месте.</a:t>
            </a:r>
            <a:r>
              <a:rPr lang="ru-RU" sz="4800" b="1" i="1" baseline="30000" dirty="0" smtClean="0"/>
              <a:t>4</a:t>
            </a:r>
            <a:r>
              <a:rPr lang="ru-RU" sz="4800" b="1" i="1" dirty="0" smtClean="0"/>
              <a:t>  </a:t>
            </a:r>
            <a:endParaRPr lang="ru-RU" sz="4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30"/>
            <a:ext cx="8215370" cy="105504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Проверка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28800"/>
            <a:ext cx="8215370" cy="4657720"/>
          </a:xfrm>
        </p:spPr>
        <p:txBody>
          <a:bodyPr/>
          <a:lstStyle/>
          <a:p>
            <a:endParaRPr lang="ru-RU" b="1" i="1" u="sng" dirty="0" smtClean="0"/>
          </a:p>
          <a:p>
            <a:r>
              <a:rPr lang="ru-RU" sz="4400" b="1" i="1" u="sng" dirty="0" smtClean="0"/>
              <a:t>Труд</a:t>
            </a:r>
            <a:r>
              <a:rPr lang="ru-RU" sz="4400" b="1" i="1" dirty="0" smtClean="0"/>
              <a:t> –  </a:t>
            </a:r>
            <a:r>
              <a:rPr lang="ru-RU" sz="4400" b="1" i="1" u="dbl" dirty="0" smtClean="0"/>
              <a:t>дело</a:t>
            </a:r>
            <a:r>
              <a:rPr lang="ru-RU" sz="4400" b="1" i="1" dirty="0" smtClean="0"/>
              <a:t>  </a:t>
            </a:r>
            <a:r>
              <a:rPr lang="ru-RU" sz="4400" b="1" i="1" u="dash" dirty="0" smtClean="0"/>
              <a:t>чести</a:t>
            </a:r>
            <a:r>
              <a:rPr lang="ru-RU" sz="4400" b="1" i="1" dirty="0" smtClean="0"/>
              <a:t>,  </a:t>
            </a:r>
            <a:r>
              <a:rPr lang="ru-RU" sz="4400" b="1" i="1" u="dbl" dirty="0" smtClean="0"/>
              <a:t>будь</a:t>
            </a:r>
            <a:r>
              <a:rPr lang="ru-RU" sz="4400" b="1" i="1" dirty="0" smtClean="0"/>
              <a:t> </a:t>
            </a:r>
          </a:p>
          <a:p>
            <a:pPr>
              <a:buNone/>
            </a:pPr>
            <a:r>
              <a:rPr lang="ru-RU" sz="4400" b="1" i="1" u="dash" dirty="0" smtClean="0"/>
              <a:t>в труде</a:t>
            </a:r>
            <a:r>
              <a:rPr lang="ru-RU" sz="4400" b="1" i="1" dirty="0" smtClean="0"/>
              <a:t>   </a:t>
            </a:r>
            <a:r>
              <a:rPr lang="ru-RU" sz="4400" b="1" i="1" u="dotDash" dirty="0" smtClean="0"/>
              <a:t>на</a:t>
            </a:r>
            <a:r>
              <a:rPr lang="ru-RU" sz="4400" b="1" i="1" dirty="0" smtClean="0"/>
              <a:t>   </a:t>
            </a:r>
            <a:r>
              <a:rPr lang="ru-RU" sz="4400" b="1" i="1" u="wavy" dirty="0" smtClean="0"/>
              <a:t>первом</a:t>
            </a:r>
            <a:r>
              <a:rPr lang="ru-RU" sz="4400" b="1" i="1" dirty="0" smtClean="0"/>
              <a:t>   </a:t>
            </a:r>
            <a:r>
              <a:rPr lang="ru-RU" sz="4400" b="1" i="1" u="dotDash" dirty="0" smtClean="0"/>
              <a:t>месте</a:t>
            </a:r>
            <a:r>
              <a:rPr lang="ru-RU" sz="4400" b="1" i="1" dirty="0" smtClean="0"/>
              <a:t>.</a:t>
            </a:r>
            <a:r>
              <a:rPr lang="ru-RU" sz="4400" b="1" i="1" baseline="30000" dirty="0" smtClean="0">
                <a:solidFill>
                  <a:srgbClr val="C00000"/>
                </a:solidFill>
              </a:rPr>
              <a:t>4</a:t>
            </a:r>
            <a:r>
              <a:rPr lang="ru-RU" sz="4400" b="1" i="1" dirty="0" smtClean="0"/>
              <a:t>  </a:t>
            </a:r>
            <a:endParaRPr lang="ru-RU" sz="4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Диктант «Проверяю себя».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3" y="1600200"/>
            <a:ext cx="8229600" cy="504351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      </a:t>
            </a:r>
            <a:r>
              <a:rPr lang="ru-RU" sz="4000" dirty="0" smtClean="0"/>
              <a:t> Ещё  </a:t>
            </a:r>
            <a:r>
              <a:rPr lang="ru-RU" sz="4000" dirty="0" err="1" smtClean="0"/>
              <a:t>хмурит_ся</a:t>
            </a:r>
            <a:r>
              <a:rPr lang="ru-RU" sz="4000" dirty="0" smtClean="0"/>
              <a:t>  небо, но  в </a:t>
            </a:r>
            <a:r>
              <a:rPr lang="ru-RU" sz="4000" dirty="0" err="1" smtClean="0"/>
              <a:t>пр_светах</a:t>
            </a:r>
            <a:r>
              <a:rPr lang="ru-RU" sz="4000" dirty="0" smtClean="0"/>
              <a:t>  </a:t>
            </a:r>
            <a:r>
              <a:rPr lang="ru-RU" sz="4000" dirty="0" err="1" smtClean="0"/>
              <a:t>обл_ков</a:t>
            </a:r>
            <a:r>
              <a:rPr lang="ru-RU" sz="4000" dirty="0" smtClean="0"/>
              <a:t>  </a:t>
            </a:r>
            <a:r>
              <a:rPr lang="ru-RU" sz="4000" dirty="0" err="1" smtClean="0"/>
              <a:t>проб_вает_ся</a:t>
            </a:r>
            <a:r>
              <a:rPr lang="ru-RU" sz="4000" dirty="0" smtClean="0"/>
              <a:t> </a:t>
            </a:r>
            <a:r>
              <a:rPr lang="ru-RU" sz="4000" dirty="0" err="1" smtClean="0"/>
              <a:t>св_ркающ_м</a:t>
            </a:r>
            <a:r>
              <a:rPr lang="ru-RU" sz="4000" dirty="0" smtClean="0"/>
              <a:t>  </a:t>
            </a:r>
            <a:r>
              <a:rPr lang="ru-RU" sz="4000" dirty="0" err="1" smtClean="0"/>
              <a:t>меч_м</a:t>
            </a:r>
            <a:r>
              <a:rPr lang="ru-RU" sz="4000" dirty="0" smtClean="0"/>
              <a:t>  луч</a:t>
            </a:r>
            <a:r>
              <a:rPr lang="ru-RU" sz="4000" b="1" baseline="30000" dirty="0" smtClean="0">
                <a:solidFill>
                  <a:srgbClr val="C00000"/>
                </a:solidFill>
              </a:rPr>
              <a:t>1</a:t>
            </a:r>
            <a:r>
              <a:rPr lang="ru-RU" sz="4000" dirty="0" smtClean="0"/>
              <a:t> </a:t>
            </a:r>
            <a:r>
              <a:rPr lang="ru-RU" sz="4000" dirty="0" err="1" smtClean="0"/>
              <a:t>со_нца</a:t>
            </a:r>
            <a:r>
              <a:rPr lang="ru-RU" sz="4000" dirty="0" smtClean="0"/>
              <a:t>. </a:t>
            </a:r>
            <a:r>
              <a:rPr lang="ru-RU" sz="4000" dirty="0" err="1" smtClean="0"/>
              <a:t>В_сна</a:t>
            </a:r>
            <a:r>
              <a:rPr lang="ru-RU" sz="4000" dirty="0" smtClean="0"/>
              <a:t> </a:t>
            </a:r>
            <a:r>
              <a:rPr lang="ru-RU" sz="4000" dirty="0" err="1" smtClean="0"/>
              <a:t>наб_рает</a:t>
            </a:r>
            <a:r>
              <a:rPr lang="ru-RU" sz="4000" dirty="0" smtClean="0"/>
              <a:t> </a:t>
            </a:r>
            <a:r>
              <a:rPr lang="ru-RU" sz="4000" dirty="0" err="1" smtClean="0"/>
              <a:t>скор_сть</a:t>
            </a:r>
            <a:r>
              <a:rPr lang="ru-RU" sz="4000" dirty="0" smtClean="0"/>
              <a:t>.</a:t>
            </a:r>
          </a:p>
          <a:p>
            <a:pPr>
              <a:buNone/>
            </a:pPr>
            <a:r>
              <a:rPr lang="ru-RU" sz="4000" dirty="0" smtClean="0"/>
              <a:t>         </a:t>
            </a:r>
            <a:r>
              <a:rPr lang="ru-RU" sz="4000" dirty="0" err="1" smtClean="0"/>
              <a:t>Про_сняют_ся</a:t>
            </a:r>
            <a:r>
              <a:rPr lang="ru-RU" sz="4000" dirty="0" smtClean="0"/>
              <a:t>  дали. Зимн_м</a:t>
            </a:r>
            <a:r>
              <a:rPr lang="ru-RU" sz="4000" b="1" baseline="30000" dirty="0" smtClean="0">
                <a:solidFill>
                  <a:srgbClr val="C00000"/>
                </a:solidFill>
              </a:rPr>
              <a:t>3 </a:t>
            </a:r>
            <a:r>
              <a:rPr lang="ru-RU" sz="4000" dirty="0" smtClean="0"/>
              <a:t> </a:t>
            </a:r>
            <a:r>
              <a:rPr lang="ru-RU" sz="4000" dirty="0" err="1" smtClean="0"/>
              <a:t>цвет_м</a:t>
            </a:r>
            <a:r>
              <a:rPr lang="ru-RU" sz="4000" dirty="0" smtClean="0"/>
              <a:t> белеют  ещё  поля, а  уже  </a:t>
            </a:r>
            <a:r>
              <a:rPr lang="ru-RU" sz="4000" dirty="0" err="1" smtClean="0"/>
              <a:t>з_ленеют</a:t>
            </a:r>
            <a:r>
              <a:rPr lang="ru-RU" sz="4000" dirty="0" smtClean="0"/>
              <a:t> </a:t>
            </a:r>
            <a:r>
              <a:rPr lang="ru-RU" sz="4000" dirty="0" err="1" smtClean="0"/>
              <a:t>_стровками</a:t>
            </a:r>
            <a:r>
              <a:rPr lang="ru-RU" sz="4000" dirty="0" smtClean="0"/>
              <a:t> </a:t>
            </a:r>
            <a:r>
              <a:rPr lang="ru-RU" sz="4000" dirty="0" err="1" smtClean="0"/>
              <a:t>с_сновые</a:t>
            </a:r>
            <a:r>
              <a:rPr lang="ru-RU" sz="4000" dirty="0" smtClean="0"/>
              <a:t> бор</a:t>
            </a:r>
            <a:r>
              <a:rPr lang="ru-RU" sz="4000" b="1" dirty="0" smtClean="0"/>
              <a:t>ы</a:t>
            </a:r>
            <a:r>
              <a:rPr lang="ru-RU" sz="4000" dirty="0" smtClean="0"/>
              <a:t>.</a:t>
            </a:r>
          </a:p>
          <a:p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260651"/>
            <a:ext cx="6894512" cy="6370920"/>
          </a:xfrm>
          <a:prstGeom prst="rect">
            <a:avLst/>
          </a:prstGeom>
        </p:spPr>
        <p:txBody>
          <a:bodyPr wrap="square" lIns="91387" tIns="45693" rIns="91387" bIns="45693">
            <a:spAutoFit/>
          </a:bodyPr>
          <a:lstStyle/>
          <a:p>
            <a:r>
              <a:rPr lang="ru-RU" sz="2400" dirty="0" smtClean="0"/>
              <a:t>Точно призрак ум..</a:t>
            </a:r>
            <a:r>
              <a:rPr lang="ru-RU" sz="2400" dirty="0" err="1" smtClean="0"/>
              <a:t>рающий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На степи ковыль   </a:t>
            </a:r>
            <a:r>
              <a:rPr lang="ru-RU" sz="2400" dirty="0" err="1" smtClean="0"/>
              <a:t>кача|</a:t>
            </a:r>
            <a:r>
              <a:rPr lang="ru-RU" sz="2400" dirty="0" smtClean="0"/>
              <a:t>      </a:t>
            </a:r>
            <a:r>
              <a:rPr lang="ru-RU" sz="2400" dirty="0" err="1" smtClean="0"/>
              <a:t>|ся</a:t>
            </a:r>
            <a:r>
              <a:rPr lang="ru-RU" sz="2400" dirty="0" smtClean="0"/>
              <a:t> (__________)</a:t>
            </a:r>
            <a:r>
              <a:rPr lang="en-US" sz="2400" dirty="0" smtClean="0"/>
              <a:t>,</a:t>
            </a:r>
          </a:p>
          <a:p>
            <a:r>
              <a:rPr lang="ru-RU" sz="2400" dirty="0" err="1" smtClean="0"/>
              <a:t>Смотр|</a:t>
            </a:r>
            <a:r>
              <a:rPr lang="ru-RU" sz="2400" dirty="0" smtClean="0"/>
              <a:t>      | (__________) месяц дог..</a:t>
            </a:r>
            <a:r>
              <a:rPr lang="ru-RU" sz="2400" dirty="0" err="1" smtClean="0"/>
              <a:t>рающий</a:t>
            </a:r>
            <a:r>
              <a:rPr lang="ru-RU" sz="2400" dirty="0" smtClean="0"/>
              <a:t>, </a:t>
            </a:r>
            <a:endParaRPr lang="en-US" sz="2400" dirty="0" smtClean="0"/>
          </a:p>
          <a:p>
            <a:r>
              <a:rPr lang="ru-RU" sz="2400" dirty="0" smtClean="0"/>
              <a:t>Белой тучкой </a:t>
            </a:r>
            <a:r>
              <a:rPr lang="ru-RU" sz="2400" dirty="0" err="1" smtClean="0"/>
              <a:t>омрача|</a:t>
            </a:r>
            <a:r>
              <a:rPr lang="ru-RU" sz="2400" dirty="0" smtClean="0"/>
              <a:t>      | </a:t>
            </a:r>
            <a:r>
              <a:rPr lang="ru-RU" sz="2400" dirty="0" err="1" smtClean="0"/>
              <a:t>ся</a:t>
            </a:r>
            <a:r>
              <a:rPr lang="ru-RU" sz="2400" dirty="0" smtClean="0"/>
              <a:t> (__________)</a:t>
            </a:r>
            <a:r>
              <a:rPr lang="en-US" sz="2400" dirty="0" smtClean="0"/>
              <a:t>.</a:t>
            </a:r>
          </a:p>
          <a:p>
            <a:pPr lvl="1"/>
            <a:r>
              <a:rPr lang="ru-RU" sz="2400" dirty="0" smtClean="0"/>
              <a:t>И блуждают тени смутные </a:t>
            </a:r>
          </a:p>
          <a:p>
            <a:pPr lvl="1"/>
            <a:r>
              <a:rPr lang="ru-RU" sz="2400" dirty="0" smtClean="0"/>
              <a:t>По пространству неоглядному, </a:t>
            </a:r>
          </a:p>
          <a:p>
            <a:pPr lvl="1"/>
            <a:r>
              <a:rPr lang="ru-RU" sz="2400" dirty="0" smtClean="0"/>
              <a:t>И </a:t>
            </a:r>
            <a:r>
              <a:rPr lang="ru-RU" sz="2400" dirty="0" err="1" smtClean="0"/>
              <a:t>непроч</a:t>
            </a:r>
            <a:r>
              <a:rPr lang="ru-RU" sz="2400" dirty="0" smtClean="0"/>
              <a:t>..</a:t>
            </a:r>
            <a:r>
              <a:rPr lang="ru-RU" sz="2400" dirty="0" err="1" smtClean="0"/>
              <a:t>ные</a:t>
            </a:r>
            <a:r>
              <a:rPr lang="ru-RU" sz="2400" dirty="0" smtClean="0"/>
              <a:t>, минутные,</a:t>
            </a:r>
          </a:p>
          <a:p>
            <a:pPr lvl="1"/>
            <a:r>
              <a:rPr lang="ru-RU" sz="2400" dirty="0" smtClean="0"/>
              <a:t>Что-то </a:t>
            </a:r>
            <a:r>
              <a:rPr lang="ru-RU" sz="2400" dirty="0" err="1" smtClean="0"/>
              <a:t>шепч|</a:t>
            </a:r>
            <a:r>
              <a:rPr lang="ru-RU" sz="2400" dirty="0" smtClean="0"/>
              <a:t>      | (_______</a:t>
            </a:r>
            <a:r>
              <a:rPr lang="en-US" sz="2400" dirty="0" smtClean="0"/>
              <a:t>_</a:t>
            </a:r>
            <a:r>
              <a:rPr lang="ru-RU" sz="2400" dirty="0" smtClean="0"/>
              <a:t>)</a:t>
            </a:r>
            <a:r>
              <a:rPr lang="en-US" sz="2400" dirty="0" smtClean="0"/>
              <a:t> </a:t>
            </a:r>
            <a:r>
              <a:rPr lang="ru-RU" sz="2400" dirty="0" smtClean="0"/>
              <a:t>ветру жадному.</a:t>
            </a:r>
          </a:p>
          <a:p>
            <a:r>
              <a:rPr lang="ru-RU" sz="2400" dirty="0" smtClean="0"/>
              <a:t>И мерцание  </a:t>
            </a:r>
            <a:r>
              <a:rPr lang="en-US" sz="2400" dirty="0" smtClean="0"/>
              <a:t> </a:t>
            </a:r>
            <a:r>
              <a:rPr lang="ru-RU" sz="2400" dirty="0" smtClean="0"/>
              <a:t>мелькнувшее</a:t>
            </a:r>
          </a:p>
          <a:p>
            <a:r>
              <a:rPr lang="ru-RU" sz="2400" dirty="0" smtClean="0"/>
              <a:t>И..</a:t>
            </a:r>
            <a:r>
              <a:rPr lang="ru-RU" sz="2400" dirty="0" err="1" smtClean="0"/>
              <a:t>чеза|</a:t>
            </a:r>
            <a:r>
              <a:rPr lang="ru-RU" sz="2400" dirty="0" smtClean="0"/>
              <a:t>      | (_______) за туманами,</a:t>
            </a:r>
          </a:p>
          <a:p>
            <a:r>
              <a:rPr lang="ru-RU" sz="2400" dirty="0" smtClean="0"/>
              <a:t>Утонувшее минувшее</a:t>
            </a:r>
          </a:p>
          <a:p>
            <a:r>
              <a:rPr lang="ru-RU" sz="2400" dirty="0" err="1" smtClean="0"/>
              <a:t>Возника|</a:t>
            </a:r>
            <a:r>
              <a:rPr lang="ru-RU" sz="2400" dirty="0" smtClean="0"/>
              <a:t>      | (_______) над курганами.</a:t>
            </a:r>
          </a:p>
          <a:p>
            <a:pPr lvl="1"/>
            <a:r>
              <a:rPr lang="ru-RU" sz="2400" dirty="0" smtClean="0"/>
              <a:t>Месяц </a:t>
            </a:r>
            <a:r>
              <a:rPr lang="ru-RU" sz="2400" dirty="0" err="1" smtClean="0"/>
              <a:t>меркн|</a:t>
            </a:r>
            <a:r>
              <a:rPr lang="ru-RU" sz="2400" dirty="0" smtClean="0"/>
              <a:t>      | (__________),</a:t>
            </a:r>
          </a:p>
          <a:p>
            <a:pPr lvl="1"/>
            <a:r>
              <a:rPr lang="ru-RU" sz="2400" dirty="0" err="1" smtClean="0"/>
              <a:t>Омрача|</a:t>
            </a:r>
            <a:r>
              <a:rPr lang="ru-RU" sz="2400" dirty="0" smtClean="0"/>
              <a:t>      </a:t>
            </a:r>
            <a:r>
              <a:rPr lang="ru-RU" sz="2400" dirty="0" err="1" smtClean="0"/>
              <a:t>|ся</a:t>
            </a:r>
            <a:r>
              <a:rPr lang="ru-RU" sz="2400" dirty="0" smtClean="0"/>
              <a:t> (___________),</a:t>
            </a:r>
          </a:p>
          <a:p>
            <a:pPr lvl="1"/>
            <a:r>
              <a:rPr lang="ru-RU" sz="2400" dirty="0" smtClean="0"/>
              <a:t>Дог..</a:t>
            </a:r>
            <a:r>
              <a:rPr lang="ru-RU" sz="2400" dirty="0" err="1" smtClean="0"/>
              <a:t>рающий</a:t>
            </a:r>
            <a:r>
              <a:rPr lang="ru-RU" sz="2400" dirty="0" smtClean="0"/>
              <a:t>  и тающий,</a:t>
            </a:r>
          </a:p>
          <a:p>
            <a:pPr lvl="1"/>
            <a:r>
              <a:rPr lang="ru-RU" sz="2400" dirty="0" smtClean="0"/>
              <a:t>И, др..</a:t>
            </a:r>
            <a:r>
              <a:rPr lang="ru-RU" sz="2400" dirty="0" err="1" smtClean="0"/>
              <a:t>жа</a:t>
            </a:r>
            <a:r>
              <a:rPr lang="ru-RU" sz="2400" dirty="0" smtClean="0"/>
              <a:t>, ковыль </a:t>
            </a:r>
            <a:r>
              <a:rPr lang="ru-RU" sz="2400" dirty="0" err="1" smtClean="0"/>
              <a:t>кача|</a:t>
            </a:r>
            <a:r>
              <a:rPr lang="ru-RU" sz="2400" dirty="0" smtClean="0"/>
              <a:t>      </a:t>
            </a:r>
            <a:r>
              <a:rPr lang="ru-RU" sz="2400" dirty="0" err="1" smtClean="0"/>
              <a:t>|ся</a:t>
            </a:r>
            <a:r>
              <a:rPr lang="ru-RU" sz="2400" dirty="0" smtClean="0"/>
              <a:t> (__________),</a:t>
            </a:r>
          </a:p>
          <a:p>
            <a:pPr lvl="1"/>
            <a:r>
              <a:rPr lang="ru-RU" sz="2400" dirty="0" smtClean="0"/>
              <a:t>Точно призрак ум..</a:t>
            </a:r>
            <a:r>
              <a:rPr lang="ru-RU" sz="2400" dirty="0" err="1" smtClean="0"/>
              <a:t>рающий</a:t>
            </a:r>
            <a:r>
              <a:rPr lang="ru-RU" sz="2400" dirty="0" smtClean="0"/>
              <a:t>.           </a:t>
            </a:r>
            <a:r>
              <a:rPr lang="ru-RU" sz="2400" b="1" dirty="0" smtClean="0"/>
              <a:t>(К. Бальмонт)</a:t>
            </a:r>
            <a:endParaRPr lang="ru-RU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Работа «Исправь ошибки».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Самостоятельная  работа  с  карточками.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Е или И?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Крикн_те</a:t>
            </a:r>
            <a:r>
              <a:rPr lang="ru-RU" b="1" baseline="30000" dirty="0" smtClean="0">
                <a:solidFill>
                  <a:srgbClr val="C00000"/>
                </a:solidFill>
              </a:rPr>
              <a:t>2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(</a:t>
            </a:r>
            <a:r>
              <a:rPr lang="ru-RU" dirty="0" err="1" smtClean="0"/>
              <a:t>пов</a:t>
            </a:r>
            <a:r>
              <a:rPr lang="ru-RU" dirty="0" smtClean="0"/>
              <a:t>. накл.) погромче!  Если вы крикн_те</a:t>
            </a:r>
            <a:r>
              <a:rPr lang="ru-RU" b="1" baseline="30000" dirty="0" smtClean="0">
                <a:solidFill>
                  <a:srgbClr val="C00000"/>
                </a:solidFill>
              </a:rPr>
              <a:t>2</a:t>
            </a:r>
            <a:r>
              <a:rPr lang="ru-RU" dirty="0" smtClean="0"/>
              <a:t> (изъяв. накл.) погромче, то вас услышат.</a:t>
            </a:r>
          </a:p>
          <a:p>
            <a:pPr lvl="0"/>
            <a:r>
              <a:rPr lang="ru-RU" dirty="0" smtClean="0"/>
              <a:t>Выйд_те</a:t>
            </a:r>
            <a:r>
              <a:rPr lang="ru-RU" b="1" baseline="30000" dirty="0" smtClean="0">
                <a:solidFill>
                  <a:srgbClr val="C00000"/>
                </a:solidFill>
              </a:rPr>
              <a:t>2</a:t>
            </a:r>
            <a:r>
              <a:rPr lang="ru-RU" dirty="0" smtClean="0"/>
              <a:t> (</a:t>
            </a:r>
            <a:r>
              <a:rPr lang="ru-RU" dirty="0" err="1" smtClean="0"/>
              <a:t>пов</a:t>
            </a:r>
            <a:r>
              <a:rPr lang="ru-RU" dirty="0" smtClean="0"/>
              <a:t>. накл.) через калитку. Когда вы выйд_те</a:t>
            </a:r>
            <a:r>
              <a:rPr lang="ru-RU" b="1" baseline="30000" dirty="0" smtClean="0">
                <a:solidFill>
                  <a:srgbClr val="C00000"/>
                </a:solidFill>
              </a:rPr>
              <a:t>2</a:t>
            </a:r>
            <a:r>
              <a:rPr lang="ru-RU" dirty="0" smtClean="0"/>
              <a:t> (изъяв. накл.) через калитку, поверните</a:t>
            </a:r>
            <a:r>
              <a:rPr lang="ru-RU" b="1" baseline="30000" dirty="0" smtClean="0">
                <a:solidFill>
                  <a:srgbClr val="C00000"/>
                </a:solidFill>
              </a:rPr>
              <a:t>2</a:t>
            </a:r>
            <a:r>
              <a:rPr lang="ru-RU" dirty="0" smtClean="0"/>
              <a:t> направо.</a:t>
            </a:r>
          </a:p>
          <a:p>
            <a:pPr lvl="0"/>
            <a:r>
              <a:rPr lang="ru-RU" dirty="0" smtClean="0"/>
              <a:t>Перед тем как ложиться спать, выгон_те</a:t>
            </a:r>
            <a:r>
              <a:rPr lang="ru-RU" b="1" baseline="30000" dirty="0" smtClean="0">
                <a:solidFill>
                  <a:srgbClr val="C00000"/>
                </a:solidFill>
              </a:rPr>
              <a:t>2</a:t>
            </a:r>
            <a:r>
              <a:rPr lang="ru-RU" dirty="0" smtClean="0"/>
              <a:t>  (</a:t>
            </a:r>
            <a:r>
              <a:rPr lang="ru-RU" dirty="0" err="1" smtClean="0"/>
              <a:t>пов</a:t>
            </a:r>
            <a:r>
              <a:rPr lang="ru-RU" dirty="0" smtClean="0"/>
              <a:t>. накл.) всех мух. Когда </a:t>
            </a:r>
            <a:r>
              <a:rPr lang="ru-RU" dirty="0" err="1" smtClean="0"/>
              <a:t>выгон_те</a:t>
            </a:r>
            <a:r>
              <a:rPr lang="ru-RU" dirty="0" smtClean="0"/>
              <a:t> </a:t>
            </a:r>
            <a:r>
              <a:rPr lang="ru-RU" b="1" baseline="30000" dirty="0" smtClean="0">
                <a:solidFill>
                  <a:srgbClr val="C00000"/>
                </a:solidFill>
              </a:rPr>
              <a:t>2</a:t>
            </a:r>
            <a:r>
              <a:rPr lang="ru-RU" dirty="0" smtClean="0"/>
              <a:t> (изъяв. накл.), закройте</a:t>
            </a:r>
            <a:r>
              <a:rPr lang="ru-RU" b="1" baseline="30000" dirty="0" smtClean="0">
                <a:solidFill>
                  <a:srgbClr val="C00000"/>
                </a:solidFill>
              </a:rPr>
              <a:t>2</a:t>
            </a:r>
            <a:r>
              <a:rPr lang="ru-RU" dirty="0" smtClean="0"/>
              <a:t> окно.</a:t>
            </a:r>
          </a:p>
          <a:p>
            <a:pPr lvl="0"/>
            <a:r>
              <a:rPr lang="ru-RU" dirty="0" smtClean="0"/>
              <a:t>Вытр_те</a:t>
            </a:r>
            <a:r>
              <a:rPr lang="ru-RU" b="1" baseline="30000" dirty="0" smtClean="0">
                <a:solidFill>
                  <a:srgbClr val="C00000"/>
                </a:solidFill>
              </a:rPr>
              <a:t>2</a:t>
            </a:r>
            <a:r>
              <a:rPr lang="ru-RU" dirty="0" smtClean="0"/>
              <a:t> (</a:t>
            </a:r>
            <a:r>
              <a:rPr lang="ru-RU" dirty="0" err="1" smtClean="0"/>
              <a:t>пов</a:t>
            </a:r>
            <a:r>
              <a:rPr lang="ru-RU" dirty="0" smtClean="0"/>
              <a:t>. накл.) ноги. Когда вытр_те</a:t>
            </a:r>
            <a:r>
              <a:rPr lang="ru-RU" b="1" baseline="30000" dirty="0" smtClean="0">
                <a:solidFill>
                  <a:srgbClr val="C00000"/>
                </a:solidFill>
              </a:rPr>
              <a:t>2</a:t>
            </a:r>
            <a:r>
              <a:rPr lang="ru-RU" dirty="0" smtClean="0"/>
              <a:t> (изъяв. накл.) – проходите</a:t>
            </a:r>
            <a:r>
              <a:rPr lang="ru-RU" b="1" baseline="30000" dirty="0" smtClean="0">
                <a:solidFill>
                  <a:srgbClr val="C00000"/>
                </a:solidFill>
              </a:rPr>
              <a:t>2</a:t>
            </a:r>
            <a:r>
              <a:rPr lang="ru-RU" dirty="0" smtClean="0"/>
              <a:t> в дом.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… </a:t>
            </a:r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</a:rPr>
              <a:t>мая.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Классная работа.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Правописание 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ru-RU" sz="4400" b="1" dirty="0" err="1" smtClean="0">
                <a:solidFill>
                  <a:schemeClr val="accent3">
                    <a:lumMod val="50000"/>
                  </a:schemeClr>
                </a:solidFill>
              </a:rPr>
              <a:t>тся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</a:rPr>
              <a:t>и 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ru-RU" sz="4400" b="1" dirty="0" err="1" smtClean="0">
                <a:solidFill>
                  <a:schemeClr val="accent3">
                    <a:lumMod val="50000"/>
                  </a:schemeClr>
                </a:solidFill>
              </a:rPr>
              <a:t>ться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</a:rPr>
              <a:t>в глаголах.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Словарная работа.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Спишите слова, вставьте пропущенные буквы, выделите корень.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400" dirty="0" err="1" smtClean="0"/>
              <a:t>Изл</a:t>
            </a:r>
            <a:r>
              <a:rPr lang="ru-RU" sz="4400" dirty="0" smtClean="0"/>
              <a:t>…гать, </a:t>
            </a:r>
            <a:r>
              <a:rPr lang="ru-RU" sz="4400" dirty="0" err="1" smtClean="0"/>
              <a:t>отр</a:t>
            </a:r>
            <a:r>
              <a:rPr lang="ru-RU" sz="4400" dirty="0" smtClean="0"/>
              <a:t>…</a:t>
            </a:r>
            <a:r>
              <a:rPr lang="ru-RU" sz="4400" dirty="0" err="1" smtClean="0"/>
              <a:t>сль</a:t>
            </a:r>
            <a:r>
              <a:rPr lang="ru-RU" sz="4400" dirty="0" smtClean="0"/>
              <a:t>, </a:t>
            </a:r>
            <a:r>
              <a:rPr lang="ru-RU" sz="4400" dirty="0" err="1" smtClean="0"/>
              <a:t>заг</a:t>
            </a:r>
            <a:r>
              <a:rPr lang="ru-RU" sz="4400" dirty="0" smtClean="0"/>
              <a:t>…</a:t>
            </a:r>
            <a:r>
              <a:rPr lang="ru-RU" sz="4400" dirty="0" err="1" smtClean="0"/>
              <a:t>реть</a:t>
            </a:r>
            <a:r>
              <a:rPr lang="ru-RU" sz="4400" dirty="0" smtClean="0"/>
              <a:t>, к…</a:t>
            </a:r>
            <a:r>
              <a:rPr lang="ru-RU" sz="4400" dirty="0" err="1" smtClean="0"/>
              <a:t>саться</a:t>
            </a:r>
            <a:r>
              <a:rPr lang="ru-RU" sz="4400" dirty="0" smtClean="0"/>
              <a:t>, р…сток, к…</a:t>
            </a:r>
            <a:r>
              <a:rPr lang="ru-RU" sz="4400" dirty="0" err="1" smtClean="0"/>
              <a:t>снулся</a:t>
            </a:r>
            <a:r>
              <a:rPr lang="ru-RU" sz="4400" dirty="0" smtClean="0"/>
              <a:t>, </a:t>
            </a:r>
            <a:r>
              <a:rPr lang="ru-RU" sz="4400" dirty="0" err="1" smtClean="0"/>
              <a:t>изл</a:t>
            </a:r>
            <a:r>
              <a:rPr lang="ru-RU" sz="4400" dirty="0" smtClean="0"/>
              <a:t>…жить, </a:t>
            </a:r>
            <a:r>
              <a:rPr lang="ru-RU" sz="4400" dirty="0" err="1" smtClean="0"/>
              <a:t>з</a:t>
            </a:r>
            <a:r>
              <a:rPr lang="ru-RU" sz="4400" dirty="0" smtClean="0"/>
              <a:t>…</a:t>
            </a:r>
            <a:r>
              <a:rPr lang="ru-RU" sz="4400" dirty="0" err="1" smtClean="0"/>
              <a:t>ря</a:t>
            </a:r>
            <a:r>
              <a:rPr lang="ru-RU" sz="4400" dirty="0" smtClean="0"/>
              <a:t>, </a:t>
            </a:r>
            <a:r>
              <a:rPr lang="ru-RU" sz="4400" dirty="0" err="1" smtClean="0"/>
              <a:t>распол</a:t>
            </a:r>
            <a:r>
              <a:rPr lang="ru-RU" sz="4400" dirty="0" smtClean="0"/>
              <a:t>…</a:t>
            </a:r>
            <a:r>
              <a:rPr lang="ru-RU" sz="4400" dirty="0" err="1" smtClean="0"/>
              <a:t>гались</a:t>
            </a:r>
            <a:r>
              <a:rPr lang="ru-RU" sz="4400" dirty="0" smtClean="0"/>
              <a:t>, </a:t>
            </a:r>
            <a:r>
              <a:rPr lang="ru-RU" sz="4400" dirty="0" err="1" smtClean="0"/>
              <a:t>выж</a:t>
            </a:r>
            <a:r>
              <a:rPr lang="ru-RU" sz="4400" dirty="0" smtClean="0"/>
              <a:t>…гать.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692276" y="1557340"/>
            <a:ext cx="647700" cy="79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r>
              <a:rPr lang="ru-RU" sz="4400" b="1" dirty="0">
                <a:solidFill>
                  <a:srgbClr val="CC0000"/>
                </a:solidFill>
              </a:rPr>
              <a:t>а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139953" y="1556794"/>
            <a:ext cx="647700" cy="79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r>
              <a:rPr lang="ru-RU" sz="4400" b="1" dirty="0">
                <a:solidFill>
                  <a:srgbClr val="CC0000"/>
                </a:solidFill>
              </a:rPr>
              <a:t>а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691681" y="2852938"/>
            <a:ext cx="1008063" cy="79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r>
              <a:rPr lang="ru-RU" sz="4400" b="1" dirty="0">
                <a:solidFill>
                  <a:srgbClr val="CC0000"/>
                </a:solidFill>
              </a:rPr>
              <a:t>о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6228184" y="1700811"/>
            <a:ext cx="1079500" cy="5847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r>
              <a:rPr lang="ru-RU" sz="3200" b="1" dirty="0">
                <a:solidFill>
                  <a:srgbClr val="CC0000"/>
                </a:solidFill>
              </a:rPr>
              <a:t>О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115616" y="2204867"/>
            <a:ext cx="863600" cy="7917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r>
              <a:rPr lang="ru-RU" sz="4400" b="1" dirty="0">
                <a:solidFill>
                  <a:srgbClr val="CC0000"/>
                </a:solidFill>
              </a:rPr>
              <a:t>а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3563888" y="2204867"/>
            <a:ext cx="863600" cy="7917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r>
              <a:rPr lang="ru-RU" sz="4400" b="1" dirty="0">
                <a:solidFill>
                  <a:srgbClr val="CC0000"/>
                </a:solidFill>
              </a:rPr>
              <a:t>о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5436096" y="2204867"/>
            <a:ext cx="720725" cy="7917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r>
              <a:rPr lang="ru-RU" sz="4400" b="1" dirty="0">
                <a:solidFill>
                  <a:srgbClr val="CC0000"/>
                </a:solidFill>
              </a:rPr>
              <a:t>о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3707907" y="2852938"/>
            <a:ext cx="936625" cy="7917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r>
              <a:rPr lang="ru-RU" sz="4400" b="1" dirty="0">
                <a:solidFill>
                  <a:srgbClr val="CC0000"/>
                </a:solidFill>
              </a:rPr>
              <a:t>а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2483771" y="3501010"/>
            <a:ext cx="647700" cy="7917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r>
              <a:rPr lang="ru-RU" sz="4400" b="1" dirty="0">
                <a:solidFill>
                  <a:srgbClr val="CC0000"/>
                </a:solidFill>
              </a:rPr>
              <a:t>а</a:t>
            </a:r>
          </a:p>
        </p:txBody>
      </p:sp>
      <p:sp>
        <p:nvSpPr>
          <p:cNvPr id="5133" name="Text Box 16"/>
          <p:cNvSpPr txBox="1">
            <a:spLocks noChangeArrowheads="1"/>
          </p:cNvSpPr>
          <p:nvPr/>
        </p:nvSpPr>
        <p:spPr bwMode="auto">
          <a:xfrm>
            <a:off x="1619250" y="4581527"/>
            <a:ext cx="7056438" cy="1384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Что вы знаете о выделенных корнях? </a:t>
            </a:r>
          </a:p>
          <a:p>
            <a:r>
              <a:rPr lang="ru-RU" sz="2800" dirty="0">
                <a:solidFill>
                  <a:schemeClr val="bg1"/>
                </a:solidFill>
              </a:rPr>
              <a:t>Каковы условия выбора гласных в корнях?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5724131" y="3501010"/>
            <a:ext cx="936625" cy="7917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r>
              <a:rPr lang="ru-RU" sz="4400" b="1" dirty="0">
                <a:solidFill>
                  <a:srgbClr val="CC0000"/>
                </a:solidFill>
              </a:rPr>
              <a:t>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4" grpId="0"/>
      <p:bldP spid="4105" grpId="0"/>
      <p:bldP spid="4106" grpId="0"/>
      <p:bldP spid="4107" grpId="0"/>
      <p:bldP spid="4108" grpId="0"/>
      <p:bldP spid="4109" grpId="0"/>
      <p:bldP spid="4110" grpId="0"/>
      <p:bldP spid="4111" grpId="0"/>
      <p:bldP spid="4113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Соберите пословицы.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507" y="2420891"/>
          <a:ext cx="8928992" cy="2685917"/>
        </p:xfrm>
        <a:graphic>
          <a:graphicData uri="http://schemas.openxmlformats.org/drawingml/2006/table">
            <a:tbl>
              <a:tblPr/>
              <a:tblGrid>
                <a:gridCol w="4464496"/>
                <a:gridCol w="4464496"/>
              </a:tblGrid>
              <a:tr h="26859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Семь раз </a:t>
                      </a:r>
                      <a:r>
                        <a:rPr lang="ru-RU" sz="32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отмер?те</a:t>
                      </a:r>
                      <a:r>
                        <a:rPr lang="ru-RU" sz="3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3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На чьём возу </a:t>
                      </a:r>
                      <a:r>
                        <a:rPr lang="ru-RU" sz="3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сидишь </a:t>
                      </a:r>
                      <a:r>
                        <a:rPr lang="ru-RU" sz="3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 кем </a:t>
                      </a:r>
                      <a:r>
                        <a:rPr lang="ru-RU" sz="3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поведеш?ся</a:t>
                      </a:r>
                      <a:r>
                        <a:rPr lang="ru-RU" sz="3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89" marR="41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от того и </a:t>
                      </a:r>
                      <a:r>
                        <a:rPr lang="ru-RU" sz="3200" dirty="0" err="1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наберёш?ся</a:t>
                      </a:r>
                      <a:r>
                        <a:rPr lang="ru-RU" sz="3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3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один раз </a:t>
                      </a:r>
                      <a:r>
                        <a:rPr lang="ru-RU" sz="32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отреж?те</a:t>
                      </a:r>
                      <a:r>
                        <a:rPr lang="ru-RU" sz="3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ту </a:t>
                      </a:r>
                      <a:r>
                        <a:rPr lang="ru-RU" sz="3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и песню пой.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89" marR="41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Перестроить предложения, заменив инфинитив формой </a:t>
            </a:r>
            <a:br>
              <a:rPr lang="ru-RU" sz="2400" dirty="0" smtClean="0"/>
            </a:br>
            <a:r>
              <a:rPr lang="ru-RU" sz="2400" dirty="0" smtClean="0"/>
              <a:t>3-го лица единственного числа и наоборот:</a:t>
            </a:r>
            <a:br>
              <a:rPr lang="ru-RU" sz="2400" dirty="0" smtClean="0"/>
            </a:br>
            <a:r>
              <a:rPr lang="ru-RU" sz="2400" i="1" dirty="0" smtClean="0"/>
              <a:t>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Он ни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о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ком не беспокоится.  -   Ему не о ком беспокоиться.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3" y="2132857"/>
            <a:ext cx="8229600" cy="3993307"/>
          </a:xfrm>
        </p:spPr>
        <p:txBody>
          <a:bodyPr/>
          <a:lstStyle/>
          <a:p>
            <a:r>
              <a:rPr lang="ru-RU" dirty="0" smtClean="0"/>
              <a:t>Он ни к кому не обратится.  </a:t>
            </a:r>
          </a:p>
          <a:p>
            <a:r>
              <a:rPr lang="ru-RU" dirty="0" smtClean="0"/>
              <a:t>Мне не на что надеяться.  </a:t>
            </a:r>
          </a:p>
          <a:p>
            <a:r>
              <a:rPr lang="ru-RU" dirty="0" smtClean="0"/>
              <a:t>Он ни к чему не стремится.  </a:t>
            </a:r>
          </a:p>
          <a:p>
            <a:r>
              <a:rPr lang="ru-RU" dirty="0" smtClean="0"/>
              <a:t>Ему не с кем поделиться своими планами.  </a:t>
            </a:r>
          </a:p>
          <a:p>
            <a:r>
              <a:rPr lang="ru-RU" dirty="0" smtClean="0"/>
              <a:t>Рассеянный ученик не может ни на чем сосредоточиться.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2132856"/>
            <a:ext cx="748095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Прошедшее время </a:t>
            </a:r>
            <a:endParaRPr lang="ru-RU" sz="6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глагола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39"/>
            <a:ext cx="8229600" cy="191631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Словарная работа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указать, чем является фраза: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с/</a:t>
            </a:r>
            <a:r>
              <a:rPr lang="ru-RU" b="1" dirty="0" err="1" smtClean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 или предложением.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3" y="2060646"/>
            <a:ext cx="8229600" cy="4496051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4200" b="1" dirty="0" err="1"/>
              <a:t>Та_ли</a:t>
            </a:r>
            <a:r>
              <a:rPr lang="ru-RU" sz="4200" b="1" dirty="0"/>
              <a:t> тени, </a:t>
            </a:r>
            <a:r>
              <a:rPr lang="ru-RU" sz="4200" b="1" dirty="0" err="1"/>
              <a:t>увид_шь</a:t>
            </a:r>
            <a:r>
              <a:rPr lang="ru-RU" sz="4200" b="1" dirty="0"/>
              <a:t> небо, </a:t>
            </a:r>
            <a:r>
              <a:rPr lang="ru-RU" sz="4200" b="1" dirty="0" err="1"/>
              <a:t>пове_ло</a:t>
            </a:r>
            <a:r>
              <a:rPr lang="ru-RU" sz="4200" b="1" dirty="0"/>
              <a:t>(бы) </a:t>
            </a:r>
            <a:r>
              <a:rPr lang="ru-RU" sz="4200" b="1" dirty="0" err="1"/>
              <a:t>холод_м</a:t>
            </a:r>
            <a:r>
              <a:rPr lang="ru-RU" sz="4200" b="1" dirty="0"/>
              <a:t>, </a:t>
            </a:r>
            <a:r>
              <a:rPr lang="ru-RU" sz="4200" b="1" dirty="0" err="1"/>
              <a:t>ре_ли</a:t>
            </a:r>
            <a:r>
              <a:rPr lang="ru-RU" sz="4200" b="1" dirty="0"/>
              <a:t>  </a:t>
            </a:r>
            <a:r>
              <a:rPr lang="ru-RU" sz="4200" b="1" dirty="0" err="1"/>
              <a:t>ласточ_ки</a:t>
            </a:r>
            <a:r>
              <a:rPr lang="ru-RU" sz="4200" b="1" dirty="0"/>
              <a:t>, </a:t>
            </a:r>
            <a:r>
              <a:rPr lang="ru-RU" sz="4200" b="1" dirty="0" err="1"/>
              <a:t>услыш_ли</a:t>
            </a:r>
            <a:r>
              <a:rPr lang="ru-RU" sz="4200" b="1" dirty="0"/>
              <a:t>(</a:t>
            </a:r>
            <a:r>
              <a:rPr lang="ru-RU" sz="4200" b="1" dirty="0" err="1"/>
              <a:t>бы</a:t>
            </a:r>
            <a:r>
              <a:rPr lang="ru-RU" sz="4200" b="1" dirty="0"/>
              <a:t>) шум, </a:t>
            </a:r>
            <a:r>
              <a:rPr lang="ru-RU" sz="4200" b="1" dirty="0" err="1"/>
              <a:t>наде_лся</a:t>
            </a:r>
            <a:r>
              <a:rPr lang="ru-RU" sz="4200" b="1" dirty="0"/>
              <a:t> на </a:t>
            </a:r>
            <a:r>
              <a:rPr lang="ru-RU" sz="4200" b="1" dirty="0" err="1"/>
              <a:t>т_варища</a:t>
            </a:r>
            <a:r>
              <a:rPr lang="ru-RU" sz="4200" b="1" dirty="0"/>
              <a:t>, </a:t>
            </a:r>
            <a:r>
              <a:rPr lang="ru-RU" sz="4200" b="1" dirty="0" err="1"/>
              <a:t>с_бака</a:t>
            </a:r>
            <a:r>
              <a:rPr lang="ru-RU" sz="4200" b="1" dirty="0"/>
              <a:t> бы </a:t>
            </a:r>
            <a:r>
              <a:rPr lang="ru-RU" sz="4200" b="1" dirty="0" err="1"/>
              <a:t>зала_ла</a:t>
            </a:r>
            <a:r>
              <a:rPr lang="ru-RU" sz="4200" b="1" dirty="0"/>
              <a:t>, </a:t>
            </a:r>
            <a:r>
              <a:rPr lang="ru-RU" sz="4200" b="1" dirty="0" err="1"/>
              <a:t>ра_кле_л</a:t>
            </a:r>
            <a:r>
              <a:rPr lang="ru-RU" sz="4200" b="1" dirty="0"/>
              <a:t> </a:t>
            </a:r>
            <a:r>
              <a:rPr lang="ru-RU" sz="4200" b="1" dirty="0" err="1"/>
              <a:t>об_явления</a:t>
            </a:r>
            <a:r>
              <a:rPr lang="ru-RU" sz="4200" b="1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3" y="332656"/>
            <a:ext cx="8229600" cy="579350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  В изъявительном  наклонении глаголы настоящего или будущего простого времени всегда можно заменить глаголами прошедшего времени.</a:t>
            </a:r>
          </a:p>
          <a:p>
            <a:pPr>
              <a:buNone/>
            </a:pPr>
            <a:r>
              <a:rPr lang="ru-RU" b="1" dirty="0" smtClean="0"/>
              <a:t>Например: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Воспитательница </a:t>
            </a:r>
            <a:r>
              <a:rPr lang="ru-RU" b="1" i="1" u="dbl" dirty="0" smtClean="0"/>
              <a:t>позаботится</a:t>
            </a:r>
            <a:r>
              <a:rPr lang="ru-RU" i="1" dirty="0" smtClean="0"/>
              <a:t> о малышах. </a:t>
            </a:r>
            <a:r>
              <a:rPr lang="ru-RU" dirty="0" smtClean="0"/>
              <a:t>— </a:t>
            </a:r>
            <a:r>
              <a:rPr lang="ru-RU" b="1" i="1" u="dbl" dirty="0" smtClean="0"/>
              <a:t>Позаботи</a:t>
            </a:r>
            <a:r>
              <a:rPr lang="ru-RU" b="1" i="1" u="dbl" dirty="0" smtClean="0">
                <a:solidFill>
                  <a:srgbClr val="FF0000"/>
                </a:solidFill>
              </a:rPr>
              <a:t>л</a:t>
            </a:r>
            <a:r>
              <a:rPr lang="ru-RU" b="1" i="1" u="dbl" dirty="0" smtClean="0"/>
              <a:t>ась</a:t>
            </a:r>
            <a:r>
              <a:rPr lang="ru-RU" i="1" dirty="0" smtClean="0"/>
              <a:t> о малышах.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Кто </a:t>
            </a:r>
            <a:r>
              <a:rPr lang="ru-RU" b="1" i="1" u="dbl" dirty="0" smtClean="0"/>
              <a:t>боится</a:t>
            </a:r>
            <a:r>
              <a:rPr lang="ru-RU" i="1" dirty="0" smtClean="0"/>
              <a:t> трудностей, тот </a:t>
            </a:r>
            <a:r>
              <a:rPr lang="ru-RU" b="1" i="1" u="dbl" dirty="0" smtClean="0"/>
              <a:t>не научится</a:t>
            </a:r>
            <a:r>
              <a:rPr lang="ru-RU" i="1" dirty="0" smtClean="0"/>
              <a:t> их преодолевать.</a:t>
            </a:r>
            <a:r>
              <a:rPr lang="ru-RU" dirty="0" smtClean="0"/>
              <a:t>— Кто </a:t>
            </a:r>
            <a:r>
              <a:rPr lang="ru-RU" b="1" i="1" u="dbl" dirty="0" smtClean="0"/>
              <a:t>боя</a:t>
            </a:r>
            <a:r>
              <a:rPr lang="ru-RU" b="1" i="1" u="dbl" dirty="0" smtClean="0">
                <a:solidFill>
                  <a:srgbClr val="FF0000"/>
                </a:solidFill>
              </a:rPr>
              <a:t>л</a:t>
            </a:r>
            <a:r>
              <a:rPr lang="ru-RU" b="1" i="1" u="dbl" dirty="0" smtClean="0"/>
              <a:t>ся</a:t>
            </a:r>
            <a:r>
              <a:rPr lang="ru-RU" b="1" i="1" dirty="0" smtClean="0"/>
              <a:t> </a:t>
            </a:r>
            <a:r>
              <a:rPr lang="ru-RU" i="1" dirty="0" smtClean="0"/>
              <a:t>трудностей, тот  </a:t>
            </a:r>
            <a:r>
              <a:rPr lang="ru-RU" b="1" i="1" u="dbl" dirty="0" smtClean="0"/>
              <a:t>не </a:t>
            </a:r>
            <a:r>
              <a:rPr lang="ru-RU" i="1" u="dbl" dirty="0" smtClean="0"/>
              <a:t> </a:t>
            </a:r>
            <a:r>
              <a:rPr lang="ru-RU" b="1" i="1" u="dbl" dirty="0" smtClean="0"/>
              <a:t>научи</a:t>
            </a:r>
            <a:r>
              <a:rPr lang="ru-RU" b="1" i="1" u="dbl" dirty="0" smtClean="0">
                <a:solidFill>
                  <a:srgbClr val="FF0000"/>
                </a:solidFill>
              </a:rPr>
              <a:t>л</a:t>
            </a:r>
            <a:r>
              <a:rPr lang="ru-RU" b="1" i="1" u="dbl" dirty="0" smtClean="0"/>
              <a:t>ся</a:t>
            </a:r>
            <a:r>
              <a:rPr lang="ru-RU" i="1" dirty="0" smtClean="0"/>
              <a:t> ...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       По отношению к глаголу, стоящему в неопределенной форме, такая замена невозможна, потому что глагол в неопределенной форме только называет действие, но  не  указывает  на   время  его совершения.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Записать предложения, использую в качестве проверки данный способ подстановки.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1) Придется ложиться спать. </a:t>
            </a:r>
          </a:p>
          <a:p>
            <a:pPr>
              <a:buNone/>
            </a:pPr>
            <a:r>
              <a:rPr lang="ru-RU" dirty="0" smtClean="0"/>
              <a:t>2) Опять может повториться старая  история. </a:t>
            </a:r>
          </a:p>
          <a:p>
            <a:pPr>
              <a:buNone/>
            </a:pPr>
            <a:r>
              <a:rPr lang="ru-RU" dirty="0" smtClean="0"/>
              <a:t>3) Мне удастся пройти здесь. </a:t>
            </a:r>
          </a:p>
          <a:p>
            <a:pPr>
              <a:buNone/>
            </a:pPr>
            <a:r>
              <a:rPr lang="ru-RU" dirty="0" smtClean="0"/>
              <a:t>4) Хочется возвратиться пораньше. </a:t>
            </a:r>
          </a:p>
          <a:p>
            <a:pPr>
              <a:buNone/>
            </a:pPr>
            <a:r>
              <a:rPr lang="ru-RU" dirty="0" smtClean="0"/>
              <a:t>5) Не сидится в хате тесной, не лежится на печи. </a:t>
            </a:r>
          </a:p>
          <a:p>
            <a:pPr>
              <a:buNone/>
            </a:pPr>
            <a:r>
              <a:rPr lang="ru-RU" dirty="0" smtClean="0"/>
              <a:t>6) К городу приходится спускаться по отлогому шоссе.</a:t>
            </a:r>
          </a:p>
          <a:p>
            <a:pPr>
              <a:buNone/>
            </a:pPr>
            <a:r>
              <a:rPr lang="ru-RU" dirty="0" smtClean="0"/>
              <a:t>7) На дворе смеркается, но нам не хочется возвращаться.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779912" y="2132856"/>
            <a:ext cx="5256584" cy="4104456"/>
          </a:xfrm>
        </p:spPr>
        <p:txBody>
          <a:bodyPr>
            <a:noAutofit/>
          </a:bodyPr>
          <a:lstStyle/>
          <a:p>
            <a:pPr lvl="1">
              <a:buFont typeface="Wingdings" pitchFamily="2" charset="2"/>
              <a:buNone/>
            </a:pPr>
            <a:r>
              <a:rPr lang="ru-RU" sz="4000" dirty="0" smtClean="0"/>
              <a:t>Крылов  </a:t>
            </a:r>
            <a:r>
              <a:rPr lang="ru-RU" sz="4000" dirty="0" err="1" smtClean="0"/>
              <a:t>извес_ный</a:t>
            </a:r>
            <a:endParaRPr lang="ru-RU" sz="4000" dirty="0" smtClean="0"/>
          </a:p>
          <a:p>
            <a:pPr lvl="1">
              <a:buFont typeface="Wingdings" pitchFamily="2" charset="2"/>
              <a:buNone/>
            </a:pPr>
            <a:r>
              <a:rPr lang="ru-RU" sz="4000" dirty="0" err="1" smtClean="0"/>
              <a:t>ру_кий</a:t>
            </a:r>
            <a:r>
              <a:rPr lang="ru-RU" sz="4000" dirty="0" smtClean="0"/>
              <a:t> </a:t>
            </a:r>
            <a:r>
              <a:rPr lang="ru-RU" sz="4000" dirty="0" err="1" smtClean="0"/>
              <a:t>басн_пис_ц</a:t>
            </a:r>
            <a:r>
              <a:rPr lang="ru-RU" sz="4000" dirty="0"/>
              <a:t>.</a:t>
            </a:r>
          </a:p>
          <a:p>
            <a:pPr lvl="1">
              <a:buFont typeface="Wingdings" pitchFamily="2" charset="2"/>
              <a:buNone/>
            </a:pPr>
            <a:r>
              <a:rPr lang="ru-RU" sz="4000" dirty="0"/>
              <a:t>Он являет(?)</a:t>
            </a:r>
            <a:r>
              <a:rPr lang="ru-RU" sz="4000" dirty="0" err="1" smtClean="0"/>
              <a:t>ся</a:t>
            </a:r>
            <a:endParaRPr lang="ru-RU" sz="4000" dirty="0"/>
          </a:p>
          <a:p>
            <a:pPr lvl="1">
              <a:buFont typeface="Wingdings" pitchFamily="2" charset="2"/>
              <a:buNone/>
            </a:pPr>
            <a:r>
              <a:rPr lang="ru-RU" sz="4000" dirty="0" err="1" smtClean="0"/>
              <a:t>автор_м</a:t>
            </a:r>
            <a:r>
              <a:rPr lang="ru-RU" sz="4000" dirty="0" smtClean="0"/>
              <a:t> </a:t>
            </a:r>
            <a:r>
              <a:rPr lang="ru-RU" sz="4000" dirty="0"/>
              <a:t>более </a:t>
            </a:r>
            <a:r>
              <a:rPr lang="ru-RU" sz="4000" dirty="0" smtClean="0"/>
              <a:t>200</a:t>
            </a:r>
          </a:p>
          <a:p>
            <a:pPr lvl="1">
              <a:buFont typeface="Wingdings" pitchFamily="2" charset="2"/>
              <a:buNone/>
            </a:pPr>
            <a:r>
              <a:rPr lang="ru-RU" sz="4000" dirty="0" smtClean="0"/>
              <a:t>басен</a:t>
            </a:r>
            <a:r>
              <a:rPr lang="ru-RU" sz="4000" dirty="0"/>
              <a:t>.</a:t>
            </a:r>
          </a:p>
        </p:txBody>
      </p:sp>
      <p:pic>
        <p:nvPicPr>
          <p:cNvPr id="7176" name="Picture 8" descr="i(6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060848"/>
            <a:ext cx="2928938" cy="3957638"/>
          </a:xfrm>
          <a:noFill/>
          <a:ln/>
        </p:spPr>
      </p:pic>
      <p:sp>
        <p:nvSpPr>
          <p:cNvPr id="6" name="TextBox 5"/>
          <p:cNvSpPr txBox="1"/>
          <p:nvPr/>
        </p:nvSpPr>
        <p:spPr>
          <a:xfrm>
            <a:off x="971601" y="332659"/>
            <a:ext cx="7507760" cy="954075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Записать, вставив пропущенные орфограммы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и расставив знаки препинания.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3975</Words>
  <Application>Microsoft Office PowerPoint</Application>
  <PresentationFormat>Экран (4:3)</PresentationFormat>
  <Paragraphs>834</Paragraphs>
  <Slides>128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128</vt:i4>
      </vt:variant>
    </vt:vector>
  </HeadingPairs>
  <TitlesOfParts>
    <vt:vector size="129" baseType="lpstr">
      <vt:lpstr>Тема Office</vt:lpstr>
      <vt:lpstr>Слайд 1</vt:lpstr>
      <vt:lpstr>Слайд 2</vt:lpstr>
      <vt:lpstr>Неопределенная форма глагола (ИНФИНИТИВ)</vt:lpstr>
      <vt:lpstr>Спряжение глаголов – это изменение глаголов по лицам и числам.</vt:lpstr>
      <vt:lpstr>ГЛАСНЫЕ  В  БЕЗУДАРНЫХ  ЛИЧНЫХ ОКОНЧАНИЯХ  ГЛАГОЛОВ </vt:lpstr>
      <vt:lpstr>Спряжение глаголов</vt:lpstr>
      <vt:lpstr>Слайд 7</vt:lpstr>
      <vt:lpstr>Проверка домашней работы</vt:lpstr>
      <vt:lpstr>Работа «Исправь ошибки».</vt:lpstr>
      <vt:lpstr> Исправьте ошибки в тексте. </vt:lpstr>
      <vt:lpstr>Проверка </vt:lpstr>
      <vt:lpstr>Спряжение глаголов – это изменение глаголов по лицам и числам.</vt:lpstr>
      <vt:lpstr>Слайд 13</vt:lpstr>
      <vt:lpstr>Проспрягать глаголы</vt:lpstr>
      <vt:lpstr>Слайд 15</vt:lpstr>
      <vt:lpstr>1.  Записать сочетания слов, заменить глаголы в  личной форме глаголами в неопределенной форме, указать вид, спряжение. Пример. Обед варится — вариться, нес. в., II спр.</vt:lpstr>
      <vt:lpstr> Упражнение 2. Указать инфинитив, определить вид и спряжение глаголов. </vt:lpstr>
      <vt:lpstr>РАЗБОР ПРЕДЛОЖЕНИЯ</vt:lpstr>
      <vt:lpstr>Слайд 19</vt:lpstr>
      <vt:lpstr>О-Ё после шипящих в корне слова</vt:lpstr>
      <vt:lpstr>Е или И?</vt:lpstr>
      <vt:lpstr>Зрительный диктант</vt:lpstr>
      <vt:lpstr>Тема урока</vt:lpstr>
      <vt:lpstr>Спряжение глагола хотеть</vt:lpstr>
      <vt:lpstr>Спряжение глагола бежать</vt:lpstr>
      <vt:lpstr>Обратите внимание на окончания глаголов есть и дать в единственном числе</vt:lpstr>
      <vt:lpstr>Спряжение глаголов есть и дать</vt:lpstr>
      <vt:lpstr>Являются ли такие окончания типичными для глаголов?</vt:lpstr>
      <vt:lpstr> Записать глаголы в три столбика: разноспрягаемые, 1 и 2 спряжения. </vt:lpstr>
      <vt:lpstr>Слайд 30</vt:lpstr>
      <vt:lpstr>  Безударные личные окончания глаголов. Е или И?  </vt:lpstr>
      <vt:lpstr>Разберите предложения по членам. Укажите, каким членом предложения является прилагательное. </vt:lpstr>
      <vt:lpstr>Задание: в предложениях найдите местоимения, подчеркните их как члены предложения, над каждым местоимением  напишите  разряд.</vt:lpstr>
      <vt:lpstr>ПЕРЕХОДНЫЕ И НЕПЕРЕХОДНЫЕ ГЛАГОЛЫ</vt:lpstr>
      <vt:lpstr>Непереходные глаголы</vt:lpstr>
      <vt:lpstr> ПЕРЕХОДНЫЕ И НЕПЕРЕХОДНЫЕ ГЛАГОЛЫ </vt:lpstr>
      <vt:lpstr>Слайд 37</vt:lpstr>
      <vt:lpstr>Слайд 38</vt:lpstr>
      <vt:lpstr>Буквы О, А в приставках РОЗ-, РОС-, РАЗ-, РАС-.</vt:lpstr>
      <vt:lpstr>Разбор предложения</vt:lpstr>
      <vt:lpstr>Проверка </vt:lpstr>
      <vt:lpstr>Наклонение глагола</vt:lpstr>
      <vt:lpstr>Слайд 43</vt:lpstr>
      <vt:lpstr> </vt:lpstr>
      <vt:lpstr>Слайд 45</vt:lpstr>
      <vt:lpstr>Слайд 46</vt:lpstr>
      <vt:lpstr>Подведение итогов</vt:lpstr>
      <vt:lpstr>Домашнее задание </vt:lpstr>
      <vt:lpstr>Слайд 49</vt:lpstr>
      <vt:lpstr>Словарный диктант</vt:lpstr>
      <vt:lpstr>Слайд 51</vt:lpstr>
      <vt:lpstr>Слайд 52</vt:lpstr>
      <vt:lpstr>Слайд 53</vt:lpstr>
      <vt:lpstr>Слайд 54</vt:lpstr>
      <vt:lpstr>Слайд 55</vt:lpstr>
      <vt:lpstr>Образовать все формы наклонений от глаголов:</vt:lpstr>
      <vt:lpstr>Выписать глаголы, определить их наклонение.</vt:lpstr>
      <vt:lpstr>Слайд 58</vt:lpstr>
      <vt:lpstr>Рефлексия</vt:lpstr>
      <vt:lpstr>Домашнее задание </vt:lpstr>
      <vt:lpstr>Слайд 61</vt:lpstr>
      <vt:lpstr>Проверка домашнего задания</vt:lpstr>
      <vt:lpstr>ЦЕЛИ УРОКА:</vt:lpstr>
      <vt:lpstr>Слайд 64</vt:lpstr>
      <vt:lpstr> Чем различаются значения слова «острый» в следующих словосочетаниях? </vt:lpstr>
      <vt:lpstr> Указать опознавательные признаки орфограмм. </vt:lpstr>
      <vt:lpstr>Разбор предложения</vt:lpstr>
      <vt:lpstr>Проверка </vt:lpstr>
      <vt:lpstr>Тема урока</vt:lpstr>
      <vt:lpstr>Слайд 70</vt:lpstr>
      <vt:lpstr>Слайд 71</vt:lpstr>
      <vt:lpstr>УВИДЕЛ БЫ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 Найти четвёртое лишнее, подчеркнуть его и доказать.  </vt:lpstr>
      <vt:lpstr>Найти четвёртое лишнее, подчеркнуть его и доказать.</vt:lpstr>
      <vt:lpstr>Домашнее задание</vt:lpstr>
      <vt:lpstr>Рефлексия</vt:lpstr>
      <vt:lpstr>Слайд 84</vt:lpstr>
      <vt:lpstr> </vt:lpstr>
      <vt:lpstr>Разбор предложения </vt:lpstr>
      <vt:lpstr>Проверка </vt:lpstr>
      <vt:lpstr> Диктант «Проверяю себя». </vt:lpstr>
      <vt:lpstr>Слайд 89</vt:lpstr>
      <vt:lpstr>Е или И?</vt:lpstr>
      <vt:lpstr>Слайд 91</vt:lpstr>
      <vt:lpstr>Словарная работа. Спишите слова, вставьте пропущенные буквы, выделите корень.</vt:lpstr>
      <vt:lpstr> Соберите пословицы.  </vt:lpstr>
      <vt:lpstr> Перестроить предложения, заменив инфинитив формой  3-го лица единственного числа и наоборот:  Он ни о ком не беспокоится.  -   Ему не о ком беспокоиться. </vt:lpstr>
      <vt:lpstr>Слайд 95</vt:lpstr>
      <vt:lpstr> Словарная работа указать, чем является фраза:  с/с или предложением. </vt:lpstr>
      <vt:lpstr>Слайд 97</vt:lpstr>
      <vt:lpstr>Записать предложения, использую в качестве проверки данный способ подстановки.</vt:lpstr>
      <vt:lpstr>Слайд 99</vt:lpstr>
      <vt:lpstr>   Объяснительный диктант        «Басни Крылова»</vt:lpstr>
      <vt:lpstr>«Белка»</vt:lpstr>
      <vt:lpstr>    «Волк и кукушка»</vt:lpstr>
      <vt:lpstr>«Заяц на ловле»</vt:lpstr>
      <vt:lpstr>«Волк и ягнёнок»</vt:lpstr>
      <vt:lpstr>«Зеркало и обезьяна»</vt:lpstr>
      <vt:lpstr>«Слон и Моська»</vt:lpstr>
      <vt:lpstr>«Стрекоза и муравей»</vt:lpstr>
      <vt:lpstr> Творческое задание. Выписать возвратные глаголы и поставить их в неопределённую форму.  (на –тся или –ться).</vt:lpstr>
      <vt:lpstr> Проверка. Выписать возвратные глаголы и поставить их в неопределённую форму.  (на –тся или –ться).</vt:lpstr>
      <vt:lpstr>   Рассмотрите внимательно фотографии  и выполните задания:  </vt:lpstr>
      <vt:lpstr>Проверка. </vt:lpstr>
      <vt:lpstr>Синтаксический разбор предложения.</vt:lpstr>
      <vt:lpstr>Проверка </vt:lpstr>
      <vt:lpstr>Рефлексия</vt:lpstr>
      <vt:lpstr>Контрольный диктант (материал для учителя)</vt:lpstr>
      <vt:lpstr>Контрольный диктант  (материал для учителя)</vt:lpstr>
      <vt:lpstr>Задания </vt:lpstr>
      <vt:lpstr>АНАЛИЗ ДИКТАНТА.</vt:lpstr>
      <vt:lpstr>Работа над ошибками</vt:lpstr>
      <vt:lpstr>Слайд 120</vt:lpstr>
      <vt:lpstr>Орфограмма № 47 стр. 207 </vt:lpstr>
      <vt:lpstr>ЗАПОМНИ!</vt:lpstr>
      <vt:lpstr>ЗАПОМНИ!</vt:lpstr>
      <vt:lpstr>Исключение </vt:lpstr>
      <vt:lpstr>Слайд 125</vt:lpstr>
      <vt:lpstr>Запомни и говори правильно!</vt:lpstr>
      <vt:lpstr>Использованные материалы</vt:lpstr>
      <vt:lpstr>Слайд 128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Глагол как часть речи</dc:title>
  <dc:creator>User</dc:creator>
  <cp:lastModifiedBy>User</cp:lastModifiedBy>
  <cp:revision>132</cp:revision>
  <dcterms:created xsi:type="dcterms:W3CDTF">2013-04-16T18:51:30Z</dcterms:created>
  <dcterms:modified xsi:type="dcterms:W3CDTF">2014-03-29T09:30:12Z</dcterms:modified>
</cp:coreProperties>
</file>