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7" r:id="rId2"/>
    <p:sldId id="262" r:id="rId3"/>
    <p:sldId id="263" r:id="rId4"/>
    <p:sldId id="264" r:id="rId5"/>
    <p:sldId id="265" r:id="rId6"/>
    <p:sldId id="266" r:id="rId7"/>
    <p:sldId id="267"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446F210-D435-47A7-882D-D27B4CBC6CD3}" type="datetimeFigureOut">
              <a:rPr lang="ru-RU" smtClean="0"/>
              <a:pPr/>
              <a:t>12.05.2012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E1C90C7-8CE2-4275-BE13-416694EF3411}"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46F210-D435-47A7-882D-D27B4CBC6CD3}" type="datetimeFigureOut">
              <a:rPr lang="ru-RU" smtClean="0"/>
              <a:pPr/>
              <a:t>12.05.2012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1C90C7-8CE2-4275-BE13-416694EF341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46F210-D435-47A7-882D-D27B4CBC6CD3}" type="datetimeFigureOut">
              <a:rPr lang="ru-RU" smtClean="0"/>
              <a:pPr/>
              <a:t>12.05.2012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1C90C7-8CE2-4275-BE13-416694EF341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46F210-D435-47A7-882D-D27B4CBC6CD3}" type="datetimeFigureOut">
              <a:rPr lang="ru-RU" smtClean="0"/>
              <a:pPr/>
              <a:t>12.05.2012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1C90C7-8CE2-4275-BE13-416694EF341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446F210-D435-47A7-882D-D27B4CBC6CD3}" type="datetimeFigureOut">
              <a:rPr lang="ru-RU" smtClean="0"/>
              <a:pPr/>
              <a:t>12.05.2012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E1C90C7-8CE2-4275-BE13-416694EF341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446F210-D435-47A7-882D-D27B4CBC6CD3}" type="datetimeFigureOut">
              <a:rPr lang="ru-RU" smtClean="0"/>
              <a:pPr/>
              <a:t>12.05.2012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1C90C7-8CE2-4275-BE13-416694EF341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446F210-D435-47A7-882D-D27B4CBC6CD3}" type="datetimeFigureOut">
              <a:rPr lang="ru-RU" smtClean="0"/>
              <a:pPr/>
              <a:t>12.05.2012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1C90C7-8CE2-4275-BE13-416694EF341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446F210-D435-47A7-882D-D27B4CBC6CD3}" type="datetimeFigureOut">
              <a:rPr lang="ru-RU" smtClean="0"/>
              <a:pPr/>
              <a:t>12.05.2012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1C90C7-8CE2-4275-BE13-416694EF341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46F210-D435-47A7-882D-D27B4CBC6CD3}" type="datetimeFigureOut">
              <a:rPr lang="ru-RU" smtClean="0"/>
              <a:pPr/>
              <a:t>12.05.2012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1C90C7-8CE2-4275-BE13-416694EF341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446F210-D435-47A7-882D-D27B4CBC6CD3}" type="datetimeFigureOut">
              <a:rPr lang="ru-RU" smtClean="0"/>
              <a:pPr/>
              <a:t>12.05.2012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1C90C7-8CE2-4275-BE13-416694EF341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446F210-D435-47A7-882D-D27B4CBC6CD3}" type="datetimeFigureOut">
              <a:rPr lang="ru-RU" smtClean="0"/>
              <a:pPr/>
              <a:t>12.05.2012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1C90C7-8CE2-4275-BE13-416694EF341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446F210-D435-47A7-882D-D27B4CBC6CD3}" type="datetimeFigureOut">
              <a:rPr lang="ru-RU" smtClean="0"/>
              <a:pPr/>
              <a:t>12.05.2012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E1C90C7-8CE2-4275-BE13-416694EF341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93%D1%80%D1%8D%D0%B9_(%D0%B5%D0%B4%D0%B8%D0%BD%D0%B8%D1%86%D0%B0_%D0%B8%D0%B7%D0%BC%D0%B5%D1%80%D0%B5%D0%BD%D0%B8%D1%8F)" TargetMode="External"/><Relationship Id="rId2" Type="http://schemas.openxmlformats.org/officeDocument/2006/relationships/hyperlink" Target="http://ru.wikipedia.org/wiki/%D0%A1%D0%98"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214282" y="214290"/>
            <a:ext cx="8643998"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30238" algn="l"/>
              </a:tabLst>
            </a:pPr>
            <a:r>
              <a:rPr kumimoji="0" lang="ru-RU" b="1"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Воздействие ионизирующего излучения на организм человека,        общие понятия  и величины дозиметрии.</a:t>
            </a:r>
            <a:endParaRPr kumimoji="0" lang="ru-RU"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lang="ru-RU" sz="1400" dirty="0">
                <a:solidFill>
                  <a:schemeClr val="bg1"/>
                </a:solidFill>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Для того чтобы понять как ионизирующее излучение воздействует на организм человека надо понять, что является ионизирующим излучением.</a:t>
            </a:r>
            <a:endParaRPr kumimoji="0" lang="ru-RU"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14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Ионизирующее изучение</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 это излучения, взаимодействие которых со средой приводит в конечном счете к ионизации атомов и молекул.</a:t>
            </a:r>
            <a:endParaRPr kumimoji="0" lang="ru-RU"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К ионизирующим излучениям относятся: электромагнитное излучение (</a:t>
            </a:r>
            <a:r>
              <a:rPr kumimoji="0" lang="ru-RU" sz="1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γ </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излучение), потоки </a:t>
            </a:r>
            <a:r>
              <a:rPr kumimoji="0" lang="ru-RU" sz="1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α </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частиц, электронов и позитронов (</a:t>
            </a:r>
            <a:r>
              <a:rPr kumimoji="0" lang="ru-RU" sz="1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β </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излучение), нейтронов и других заряженных и нейтральных частиц.</a:t>
            </a:r>
            <a:endParaRPr kumimoji="0" lang="ru-RU" sz="900" b="0"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tabLst>
                <a:tab pos="630238"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14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Источником</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lang="ru-RU" sz="1400" i="1" dirty="0" smtClean="0">
                <a:solidFill>
                  <a:schemeClr val="bg1"/>
                </a:solidFill>
                <a:latin typeface="Arial" pitchFamily="34" charset="0"/>
                <a:ea typeface="Times New Roman" pitchFamily="18" charset="0"/>
                <a:cs typeface="Arial" pitchFamily="34" charset="0"/>
              </a:rPr>
              <a:t>ионизирующего изучения</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 называется объект, содержащий радиоактивный материал (радиоактивные вещества) или техническое устройство, испускающее или способное испускать (при определенных условиях) </a:t>
            </a:r>
            <a:r>
              <a:rPr lang="ru-RU" sz="1400" i="1" dirty="0" smtClean="0">
                <a:solidFill>
                  <a:schemeClr val="bg1"/>
                </a:solidFill>
                <a:latin typeface="Arial" pitchFamily="34" charset="0"/>
                <a:ea typeface="Times New Roman" pitchFamily="18" charset="0"/>
                <a:cs typeface="Arial" pitchFamily="34" charset="0"/>
              </a:rPr>
              <a:t>ионизирующее </a:t>
            </a:r>
            <a:r>
              <a:rPr lang="ru-RU" sz="1400" i="1" dirty="0">
                <a:solidFill>
                  <a:schemeClr val="bg1"/>
                </a:solidFill>
                <a:latin typeface="Arial" pitchFamily="34" charset="0"/>
                <a:ea typeface="Times New Roman" pitchFamily="18" charset="0"/>
                <a:cs typeface="Arial" pitchFamily="34" charset="0"/>
              </a:rPr>
              <a:t>изучение</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ru-RU"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p>
        </p:txBody>
      </p:sp>
      <p:pic>
        <p:nvPicPr>
          <p:cNvPr id="3" name="Рисунок 2" descr="1304761661_1.png"/>
          <p:cNvPicPr>
            <a:picLocks noChangeAspect="1"/>
          </p:cNvPicPr>
          <p:nvPr/>
        </p:nvPicPr>
        <p:blipFill>
          <a:blip r:embed="rId2" cstate="print"/>
          <a:stretch>
            <a:fillRect/>
          </a:stretch>
        </p:blipFill>
        <p:spPr>
          <a:xfrm>
            <a:off x="5143504" y="3643314"/>
            <a:ext cx="3571900" cy="2357454"/>
          </a:xfrm>
          <a:prstGeom prst="rect">
            <a:avLst/>
          </a:prstGeom>
          <a:ln>
            <a:noFill/>
          </a:ln>
          <a:effectLst>
            <a:outerShdw blurRad="292100" dist="139700" dir="2700000" algn="tl" rotWithShape="0">
              <a:srgbClr val="333333">
                <a:alpha val="65000"/>
              </a:srgbClr>
            </a:outerShdw>
          </a:effectLst>
        </p:spPr>
      </p:pic>
      <p:pic>
        <p:nvPicPr>
          <p:cNvPr id="5" name="Рисунок 4" descr="b2608b469397bd197216515b6e9270b1.jpg"/>
          <p:cNvPicPr>
            <a:picLocks noChangeAspect="1"/>
          </p:cNvPicPr>
          <p:nvPr/>
        </p:nvPicPr>
        <p:blipFill>
          <a:blip r:embed="rId3" cstate="print"/>
          <a:stretch>
            <a:fillRect/>
          </a:stretch>
        </p:blipFill>
        <p:spPr>
          <a:xfrm>
            <a:off x="285720" y="3286124"/>
            <a:ext cx="4500594" cy="334686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42844" y="214290"/>
            <a:ext cx="885831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630238" algn="l"/>
              </a:tabLst>
            </a:pP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Как же воздействует </a:t>
            </a:r>
            <a:r>
              <a:rPr lang="ru-RU" sz="16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ионизирующее </a:t>
            </a:r>
            <a:r>
              <a:rPr lang="ru-RU" sz="16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изучение </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на организм человека?</a:t>
            </a:r>
            <a:endPar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Ионизация, создаваемая излучением в тканях, приводит к образованию свободных радикалов, которые вызывают разрушения целостности цепочек макромолекул (белков и нуклеиновых кислот, являющихся основным строительным материалом клеток), что приводит к массовой гибели клеток, а также к канцерогенезу и мутагенезу.</a:t>
            </a:r>
            <a:endParaRPr kumimoji="0" lang="ru-RU"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lang="ru-RU" sz="1400" dirty="0" smtClean="0">
              <a:solidFill>
                <a:schemeClr val="bg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lang="ru-RU" sz="1400" dirty="0" smtClean="0">
              <a:solidFill>
                <a:schemeClr val="bg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lang="ru-RU" sz="1400" dirty="0" smtClean="0">
              <a:solidFill>
                <a:schemeClr val="bg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lang="ru-RU" sz="1400" dirty="0" smtClean="0">
              <a:solidFill>
                <a:schemeClr val="bg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lang="ru-RU" sz="1400" dirty="0" smtClean="0">
              <a:solidFill>
                <a:schemeClr val="bg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lang="ru-RU" sz="1400" dirty="0" smtClean="0">
              <a:solidFill>
                <a:schemeClr val="bg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lang="ru-RU" sz="1400" dirty="0" smtClean="0">
              <a:solidFill>
                <a:schemeClr val="bg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Рисунок 5" descr="Безымянный.png"/>
          <p:cNvPicPr>
            <a:picLocks noChangeAspect="1"/>
          </p:cNvPicPr>
          <p:nvPr/>
        </p:nvPicPr>
        <p:blipFill>
          <a:blip r:embed="rId2" cstate="print"/>
          <a:stretch>
            <a:fillRect/>
          </a:stretch>
        </p:blipFill>
        <p:spPr>
          <a:xfrm>
            <a:off x="1500166" y="1509521"/>
            <a:ext cx="5572164" cy="5207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42844" y="142852"/>
            <a:ext cx="857256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Воздействие ионизирующего излучения на организм человека оценивается величинами поглощенной, эквивалентной или эффективной дозы.</a:t>
            </a:r>
            <a:endParaRPr kumimoji="0" lang="ru-RU"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Поглощенная доза </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r>
              <a:rPr kumimoji="0" lang="ru-RU" sz="1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Дп</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 </a:t>
            </a:r>
            <a:r>
              <a:rPr kumimoji="0" lang="ru-RU" sz="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величина энергии ионизирующего излучения, переданная веществу. Выражается как отношение энергии излучения, поглощённой в данном объёме, к массе вещества в этом объёме. В единицах </a:t>
            </a:r>
            <a:r>
              <a:rPr kumimoji="0" lang="ru-RU" sz="1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системы</a:t>
            </a:r>
            <a:r>
              <a:rPr kumimoji="0" lang="ru-RU"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hlinkClick r:id="rId2" tooltip="СИ"/>
              </a:rPr>
              <a:t>СИ</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поглощенная доза измеряется в джоулях, деленных на килограмм (Дж/кг), и имеет специальное название — </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hlinkClick r:id="rId3" tooltip="Грэй (единица измерения)"/>
              </a:rPr>
              <a:t>Грэй</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(Гр). Использовавшаяся ранее </a:t>
            </a:r>
            <a:r>
              <a:rPr kumimoji="0" lang="ru-RU" sz="1400" b="0" i="0" u="sng"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внесистемная единица рад</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равна 0,01 Гр. </a:t>
            </a:r>
          </a:p>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Но данная величина (</a:t>
            </a:r>
            <a:r>
              <a:rPr kumimoji="0" lang="ru-RU" sz="1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Дп</a:t>
            </a: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не отражает биологический эффект облучения. Изучение отдельных последствий облучения живых тканей показало, что при одинаковых поглощенных дозах различные виды радиации производят неодинаковое биологическое воздействие на организм. Обусловлено это тем, что более тяжелая частица (например, протон) производит на единице пути в ткани больше ионов, чем легкая (например, электрон). </a:t>
            </a:r>
            <a:endParaRPr kumimoji="0" lang="ru-RU"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Рисунок 5" descr="Безымянный.png"/>
          <p:cNvPicPr>
            <a:picLocks noChangeAspect="1"/>
          </p:cNvPicPr>
          <p:nvPr/>
        </p:nvPicPr>
        <p:blipFill>
          <a:blip r:embed="rId4" cstate="print"/>
          <a:stretch>
            <a:fillRect/>
          </a:stretch>
        </p:blipFill>
        <p:spPr>
          <a:xfrm>
            <a:off x="285720" y="2928934"/>
            <a:ext cx="8643998" cy="371477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57188" y="500063"/>
            <a:ext cx="8572500" cy="535781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ctrTitle"/>
          </p:nvPr>
        </p:nvSpPr>
        <p:spPr>
          <a:xfrm>
            <a:off x="357158" y="3429000"/>
            <a:ext cx="8229600" cy="1828800"/>
          </a:xfrm>
        </p:spPr>
        <p:txBody>
          <a:bodyPr>
            <a:normAutofit fontScale="90000"/>
          </a:bodyPr>
          <a:lstStyle/>
          <a:p>
            <a:pPr eaLnBrk="1" fontAlgn="auto" hangingPunct="1">
              <a:spcAft>
                <a:spcPts val="0"/>
              </a:spcAft>
              <a:defRPr/>
            </a:pPr>
            <a:r>
              <a:rPr lang="ru-RU" dirty="0" smtClean="0">
                <a:solidFill>
                  <a:srgbClr val="FF9900"/>
                </a:solidFill>
              </a:rPr>
              <a:t>Автоматическая система контроля радиационной обстановки  Московского региона</a:t>
            </a:r>
            <a:br>
              <a:rPr lang="ru-RU" dirty="0" smtClean="0">
                <a:solidFill>
                  <a:srgbClr val="FF9900"/>
                </a:solidFill>
              </a:rPr>
            </a:br>
            <a:r>
              <a:rPr lang="ru-RU" sz="6000" dirty="0" smtClean="0">
                <a:solidFill>
                  <a:srgbClr val="FF0000"/>
                </a:solidFill>
              </a:rPr>
              <a:t>(АСКРО) </a:t>
            </a:r>
            <a:endParaRPr lang="ru-RU" sz="60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625" y="428625"/>
            <a:ext cx="8286750" cy="5929313"/>
          </a:xfrm>
        </p:spPr>
        <p:txBody>
          <a:bodyPr>
            <a:normAutofit fontScale="25000" lnSpcReduction="20000"/>
          </a:bodyPr>
          <a:lstStyle/>
          <a:p>
            <a:pPr indent="900113" algn="just" eaLnBrk="1" fontAlgn="auto" hangingPunct="1">
              <a:spcAft>
                <a:spcPts val="0"/>
              </a:spcAft>
              <a:buClr>
                <a:schemeClr val="tx1">
                  <a:shade val="95000"/>
                </a:schemeClr>
              </a:buClr>
              <a:buFont typeface="Wingdings 2"/>
              <a:buNone/>
              <a:defRPr/>
            </a:pPr>
            <a:r>
              <a:rPr lang="ru-RU" sz="11200" dirty="0" smtClean="0">
                <a:solidFill>
                  <a:schemeClr val="bg1">
                    <a:lumMod val="75000"/>
                    <a:lumOff val="25000"/>
                  </a:schemeClr>
                </a:solidFill>
                <a:effectLst>
                  <a:outerShdw blurRad="38100" dist="38100" dir="2700000" algn="tl">
                    <a:srgbClr val="000000">
                      <a:alpha val="43137"/>
                    </a:srgbClr>
                  </a:outerShdw>
                </a:effectLst>
                <a:latin typeface="Arial" pitchFamily="34" charset="0"/>
                <a:cs typeface="Arial" pitchFamily="34" charset="0"/>
              </a:rPr>
              <a:t>Система предназначена для непрерывного радиационного мониторинга территорий, объектов, в санитарно-защитных зонах (СЗЗ) и зонах наблюдения (ЗН) радиационно-опасных объектов с передачей данных по собственной радиосети. </a:t>
            </a:r>
          </a:p>
          <a:p>
            <a:pPr algn="just" eaLnBrk="1" fontAlgn="auto" hangingPunct="1">
              <a:spcAft>
                <a:spcPts val="0"/>
              </a:spcAft>
              <a:buClr>
                <a:schemeClr val="tx1">
                  <a:shade val="95000"/>
                </a:schemeClr>
              </a:buClr>
              <a:buFont typeface="Wingdings 2"/>
              <a:buNone/>
              <a:defRPr/>
            </a:pPr>
            <a:endParaRPr lang="ru-RU" sz="11200" dirty="0" smtClean="0">
              <a:solidFill>
                <a:schemeClr val="bg1">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a:p>
            <a:pPr indent="900113" algn="just" eaLnBrk="1" fontAlgn="auto" hangingPunct="1">
              <a:spcAft>
                <a:spcPts val="0"/>
              </a:spcAft>
              <a:buClr>
                <a:schemeClr val="tx1">
                  <a:shade val="95000"/>
                </a:schemeClr>
              </a:buClr>
              <a:buFont typeface="Wingdings 2"/>
              <a:buNone/>
              <a:defRPr/>
            </a:pPr>
            <a:r>
              <a:rPr lang="ru-RU" sz="11200" dirty="0" smtClean="0">
                <a:solidFill>
                  <a:schemeClr val="bg1">
                    <a:lumMod val="75000"/>
                    <a:lumOff val="25000"/>
                  </a:schemeClr>
                </a:solidFill>
                <a:effectLst>
                  <a:outerShdw blurRad="38100" dist="38100" dir="2700000" algn="tl">
                    <a:srgbClr val="000000">
                      <a:alpha val="43137"/>
                    </a:srgbClr>
                  </a:outerShdw>
                </a:effectLst>
                <a:latin typeface="Arial" pitchFamily="34" charset="0"/>
                <a:cs typeface="Arial" pitchFamily="34" charset="0"/>
              </a:rPr>
              <a:t>Успешно эксплуатируется в системах АСКРО российских АЭС .</a:t>
            </a:r>
          </a:p>
          <a:p>
            <a:pPr indent="900113" algn="just" eaLnBrk="1" fontAlgn="auto" hangingPunct="1">
              <a:spcAft>
                <a:spcPts val="0"/>
              </a:spcAft>
              <a:buClr>
                <a:schemeClr val="tx1">
                  <a:shade val="95000"/>
                </a:schemeClr>
              </a:buClr>
              <a:buFont typeface="Wingdings 2"/>
              <a:buNone/>
              <a:defRPr/>
            </a:pPr>
            <a:r>
              <a:rPr lang="ru-RU" sz="11200" dirty="0" smtClean="0">
                <a:solidFill>
                  <a:schemeClr val="bg1">
                    <a:lumMod val="75000"/>
                    <a:lumOff val="25000"/>
                  </a:schemeClr>
                </a:solidFill>
                <a:effectLst>
                  <a:outerShdw blurRad="38100" dist="38100" dir="2700000" algn="tl">
                    <a:srgbClr val="000000">
                      <a:alpha val="43137"/>
                    </a:srgbClr>
                  </a:outerShdw>
                </a:effectLst>
                <a:latin typeface="Arial" pitchFamily="34" charset="0"/>
                <a:cs typeface="Arial" pitchFamily="34" charset="0"/>
              </a:rPr>
              <a:t>Имеет разрешение на использование радиочастот Госкомитета по радиочастотам и </a:t>
            </a:r>
            <a:r>
              <a:rPr lang="ru-RU" sz="11200" dirty="0" err="1" smtClean="0">
                <a:solidFill>
                  <a:schemeClr val="bg1">
                    <a:lumMod val="75000"/>
                    <a:lumOff val="25000"/>
                  </a:schemeClr>
                </a:solidFill>
                <a:effectLst>
                  <a:outerShdw blurRad="38100" dist="38100" dir="2700000" algn="tl">
                    <a:srgbClr val="000000">
                      <a:alpha val="43137"/>
                    </a:srgbClr>
                  </a:outerShdw>
                </a:effectLst>
                <a:latin typeface="Arial" pitchFamily="34" charset="0"/>
                <a:cs typeface="Arial" pitchFamily="34" charset="0"/>
              </a:rPr>
              <a:t>Россвязьнадзора</a:t>
            </a:r>
            <a:r>
              <a:rPr lang="ru-RU" sz="11200" dirty="0" smtClean="0">
                <a:solidFill>
                  <a:schemeClr val="bg1">
                    <a:lumMod val="75000"/>
                    <a:lumOff val="25000"/>
                  </a:schemeClr>
                </a:solidFill>
                <a:effectLst>
                  <a:outerShdw blurRad="38100" dist="38100" dir="2700000" algn="tl">
                    <a:srgbClr val="000000">
                      <a:alpha val="43137"/>
                    </a:srgbClr>
                  </a:outerShdw>
                </a:effectLst>
                <a:latin typeface="Arial" pitchFamily="34" charset="0"/>
                <a:cs typeface="Arial" pitchFamily="34" charset="0"/>
              </a:rPr>
              <a:t>.</a:t>
            </a:r>
          </a:p>
          <a:p>
            <a:pPr indent="900113" algn="just" eaLnBrk="1" fontAlgn="auto" hangingPunct="1">
              <a:spcAft>
                <a:spcPts val="0"/>
              </a:spcAft>
              <a:buClr>
                <a:schemeClr val="tx1">
                  <a:shade val="95000"/>
                </a:schemeClr>
              </a:buClr>
              <a:defRPr/>
            </a:pPr>
            <a:r>
              <a:rPr lang="ru-RU" sz="11200" dirty="0" smtClean="0">
                <a:solidFill>
                  <a:schemeClr val="bg1">
                    <a:lumMod val="75000"/>
                    <a:lumOff val="25000"/>
                  </a:schemeClr>
                </a:solidFill>
                <a:effectLst>
                  <a:outerShdw blurRad="38100" dist="38100" dir="2700000" algn="tl">
                    <a:srgbClr val="000000">
                      <a:alpha val="43137"/>
                    </a:srgbClr>
                  </a:outerShdw>
                </a:effectLst>
                <a:latin typeface="Arial" pitchFamily="34" charset="0"/>
                <a:cs typeface="Arial" pitchFamily="34" charset="0"/>
              </a:rPr>
              <a:t>В основу системы входит прибор непрерывного контроля радиационной обстановки </a:t>
            </a:r>
            <a:r>
              <a:rPr lang="ru-RU" sz="11200" dirty="0" err="1" smtClean="0">
                <a:solidFill>
                  <a:schemeClr val="bg1">
                    <a:lumMod val="75000"/>
                    <a:lumOff val="25000"/>
                  </a:schemeClr>
                </a:solidFill>
                <a:effectLst>
                  <a:outerShdw blurRad="38100" dist="38100" dir="2700000" algn="tl">
                    <a:srgbClr val="000000">
                      <a:alpha val="43137"/>
                    </a:srgbClr>
                  </a:outerShdw>
                </a:effectLst>
                <a:latin typeface="Arial" pitchFamily="34" charset="0"/>
                <a:cs typeface="Arial" pitchFamily="34" charset="0"/>
              </a:rPr>
              <a:t>Атлант-Р</a:t>
            </a:r>
            <a:endParaRPr lang="ru-RU" sz="11200" dirty="0" smtClean="0">
              <a:solidFill>
                <a:schemeClr val="bg1">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a:p>
            <a:pPr algn="just" eaLnBrk="1" fontAlgn="auto" hangingPunct="1">
              <a:spcAft>
                <a:spcPts val="0"/>
              </a:spcAft>
              <a:buClr>
                <a:schemeClr val="tx1">
                  <a:shade val="95000"/>
                </a:schemeClr>
              </a:buClr>
              <a:buFont typeface="Wingdings 2"/>
              <a:buNone/>
              <a:defRPr/>
            </a:pPr>
            <a:endParaRPr lang="ru-RU" dirty="0" smtClean="0">
              <a:effectLst>
                <a:outerShdw blurRad="38100" dist="38100" dir="2700000" algn="tl">
                  <a:srgbClr val="000000">
                    <a:alpha val="43137"/>
                  </a:srgbClr>
                </a:outerShdw>
              </a:effectLst>
              <a:latin typeface="+mj-lt"/>
            </a:endParaRPr>
          </a:p>
          <a:p>
            <a:pPr algn="just" eaLnBrk="1" fontAlgn="auto" hangingPunct="1">
              <a:spcAft>
                <a:spcPts val="0"/>
              </a:spcAft>
              <a:buClr>
                <a:schemeClr val="tx1">
                  <a:shade val="95000"/>
                </a:schemeClr>
              </a:buClr>
              <a:buFont typeface="Wingdings 2"/>
              <a:buNone/>
              <a:defRPr/>
            </a:pPr>
            <a:r>
              <a:rPr lang="ru-RU" dirty="0" smtClean="0">
                <a:effectLst>
                  <a:outerShdw blurRad="38100" dist="38100" dir="2700000" algn="tl">
                    <a:srgbClr val="000000">
                      <a:alpha val="43137"/>
                    </a:srgbClr>
                  </a:outerShdw>
                </a:effectLst>
                <a:latin typeface="+mj-lt"/>
              </a:rPr>
              <a:t/>
            </a:r>
            <a:br>
              <a:rPr lang="ru-RU" dirty="0" smtClean="0">
                <a:effectLst>
                  <a:outerShdw blurRad="38100" dist="38100" dir="2700000" algn="tl">
                    <a:srgbClr val="000000">
                      <a:alpha val="43137"/>
                    </a:srgbClr>
                  </a:outerShdw>
                </a:effectLst>
                <a:latin typeface="+mj-lt"/>
              </a:rPr>
            </a:br>
            <a:r>
              <a:rPr lang="ru-RU" dirty="0" smtClean="0">
                <a:effectLst>
                  <a:outerShdw blurRad="38100" dist="38100" dir="2700000" algn="tl">
                    <a:srgbClr val="000000">
                      <a:alpha val="43137"/>
                    </a:srgbClr>
                  </a:outerShdw>
                </a:effectLst>
                <a:latin typeface="+mj-lt"/>
              </a:rPr>
              <a:t>   </a:t>
            </a:r>
          </a:p>
          <a:p>
            <a:pPr algn="just" eaLnBrk="1" fontAlgn="auto" hangingPunct="1">
              <a:spcAft>
                <a:spcPts val="0"/>
              </a:spcAft>
              <a:buClr>
                <a:schemeClr val="tx1">
                  <a:shade val="95000"/>
                </a:schemeClr>
              </a:buClr>
              <a:buFont typeface="Wingdings 2"/>
              <a:buNone/>
              <a:defRPr/>
            </a:pPr>
            <a:endParaRPr lang="ru-RU"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4429125" y="3143250"/>
            <a:ext cx="4429125" cy="3500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214313" y="142875"/>
            <a:ext cx="8715375" cy="27860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Подзаголовок 2"/>
          <p:cNvSpPr>
            <a:spLocks noGrp="1"/>
          </p:cNvSpPr>
          <p:nvPr>
            <p:ph type="subTitle" idx="1"/>
          </p:nvPr>
        </p:nvSpPr>
        <p:spPr>
          <a:xfrm>
            <a:off x="214313" y="285750"/>
            <a:ext cx="8501062" cy="2643188"/>
          </a:xfrm>
        </p:spPr>
        <p:txBody>
          <a:bodyPr>
            <a:normAutofit fontScale="47500" lnSpcReduction="20000"/>
          </a:bodyPr>
          <a:lstStyle/>
          <a:p>
            <a:pPr indent="722313" algn="just" eaLnBrk="1" fontAlgn="auto" hangingPunct="1">
              <a:lnSpc>
                <a:spcPct val="130000"/>
              </a:lnSpc>
              <a:spcAft>
                <a:spcPts val="0"/>
              </a:spcAft>
              <a:buClr>
                <a:schemeClr val="tx1">
                  <a:shade val="95000"/>
                </a:schemeClr>
              </a:buClr>
              <a:buFont typeface="Wingdings 2"/>
              <a:buNone/>
              <a:defRPr/>
            </a:pPr>
            <a:r>
              <a:rPr lang="ru-RU" sz="4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Прибор </a:t>
            </a:r>
            <a:r>
              <a:rPr lang="ru-RU" sz="42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Атлант-Р</a:t>
            </a:r>
            <a:r>
              <a:rPr lang="ru-RU" sz="4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ru-RU" sz="4200" b="1" dirty="0" smtClean="0">
                <a:solidFill>
                  <a:schemeClr val="accent4">
                    <a:lumMod val="50000"/>
                  </a:schemeClr>
                </a:solidFill>
                <a:latin typeface="Arial" pitchFamily="34" charset="0"/>
                <a:cs typeface="Arial" pitchFamily="34" charset="0"/>
              </a:rPr>
              <a:t>предназначен для непрерывного измерения мощности эквивалентной дозы гамма-излучения, передачи радиометрических данных в оперативный центр Автоматизированной системы контроля радиационной обстановки (далее – АСКРО «Радон») Московского региона, отображения состояния радиационного фона на крупноформатном табло.</a:t>
            </a:r>
            <a:endParaRPr lang="ru-RU" sz="3400" b="1" dirty="0" smtClean="0">
              <a:solidFill>
                <a:schemeClr val="accent4">
                  <a:lumMod val="50000"/>
                </a:schemeClr>
              </a:solidFill>
              <a:latin typeface="Arial" pitchFamily="34" charset="0"/>
              <a:cs typeface="Arial" pitchFamily="34" charset="0"/>
            </a:endParaRPr>
          </a:p>
          <a:p>
            <a:pPr eaLnBrk="1" fontAlgn="auto" hangingPunct="1">
              <a:spcAft>
                <a:spcPts val="0"/>
              </a:spcAft>
              <a:buClr>
                <a:schemeClr val="tx1">
                  <a:shade val="95000"/>
                </a:schemeClr>
              </a:buClr>
              <a:buFont typeface="Wingdings 2"/>
              <a:buNone/>
              <a:defRPr/>
            </a:pPr>
            <a:r>
              <a:rPr lang="ru-RU" dirty="0" smtClean="0"/>
              <a:t> </a:t>
            </a:r>
          </a:p>
          <a:p>
            <a:pPr eaLnBrk="1" fontAlgn="auto" hangingPunct="1">
              <a:spcAft>
                <a:spcPts val="0"/>
              </a:spcAft>
              <a:buClr>
                <a:schemeClr val="tx1">
                  <a:shade val="95000"/>
                </a:schemeClr>
              </a:buClr>
              <a:buFont typeface="Wingdings 2"/>
              <a:buNone/>
              <a:defRPr/>
            </a:pPr>
            <a:endParaRPr lang="ru-RU" dirty="0"/>
          </a:p>
        </p:txBody>
      </p:sp>
      <p:pic>
        <p:nvPicPr>
          <p:cNvPr id="9221" name="Picture 2" descr="C:\Documents and Settings\ТолстоваАС\Рабочий стол\Прибор Атлант.jpg"/>
          <p:cNvPicPr>
            <a:picLocks noChangeAspect="1" noChangeArrowheads="1"/>
          </p:cNvPicPr>
          <p:nvPr/>
        </p:nvPicPr>
        <p:blipFill>
          <a:blip r:embed="rId2"/>
          <a:srcRect/>
          <a:stretch>
            <a:fillRect/>
          </a:stretch>
        </p:blipFill>
        <p:spPr bwMode="auto">
          <a:xfrm>
            <a:off x="214313" y="3286125"/>
            <a:ext cx="4071937" cy="2928938"/>
          </a:xfrm>
          <a:prstGeom prst="rect">
            <a:avLst/>
          </a:prstGeom>
          <a:noFill/>
          <a:ln w="9525">
            <a:noFill/>
            <a:miter lim="800000"/>
            <a:headEnd/>
            <a:tailEnd/>
          </a:ln>
        </p:spPr>
      </p:pic>
      <p:sp>
        <p:nvSpPr>
          <p:cNvPr id="5" name="TextBox 4"/>
          <p:cNvSpPr txBox="1"/>
          <p:nvPr/>
        </p:nvSpPr>
        <p:spPr>
          <a:xfrm>
            <a:off x="4429125" y="3143250"/>
            <a:ext cx="4214813" cy="3570288"/>
          </a:xfrm>
          <a:prstGeom prst="rect">
            <a:avLst/>
          </a:prstGeom>
          <a:noFill/>
        </p:spPr>
        <p:txBody>
          <a:bodyPr anchor="ctr">
            <a:spAutoFit/>
          </a:bodyPr>
          <a:lstStyle/>
          <a:p>
            <a:pPr indent="722313" algn="just" fontAlgn="auto">
              <a:spcBef>
                <a:spcPts val="0"/>
              </a:spcBef>
              <a:spcAft>
                <a:spcPts val="0"/>
              </a:spcAft>
              <a:defRPr/>
            </a:pPr>
            <a:r>
              <a:rPr lang="ru-RU" sz="1600" b="1" dirty="0">
                <a:solidFill>
                  <a:srgbClr val="7030A0"/>
                </a:solidFill>
                <a:latin typeface="Arial" pitchFamily="34" charset="0"/>
                <a:cs typeface="Arial" pitchFamily="34" charset="0"/>
              </a:rPr>
              <a:t>Значения показателей информационного табло передаются в </a:t>
            </a:r>
            <a:r>
              <a:rPr lang="ru-RU" sz="1600" b="1" dirty="0" err="1">
                <a:solidFill>
                  <a:srgbClr val="7030A0"/>
                </a:solidFill>
                <a:latin typeface="Arial" pitchFamily="34" charset="0"/>
                <a:cs typeface="Arial" pitchFamily="34" charset="0"/>
              </a:rPr>
              <a:t>нанозивертах</a:t>
            </a:r>
            <a:r>
              <a:rPr lang="ru-RU" sz="1600" b="1" dirty="0">
                <a:solidFill>
                  <a:srgbClr val="7030A0"/>
                </a:solidFill>
                <a:latin typeface="Arial" pitchFamily="34" charset="0"/>
                <a:cs typeface="Arial" pitchFamily="34" charset="0"/>
              </a:rPr>
              <a:t> </a:t>
            </a:r>
            <a:r>
              <a:rPr lang="ru-RU" sz="1600" b="1" dirty="0" err="1">
                <a:solidFill>
                  <a:srgbClr val="7030A0"/>
                </a:solidFill>
                <a:latin typeface="Arial" pitchFamily="34" charset="0"/>
                <a:cs typeface="Arial" pitchFamily="34" charset="0"/>
              </a:rPr>
              <a:t>в</a:t>
            </a:r>
            <a:r>
              <a:rPr lang="ru-RU" sz="1600" b="1" dirty="0">
                <a:solidFill>
                  <a:srgbClr val="7030A0"/>
                </a:solidFill>
                <a:latin typeface="Arial" pitchFamily="34" charset="0"/>
                <a:cs typeface="Arial" pitchFamily="34" charset="0"/>
              </a:rPr>
              <a:t> час – </a:t>
            </a:r>
            <a:r>
              <a:rPr lang="ru-RU" sz="1600" b="1" u="sng" dirty="0">
                <a:solidFill>
                  <a:srgbClr val="7030A0"/>
                </a:solidFill>
                <a:latin typeface="Arial" pitchFamily="34" charset="0"/>
                <a:cs typeface="Arial" pitchFamily="34" charset="0"/>
              </a:rPr>
              <a:t>например 135 </a:t>
            </a:r>
            <a:r>
              <a:rPr lang="ru-RU" sz="1600" b="1" u="sng" dirty="0" err="1">
                <a:solidFill>
                  <a:srgbClr val="7030A0"/>
                </a:solidFill>
                <a:latin typeface="Arial" pitchFamily="34" charset="0"/>
                <a:cs typeface="Arial" pitchFamily="34" charset="0"/>
              </a:rPr>
              <a:t>нЗв</a:t>
            </a:r>
            <a:r>
              <a:rPr lang="ru-RU" sz="1600" b="1" u="sng" dirty="0">
                <a:solidFill>
                  <a:srgbClr val="7030A0"/>
                </a:solidFill>
                <a:latin typeface="Arial" pitchFamily="34" charset="0"/>
                <a:cs typeface="Arial" pitchFamily="34" charset="0"/>
              </a:rPr>
              <a:t>/ч</a:t>
            </a:r>
            <a:r>
              <a:rPr lang="ru-RU" sz="1600" b="1" dirty="0">
                <a:solidFill>
                  <a:srgbClr val="7030A0"/>
                </a:solidFill>
                <a:latin typeface="Arial" pitchFamily="34" charset="0"/>
                <a:cs typeface="Arial" pitchFamily="34" charset="0"/>
              </a:rPr>
              <a:t>. Это значение уровня радиации (радиационного фона), выраженное в значении международной системы СИ </a:t>
            </a:r>
            <a:r>
              <a:rPr lang="ru-RU" sz="1600" b="1" dirty="0" err="1">
                <a:solidFill>
                  <a:srgbClr val="7030A0"/>
                </a:solidFill>
                <a:latin typeface="Arial" pitchFamily="34" charset="0"/>
                <a:cs typeface="Arial" pitchFamily="34" charset="0"/>
              </a:rPr>
              <a:t>зивертах</a:t>
            </a:r>
            <a:r>
              <a:rPr lang="ru-RU" sz="1600" b="1" dirty="0">
                <a:solidFill>
                  <a:srgbClr val="7030A0"/>
                </a:solidFill>
                <a:latin typeface="Arial" pitchFamily="34" charset="0"/>
                <a:cs typeface="Arial" pitchFamily="34" charset="0"/>
              </a:rPr>
              <a:t> (Зв).</a:t>
            </a:r>
          </a:p>
          <a:p>
            <a:pPr indent="722313" algn="just" fontAlgn="auto">
              <a:spcBef>
                <a:spcPts val="0"/>
              </a:spcBef>
              <a:spcAft>
                <a:spcPts val="0"/>
              </a:spcAft>
              <a:defRPr/>
            </a:pPr>
            <a:r>
              <a:rPr lang="ru-RU" sz="1600" b="1" dirty="0">
                <a:solidFill>
                  <a:srgbClr val="7030A0"/>
                </a:solidFill>
                <a:latin typeface="Arial" pitchFamily="34" charset="0"/>
                <a:cs typeface="Arial" pitchFamily="34" charset="0"/>
              </a:rPr>
              <a:t>В соотношении к внесистемной единице рентгену (Р) </a:t>
            </a:r>
            <a:r>
              <a:rPr lang="ru-RU" sz="1600" b="1" dirty="0" err="1">
                <a:solidFill>
                  <a:srgbClr val="7030A0"/>
                </a:solidFill>
                <a:latin typeface="Arial" pitchFamily="34" charset="0"/>
                <a:cs typeface="Arial" pitchFamily="34" charset="0"/>
              </a:rPr>
              <a:t>зиверт</a:t>
            </a:r>
            <a:r>
              <a:rPr lang="ru-RU" sz="1600" b="1" dirty="0">
                <a:solidFill>
                  <a:srgbClr val="7030A0"/>
                </a:solidFill>
                <a:latin typeface="Arial" pitchFamily="34" charset="0"/>
                <a:cs typeface="Arial" pitchFamily="34" charset="0"/>
              </a:rPr>
              <a:t> составляет 1 Зв = 100 Р, т.е. 135 </a:t>
            </a:r>
            <a:r>
              <a:rPr lang="ru-RU" sz="1600" b="1" dirty="0" err="1">
                <a:solidFill>
                  <a:srgbClr val="7030A0"/>
                </a:solidFill>
                <a:latin typeface="Arial" pitchFamily="34" charset="0"/>
                <a:cs typeface="Arial" pitchFamily="34" charset="0"/>
              </a:rPr>
              <a:t>нЗв</a:t>
            </a:r>
            <a:r>
              <a:rPr lang="ru-RU" sz="1600" b="1" dirty="0">
                <a:solidFill>
                  <a:srgbClr val="7030A0"/>
                </a:solidFill>
                <a:latin typeface="Arial" pitchFamily="34" charset="0"/>
                <a:cs typeface="Arial" pitchFamily="34" charset="0"/>
              </a:rPr>
              <a:t>/ч составляет 13,5 </a:t>
            </a:r>
            <a:r>
              <a:rPr lang="ru-RU" sz="1600" b="1" dirty="0" err="1">
                <a:solidFill>
                  <a:srgbClr val="7030A0"/>
                </a:solidFill>
                <a:latin typeface="Arial" pitchFamily="34" charset="0"/>
                <a:cs typeface="Arial" pitchFamily="34" charset="0"/>
              </a:rPr>
              <a:t>мкР</a:t>
            </a:r>
            <a:r>
              <a:rPr lang="ru-RU" sz="1600" b="1" dirty="0">
                <a:solidFill>
                  <a:srgbClr val="7030A0"/>
                </a:solidFill>
                <a:latin typeface="Arial" pitchFamily="34" charset="0"/>
                <a:cs typeface="Arial" pitchFamily="34" charset="0"/>
              </a:rPr>
              <a:t>/ч (микрорентген в час), что соответствует норме Московского региона. </a:t>
            </a:r>
          </a:p>
          <a:p>
            <a:pPr fontAlgn="auto">
              <a:spcBef>
                <a:spcPts val="0"/>
              </a:spcBef>
              <a:spcAft>
                <a:spcPts val="0"/>
              </a:spcAft>
              <a:defRPr/>
            </a:pPr>
            <a:endParaRPr lang="ru-RU"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313" y="571500"/>
            <a:ext cx="8715375" cy="571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Содержимое 2"/>
          <p:cNvSpPr>
            <a:spLocks noGrp="1"/>
          </p:cNvSpPr>
          <p:nvPr>
            <p:ph idx="1"/>
          </p:nvPr>
        </p:nvSpPr>
        <p:spPr>
          <a:xfrm>
            <a:off x="214313" y="571500"/>
            <a:ext cx="8643937" cy="5737225"/>
          </a:xfrm>
        </p:spPr>
        <p:txBody>
          <a:bodyPr>
            <a:noAutofit/>
          </a:bodyPr>
          <a:lstStyle/>
          <a:p>
            <a:pPr marL="548640" indent="-411480" algn="ctr" eaLnBrk="1" fontAlgn="auto" hangingPunct="1">
              <a:spcAft>
                <a:spcPts val="0"/>
              </a:spcAft>
              <a:buClr>
                <a:schemeClr val="tx1">
                  <a:shade val="95000"/>
                </a:schemeClr>
              </a:buClr>
              <a:buFont typeface="Wingdings 2"/>
              <a:buNone/>
              <a:defRPr/>
            </a:pPr>
            <a:endParaRPr lang="ru-RU" sz="1800" b="1" dirty="0" smtClean="0">
              <a:latin typeface="+mj-lt"/>
            </a:endParaRPr>
          </a:p>
          <a:p>
            <a:pPr marL="0" indent="722313" algn="just" eaLnBrk="1" fontAlgn="auto" hangingPunct="1">
              <a:spcAft>
                <a:spcPts val="0"/>
              </a:spcAft>
              <a:buClr>
                <a:schemeClr val="tx1">
                  <a:shade val="95000"/>
                </a:schemeClr>
              </a:buClr>
              <a:buFont typeface="Wingdings 2"/>
              <a:buNone/>
              <a:defRPr/>
            </a:pPr>
            <a:r>
              <a:rPr lang="ru-RU" sz="1800" b="1" dirty="0" smtClean="0">
                <a:solidFill>
                  <a:srgbClr val="002060"/>
                </a:solidFill>
                <a:latin typeface="Arial" pitchFamily="34" charset="0"/>
                <a:cs typeface="Arial" pitchFamily="34" charset="0"/>
              </a:rPr>
              <a:t>В городе Москве установлено </a:t>
            </a:r>
            <a:r>
              <a:rPr lang="ru-RU" sz="1800" b="1" dirty="0" smtClean="0">
                <a:solidFill>
                  <a:srgbClr val="FF0000"/>
                </a:solidFill>
                <a:latin typeface="Arial" pitchFamily="34" charset="0"/>
                <a:cs typeface="Arial" pitchFamily="34" charset="0"/>
              </a:rPr>
              <a:t>64 датчика. </a:t>
            </a:r>
            <a:r>
              <a:rPr lang="ru-RU" sz="1800" b="1" dirty="0" smtClean="0">
                <a:solidFill>
                  <a:srgbClr val="002060"/>
                </a:solidFill>
                <a:latin typeface="Arial" pitchFamily="34" charset="0"/>
                <a:cs typeface="Arial" pitchFamily="34" charset="0"/>
              </a:rPr>
              <a:t>Информация о радиационной обстановке поступает на компьютер начальника отдела АСКРО, Центра радиоэкологической безопасности </a:t>
            </a:r>
            <a:r>
              <a:rPr lang="ru-RU" sz="1800" b="1" dirty="0" smtClean="0">
                <a:solidFill>
                  <a:srgbClr val="FF0000"/>
                </a:solidFill>
                <a:latin typeface="Arial" pitchFamily="34" charset="0"/>
                <a:cs typeface="Arial" pitchFamily="34" charset="0"/>
              </a:rPr>
              <a:t>ГУП МосНПО «Радон» </a:t>
            </a:r>
            <a:r>
              <a:rPr lang="ru-RU" sz="1800" b="1" dirty="0" smtClean="0">
                <a:solidFill>
                  <a:srgbClr val="002060"/>
                </a:solidFill>
                <a:latin typeface="Arial" pitchFamily="34" charset="0"/>
                <a:cs typeface="Arial" pitchFamily="34" charset="0"/>
              </a:rPr>
              <a:t>тел: 919-32-02 и на пульт дежурному диспетчеру (</a:t>
            </a:r>
            <a:r>
              <a:rPr lang="ru-RU" sz="1800" b="1" dirty="0" smtClean="0">
                <a:solidFill>
                  <a:srgbClr val="FF0000"/>
                </a:solidFill>
                <a:latin typeface="Arial" pitchFamily="34" charset="0"/>
                <a:cs typeface="Arial" pitchFamily="34" charset="0"/>
              </a:rPr>
              <a:t>дежурство круглосуточное</a:t>
            </a:r>
            <a:r>
              <a:rPr lang="ru-RU" sz="1800" b="1" dirty="0" smtClean="0">
                <a:solidFill>
                  <a:srgbClr val="002060"/>
                </a:solidFill>
                <a:latin typeface="Arial" pitchFamily="34" charset="0"/>
                <a:cs typeface="Arial" pitchFamily="34" charset="0"/>
              </a:rPr>
              <a:t>), находящемуся по адресу: </a:t>
            </a:r>
            <a:r>
              <a:rPr lang="ru-RU" sz="1800" b="1" dirty="0" smtClean="0">
                <a:solidFill>
                  <a:srgbClr val="FF0000"/>
                </a:solidFill>
                <a:latin typeface="Arial" pitchFamily="34" charset="0"/>
                <a:cs typeface="Arial" pitchFamily="34" charset="0"/>
              </a:rPr>
              <a:t>Волоколамское шоссе, д.  87, тел: 491-01-44</a:t>
            </a:r>
            <a:r>
              <a:rPr lang="ru-RU" sz="1800" b="1" dirty="0" smtClean="0">
                <a:solidFill>
                  <a:srgbClr val="002060"/>
                </a:solidFill>
                <a:latin typeface="Arial" pitchFamily="34" charset="0"/>
                <a:cs typeface="Arial" pitchFamily="34" charset="0"/>
              </a:rPr>
              <a:t>. Руководство диспетчерской службой осуществляет начальник информационно-вычислительного центра ГУП МосНПО «Радон», тел: 491-80-14. </a:t>
            </a:r>
          </a:p>
          <a:p>
            <a:pPr marL="0" indent="722313" algn="just" eaLnBrk="1" fontAlgn="auto" hangingPunct="1">
              <a:spcAft>
                <a:spcPts val="0"/>
              </a:spcAft>
              <a:buClr>
                <a:schemeClr val="tx1">
                  <a:shade val="95000"/>
                </a:schemeClr>
              </a:buClr>
              <a:buFont typeface="Wingdings 2"/>
              <a:buNone/>
              <a:defRPr/>
            </a:pPr>
            <a:endParaRPr lang="ru-RU" sz="1800" b="1" dirty="0" smtClean="0">
              <a:solidFill>
                <a:srgbClr val="002060"/>
              </a:solidFill>
              <a:latin typeface="Arial" pitchFamily="34" charset="0"/>
              <a:cs typeface="Arial" pitchFamily="34" charset="0"/>
            </a:endParaRPr>
          </a:p>
          <a:p>
            <a:pPr marL="0" indent="722313" algn="just" eaLnBrk="1" fontAlgn="auto" hangingPunct="1">
              <a:spcAft>
                <a:spcPts val="0"/>
              </a:spcAft>
              <a:buClr>
                <a:schemeClr val="tx1">
                  <a:shade val="95000"/>
                </a:schemeClr>
              </a:buClr>
              <a:buFont typeface="Wingdings 2"/>
              <a:buNone/>
              <a:defRPr/>
            </a:pPr>
            <a:r>
              <a:rPr lang="ru-RU" sz="1800" b="1" dirty="0" smtClean="0">
                <a:solidFill>
                  <a:srgbClr val="0070C0"/>
                </a:solidFill>
                <a:latin typeface="Arial" pitchFamily="34" charset="0"/>
                <a:cs typeface="Arial" pitchFamily="34" charset="0"/>
              </a:rPr>
              <a:t>При поступлении сигнала о превышении радиационного фона </a:t>
            </a:r>
            <a:r>
              <a:rPr lang="ru-RU" sz="1800" b="1" dirty="0" smtClean="0">
                <a:solidFill>
                  <a:srgbClr val="002060"/>
                </a:solidFill>
                <a:latin typeface="Arial" pitchFamily="34" charset="0"/>
                <a:cs typeface="Arial" pitchFamily="34" charset="0"/>
              </a:rPr>
              <a:t>по какому-либо каналу (или по нескольким) </a:t>
            </a:r>
            <a:r>
              <a:rPr lang="ru-RU" sz="1800" b="1" dirty="0" smtClean="0">
                <a:solidFill>
                  <a:srgbClr val="0070C0"/>
                </a:solidFill>
                <a:latin typeface="Arial" pitchFamily="34" charset="0"/>
                <a:cs typeface="Arial" pitchFamily="34" charset="0"/>
              </a:rPr>
              <a:t>дежурный диспетчер производит доклад </a:t>
            </a:r>
            <a:r>
              <a:rPr lang="ru-RU" sz="1800" b="1" dirty="0" smtClean="0">
                <a:solidFill>
                  <a:srgbClr val="002060"/>
                </a:solidFill>
                <a:latin typeface="Arial" pitchFamily="34" charset="0"/>
                <a:cs typeface="Arial" pitchFamily="34" charset="0"/>
              </a:rPr>
              <a:t>в адрес начальника отдела АСКРО, Центра радиоэкологической безопасности ГУП МосНПО «Радон»; начальника информационно-вычислительного центра ГУП МосНПО «Радон» </a:t>
            </a:r>
            <a:r>
              <a:rPr lang="ru-RU" sz="1800" b="1" dirty="0" smtClean="0">
                <a:solidFill>
                  <a:srgbClr val="0070C0"/>
                </a:solidFill>
                <a:latin typeface="Arial" pitchFamily="34" charset="0"/>
                <a:cs typeface="Arial" pitchFamily="34" charset="0"/>
              </a:rPr>
              <a:t>и в </a:t>
            </a:r>
            <a:r>
              <a:rPr lang="ru-RU" sz="1800" b="1" dirty="0" smtClean="0">
                <a:solidFill>
                  <a:srgbClr val="0070C0"/>
                </a:solidFill>
                <a:latin typeface="Arial" pitchFamily="34" charset="0"/>
                <a:cs typeface="Arial" pitchFamily="34" charset="0"/>
              </a:rPr>
              <a:t>ЦУКС Главного управления МЧС </a:t>
            </a:r>
            <a:r>
              <a:rPr lang="ru-RU" sz="1800" b="1" dirty="0" smtClean="0">
                <a:solidFill>
                  <a:srgbClr val="0070C0"/>
                </a:solidFill>
                <a:latin typeface="Arial" pitchFamily="34" charset="0"/>
                <a:cs typeface="Arial" pitchFamily="34" charset="0"/>
              </a:rPr>
              <a:t>России по г. Москве по тел: </a:t>
            </a:r>
            <a:r>
              <a:rPr lang="ru-RU" sz="1800" b="1" dirty="0" smtClean="0">
                <a:solidFill>
                  <a:srgbClr val="0070C0"/>
                </a:solidFill>
                <a:latin typeface="Arial" pitchFamily="34" charset="0"/>
                <a:cs typeface="Arial" pitchFamily="34" charset="0"/>
              </a:rPr>
              <a:t>637-22-22.</a:t>
            </a:r>
            <a:endParaRPr lang="ru-RU" sz="1800" b="1" dirty="0" smtClean="0">
              <a:solidFill>
                <a:srgbClr val="0070C0"/>
              </a:solidFill>
              <a:latin typeface="Arial" pitchFamily="34" charset="0"/>
              <a:cs typeface="Arial" pitchFamily="34" charset="0"/>
            </a:endParaRPr>
          </a:p>
          <a:p>
            <a:pPr marL="0" indent="0" algn="ctr" eaLnBrk="1" fontAlgn="auto" hangingPunct="1">
              <a:spcAft>
                <a:spcPts val="0"/>
              </a:spcAft>
              <a:buClr>
                <a:schemeClr val="tx1">
                  <a:shade val="95000"/>
                </a:schemeClr>
              </a:buClr>
              <a:buFont typeface="Wingdings 2"/>
              <a:buNone/>
              <a:defRPr/>
            </a:pPr>
            <a:endParaRPr lang="ru-RU" sz="1800" b="1" dirty="0" smtClean="0">
              <a:latin typeface="+mj-lt"/>
            </a:endParaRPr>
          </a:p>
          <a:p>
            <a:pPr marL="0" indent="0" algn="ctr" eaLnBrk="1" fontAlgn="auto" hangingPunct="1">
              <a:spcAft>
                <a:spcPts val="0"/>
              </a:spcAft>
              <a:buClr>
                <a:schemeClr val="tx1">
                  <a:shade val="95000"/>
                </a:schemeClr>
              </a:buClr>
              <a:buFont typeface="Wingdings 2"/>
              <a:buNone/>
              <a:defRPr/>
            </a:pPr>
            <a:r>
              <a:rPr lang="ru-RU" sz="1800" dirty="0" smtClean="0">
                <a:effectLst>
                  <a:outerShdw blurRad="38100" dist="38100" dir="2700000" algn="tl">
                    <a:srgbClr val="000000">
                      <a:alpha val="43137"/>
                    </a:srgbClr>
                  </a:outerShdw>
                </a:effectLst>
                <a:latin typeface="+mj-lt"/>
              </a:rPr>
              <a:t> </a:t>
            </a:r>
            <a:endParaRPr lang="ru-RU" sz="1800" dirty="0">
              <a:latin typeface="+mj-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171</TotalTime>
  <Words>371</Words>
  <Application>Microsoft Office PowerPoint</Application>
  <PresentationFormat>Экран (4:3)</PresentationFormat>
  <Paragraphs>45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Апекс</vt:lpstr>
      <vt:lpstr>Слайд 1</vt:lpstr>
      <vt:lpstr>Слайд 2</vt:lpstr>
      <vt:lpstr>Слайд 3</vt:lpstr>
      <vt:lpstr>Автоматическая система контроля радиационной обстановки  Московского региона (АСКРО) </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«Организация индивидуального дозиметрического контроля при                 эксплуатации источников ионизирующих излучений и при лик-                видации радиационно-аварийных ситуаций»</dc:title>
  <dc:creator>Юрий</dc:creator>
  <cp:lastModifiedBy>GEG</cp:lastModifiedBy>
  <cp:revision>19</cp:revision>
  <dcterms:created xsi:type="dcterms:W3CDTF">2012-02-12T17:16:58Z</dcterms:created>
  <dcterms:modified xsi:type="dcterms:W3CDTF">2012-05-12T08:55:08Z</dcterms:modified>
</cp:coreProperties>
</file>