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80" r:id="rId1"/>
  </p:sldMasterIdLst>
  <p:sldIdLst>
    <p:sldId id="257" r:id="rId2"/>
    <p:sldId id="272" r:id="rId3"/>
    <p:sldId id="273" r:id="rId4"/>
    <p:sldId id="274" r:id="rId5"/>
    <p:sldId id="275" r:id="rId6"/>
    <p:sldId id="276" r:id="rId7"/>
    <p:sldId id="277" r:id="rId8"/>
    <p:sldId id="278" r:id="rId9"/>
    <p:sldId id="279" r:id="rId10"/>
    <p:sldId id="280" r:id="rId11"/>
    <p:sldId id="281" r:id="rId12"/>
    <p:sldId id="282" r:id="rId13"/>
    <p:sldId id="283" r:id="rId14"/>
    <p:sldId id="311" r:id="rId15"/>
    <p:sldId id="288" r:id="rId16"/>
    <p:sldId id="290" r:id="rId17"/>
    <p:sldId id="289" r:id="rId18"/>
    <p:sldId id="284" r:id="rId19"/>
    <p:sldId id="285" r:id="rId20"/>
    <p:sldId id="286" r:id="rId21"/>
    <p:sldId id="287"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27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6F6AD1-40E1-4E84-87A0-406637A67649}" type="datetimeFigureOut">
              <a:rPr lang="ru-RU" smtClean="0"/>
              <a:pPr/>
              <a:t>28.01.2015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6FA065-91D9-46C0-A780-DB5CC6C8B91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75656" y="836712"/>
            <a:ext cx="7128792" cy="1938992"/>
          </a:xfrm>
          <a:prstGeom prst="rect">
            <a:avLst/>
          </a:prstGeom>
        </p:spPr>
        <p:txBody>
          <a:bodyPr wrap="square">
            <a:spAutoFit/>
          </a:bodyPr>
          <a:lstStyle/>
          <a:p>
            <a:r>
              <a:rPr lang="ru-RU" sz="6000" dirty="0" smtClean="0">
                <a:solidFill>
                  <a:srgbClr val="C00000"/>
                </a:solidFill>
                <a:effectLst>
                  <a:outerShdw blurRad="38100" dist="38100" dir="2700000" algn="tl">
                    <a:srgbClr val="000000">
                      <a:alpha val="43137"/>
                    </a:srgbClr>
                  </a:outerShdw>
                </a:effectLst>
              </a:rPr>
              <a:t>Динамика</a:t>
            </a:r>
            <a:r>
              <a:rPr lang="en-US" sz="6000" dirty="0" smtClean="0">
                <a:solidFill>
                  <a:srgbClr val="C00000"/>
                </a:solidFill>
                <a:effectLst>
                  <a:outerShdw blurRad="38100" dist="38100" dir="2700000" algn="tl">
                    <a:srgbClr val="000000">
                      <a:alpha val="43137"/>
                    </a:srgbClr>
                  </a:outerShdw>
                </a:effectLst>
              </a:rPr>
              <a:t> </a:t>
            </a:r>
            <a:endParaRPr lang="ru-RU" sz="6000" dirty="0" smtClean="0">
              <a:solidFill>
                <a:srgbClr val="C00000"/>
              </a:solidFill>
              <a:effectLst>
                <a:outerShdw blurRad="38100" dist="38100" dir="2700000" algn="tl">
                  <a:srgbClr val="000000">
                    <a:alpha val="43137"/>
                  </a:srgbClr>
                </a:outerShdw>
              </a:effectLst>
            </a:endParaRPr>
          </a:p>
          <a:p>
            <a:r>
              <a:rPr lang="ru-RU" sz="6000" smtClean="0">
                <a:solidFill>
                  <a:srgbClr val="C00000"/>
                </a:solidFill>
                <a:effectLst>
                  <a:outerShdw blurRad="38100" dist="38100" dir="2700000" algn="tl">
                    <a:srgbClr val="000000">
                      <a:alpha val="43137"/>
                    </a:srgbClr>
                  </a:outerShdw>
                </a:effectLst>
              </a:rPr>
              <a:t>Часть </a:t>
            </a:r>
            <a:r>
              <a:rPr lang="ru-RU" sz="6000" smtClean="0">
                <a:solidFill>
                  <a:srgbClr val="C00000"/>
                </a:solidFill>
                <a:effectLst>
                  <a:outerShdw blurRad="38100" dist="38100" dir="2700000" algn="tl">
                    <a:srgbClr val="000000">
                      <a:alpha val="43137"/>
                    </a:srgbClr>
                  </a:outerShdw>
                </a:effectLst>
              </a:rPr>
              <a:t>3</a:t>
            </a:r>
            <a:r>
              <a:rPr lang="ru-RU" sz="6000" smtClean="0">
                <a:solidFill>
                  <a:srgbClr val="C00000"/>
                </a:solidFill>
                <a:effectLst>
                  <a:outerShdw blurRad="38100" dist="38100" dir="2700000" algn="tl">
                    <a:srgbClr val="000000">
                      <a:alpha val="43137"/>
                    </a:srgbClr>
                  </a:outerShdw>
                </a:effectLst>
              </a:rPr>
              <a:t>.</a:t>
            </a:r>
            <a:endParaRPr lang="en-US" sz="6000" dirty="0" smtClean="0">
              <a:solidFill>
                <a:srgbClr val="C00000"/>
              </a:solidFill>
              <a:effectLst>
                <a:outerShdw blurRad="38100" dist="38100" dir="2700000" algn="tl">
                  <a:srgbClr val="000000">
                    <a:alpha val="43137"/>
                  </a:srgbClr>
                </a:outerShdw>
              </a:effectLst>
            </a:endParaRPr>
          </a:p>
        </p:txBody>
      </p:sp>
      <p:sp>
        <p:nvSpPr>
          <p:cNvPr id="108545" name="Rectangle 1"/>
          <p:cNvSpPr>
            <a:spLocks noChangeArrowheads="1"/>
          </p:cNvSpPr>
          <p:nvPr/>
        </p:nvSpPr>
        <p:spPr bwMode="auto">
          <a:xfrm>
            <a:off x="1547664" y="3429000"/>
            <a:ext cx="345638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rgbClr val="0070C0"/>
                </a:solidFill>
                <a:effectLst/>
              </a:rPr>
              <a:t>Удивительный и странный</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По устройству мир земной!</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Во всемирной постоянной </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Смысл содержится простой: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smtClean="0">
                <a:ln>
                  <a:noFill/>
                </a:ln>
                <a:solidFill>
                  <a:srgbClr val="0070C0"/>
                </a:solidFill>
                <a:effectLst/>
              </a:rPr>
              <a:t>Притяжения здесь сила</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Для двух тел отражена, </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Килограмм у каждой было, </a:t>
            </a:r>
            <a:br>
              <a:rPr kumimoji="0" lang="ru-RU" sz="1800" b="0" i="1" u="none" strike="noStrike" cap="none" normalizeH="0" baseline="0" smtClean="0">
                <a:ln>
                  <a:noFill/>
                </a:ln>
                <a:solidFill>
                  <a:srgbClr val="0070C0"/>
                </a:solidFill>
                <a:effectLst/>
              </a:rPr>
            </a:br>
            <a:r>
              <a:rPr kumimoji="0" lang="ru-RU" sz="1800" b="0" i="1" u="none" strike="noStrike" cap="none" normalizeH="0" baseline="0" smtClean="0">
                <a:ln>
                  <a:noFill/>
                </a:ln>
                <a:solidFill>
                  <a:srgbClr val="0070C0"/>
                </a:solidFill>
                <a:effectLst/>
              </a:rPr>
              <a:t>Между ними – метр длина.</a:t>
            </a:r>
          </a:p>
          <a:p>
            <a:pPr lvl="0" algn="r" eaLnBrk="0" fontAlgn="base" hangingPunct="0">
              <a:spcBef>
                <a:spcPct val="0"/>
              </a:spcBef>
              <a:spcAft>
                <a:spcPct val="0"/>
              </a:spcAft>
            </a:pPr>
            <a:r>
              <a:rPr lang="ru-RU" smtClean="0"/>
              <a:t>Е.Ефимовский</a:t>
            </a:r>
            <a:endParaRPr kumimoji="0" lang="ru-RU" sz="1800" b="0" i="1" u="none" strike="noStrike" cap="none" normalizeH="0" baseline="0" smtClean="0">
              <a:ln>
                <a:noFill/>
              </a:ln>
              <a:solidFill>
                <a:srgbClr val="0070C0"/>
              </a:solidFill>
              <a:effectLst/>
            </a:endParaRPr>
          </a:p>
        </p:txBody>
      </p:sp>
      <p:sp>
        <p:nvSpPr>
          <p:cNvPr id="9" name="Прямоугольник 8"/>
          <p:cNvSpPr/>
          <p:nvPr/>
        </p:nvSpPr>
        <p:spPr>
          <a:xfrm>
            <a:off x="5292080" y="548680"/>
            <a:ext cx="3582144" cy="3139321"/>
          </a:xfrm>
          <a:prstGeom prst="rect">
            <a:avLst/>
          </a:prstGeom>
        </p:spPr>
        <p:txBody>
          <a:bodyPr wrap="square">
            <a:spAutoFit/>
          </a:bodyPr>
          <a:lstStyle/>
          <a:p>
            <a:r>
              <a:rPr lang="ru-RU" i="1" smtClean="0">
                <a:solidFill>
                  <a:srgbClr val="0070C0"/>
                </a:solidFill>
              </a:rPr>
              <a:t>Что такое, что случилось?</a:t>
            </a:r>
            <a:br>
              <a:rPr lang="ru-RU" i="1" smtClean="0">
                <a:solidFill>
                  <a:srgbClr val="0070C0"/>
                </a:solidFill>
              </a:rPr>
            </a:br>
            <a:r>
              <a:rPr lang="ru-RU" i="1" smtClean="0">
                <a:solidFill>
                  <a:srgbClr val="0070C0"/>
                </a:solidFill>
              </a:rPr>
              <a:t>Отчего же все кругом</a:t>
            </a:r>
            <a:br>
              <a:rPr lang="ru-RU" i="1" smtClean="0">
                <a:solidFill>
                  <a:srgbClr val="0070C0"/>
                </a:solidFill>
              </a:rPr>
            </a:br>
            <a:r>
              <a:rPr lang="ru-RU" i="1" smtClean="0">
                <a:solidFill>
                  <a:srgbClr val="0070C0"/>
                </a:solidFill>
              </a:rPr>
              <a:t>Завертелось, закружилось</a:t>
            </a:r>
            <a:br>
              <a:rPr lang="ru-RU" i="1" smtClean="0">
                <a:solidFill>
                  <a:srgbClr val="0070C0"/>
                </a:solidFill>
              </a:rPr>
            </a:br>
            <a:r>
              <a:rPr lang="ru-RU" i="1" smtClean="0">
                <a:solidFill>
                  <a:srgbClr val="0070C0"/>
                </a:solidFill>
              </a:rPr>
              <a:t>И помчались колесом?</a:t>
            </a:r>
            <a:br>
              <a:rPr lang="ru-RU" i="1" smtClean="0">
                <a:solidFill>
                  <a:srgbClr val="0070C0"/>
                </a:solidFill>
              </a:rPr>
            </a:br>
            <a:r>
              <a:rPr lang="ru-RU" i="1" smtClean="0">
                <a:solidFill>
                  <a:srgbClr val="0070C0"/>
                </a:solidFill>
              </a:rPr>
              <a:t>Утюги за сапогами,</a:t>
            </a:r>
            <a:br>
              <a:rPr lang="ru-RU" i="1" smtClean="0">
                <a:solidFill>
                  <a:srgbClr val="0070C0"/>
                </a:solidFill>
              </a:rPr>
            </a:br>
            <a:r>
              <a:rPr lang="ru-RU" i="1" smtClean="0">
                <a:solidFill>
                  <a:srgbClr val="0070C0"/>
                </a:solidFill>
              </a:rPr>
              <a:t>Сапоги за пирогами,</a:t>
            </a:r>
            <a:br>
              <a:rPr lang="ru-RU" i="1" smtClean="0">
                <a:solidFill>
                  <a:srgbClr val="0070C0"/>
                </a:solidFill>
              </a:rPr>
            </a:br>
            <a:r>
              <a:rPr lang="ru-RU" i="1" smtClean="0">
                <a:solidFill>
                  <a:srgbClr val="0070C0"/>
                </a:solidFill>
              </a:rPr>
              <a:t>Пироги за утюгами,</a:t>
            </a:r>
            <a:br>
              <a:rPr lang="ru-RU" i="1" smtClean="0">
                <a:solidFill>
                  <a:srgbClr val="0070C0"/>
                </a:solidFill>
              </a:rPr>
            </a:br>
            <a:r>
              <a:rPr lang="ru-RU" i="1" smtClean="0">
                <a:solidFill>
                  <a:srgbClr val="0070C0"/>
                </a:solidFill>
              </a:rPr>
              <a:t>Кочерга за кушаком –</a:t>
            </a:r>
            <a:br>
              <a:rPr lang="ru-RU" i="1" smtClean="0">
                <a:solidFill>
                  <a:srgbClr val="0070C0"/>
                </a:solidFill>
              </a:rPr>
            </a:br>
            <a:r>
              <a:rPr lang="ru-RU" i="1" smtClean="0">
                <a:solidFill>
                  <a:srgbClr val="0070C0"/>
                </a:solidFill>
              </a:rPr>
              <a:t>Все вертится и кружится,</a:t>
            </a:r>
            <a:br>
              <a:rPr lang="ru-RU" i="1" smtClean="0">
                <a:solidFill>
                  <a:srgbClr val="0070C0"/>
                </a:solidFill>
              </a:rPr>
            </a:br>
            <a:r>
              <a:rPr lang="ru-RU" i="1" smtClean="0">
                <a:solidFill>
                  <a:srgbClr val="0070C0"/>
                </a:solidFill>
              </a:rPr>
              <a:t>И несется кувырком.</a:t>
            </a:r>
          </a:p>
          <a:p>
            <a:pPr algn="r"/>
            <a:r>
              <a:rPr lang="ru-RU" smtClean="0"/>
              <a:t>К.Чуковский</a:t>
            </a:r>
            <a:endParaRPr lang="ru-RU"/>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print"/>
          <a:srcRect/>
          <a:stretch>
            <a:fillRect/>
          </a:stretch>
        </p:blipFill>
        <p:spPr bwMode="auto">
          <a:xfrm>
            <a:off x="1115616" y="116632"/>
            <a:ext cx="2114550" cy="904875"/>
          </a:xfrm>
          <a:prstGeom prst="rect">
            <a:avLst/>
          </a:prstGeom>
          <a:noFill/>
          <a:ln w="9525">
            <a:noFill/>
            <a:miter lim="800000"/>
            <a:headEnd/>
            <a:tailEnd/>
          </a:ln>
        </p:spPr>
      </p:pic>
      <p:sp>
        <p:nvSpPr>
          <p:cNvPr id="5" name="TextBox 4"/>
          <p:cNvSpPr txBox="1"/>
          <p:nvPr/>
        </p:nvSpPr>
        <p:spPr>
          <a:xfrm>
            <a:off x="1331640" y="1196752"/>
            <a:ext cx="7488832" cy="3416320"/>
          </a:xfrm>
          <a:prstGeom prst="rect">
            <a:avLst/>
          </a:prstGeom>
          <a:noFill/>
        </p:spPr>
        <p:txBody>
          <a:bodyPr wrap="square" rtlCol="0">
            <a:spAutoFit/>
          </a:bodyPr>
          <a:lstStyle/>
          <a:p>
            <a:r>
              <a:rPr lang="ru-RU" b="1" smtClean="0"/>
              <a:t>Задание 1</a:t>
            </a:r>
          </a:p>
          <a:p>
            <a:r>
              <a:rPr lang="ru-RU" smtClean="0"/>
              <a:t>Космический корабль улетает от Земли. Как направлен вектор ускорения корабля в тот момент, когда вектор силы гравитационного притяжения Земли направлен под углом к вектору скорости корабля? Действие остальных тел на корабль пренебрежимо мало.</a:t>
            </a:r>
          </a:p>
          <a:p>
            <a:endParaRPr lang="ru-RU" smtClean="0"/>
          </a:p>
          <a:p>
            <a:r>
              <a:rPr lang="ru-RU" b="1" smtClean="0"/>
              <a:t>Решение</a:t>
            </a:r>
          </a:p>
          <a:p>
            <a:r>
              <a:rPr lang="ru-RU" smtClean="0"/>
              <a:t>Согласно второму закону Ньютона, ускорение тела </a:t>
            </a:r>
            <a:r>
              <a:rPr lang="ru-RU" err="1" smtClean="0"/>
              <a:t>сонаправлено</a:t>
            </a:r>
            <a:r>
              <a:rPr lang="ru-RU" smtClean="0"/>
              <a:t> с равнодействующей всех сил. Поскольку действием остальных тел на корабль можно пренебречь, на него действует только сила гравитационного притяжения со стороны Земли. Таким образом, вектор ускорения корабля направлен по направлению вектора силы.</a:t>
            </a:r>
            <a:endParaRPr lang="ru-RU"/>
          </a:p>
        </p:txBody>
      </p:sp>
      <p:pic>
        <p:nvPicPr>
          <p:cNvPr id="6" name="Picture 4" descr="http://blog.invent3d.ru/up/Space_Station_V.jpg"/>
          <p:cNvPicPr>
            <a:picLocks noChangeAspect="1" noChangeArrowheads="1"/>
          </p:cNvPicPr>
          <p:nvPr/>
        </p:nvPicPr>
        <p:blipFill>
          <a:blip r:embed="rId3" cstate="print"/>
          <a:srcRect/>
          <a:stretch>
            <a:fillRect/>
          </a:stretch>
        </p:blipFill>
        <p:spPr bwMode="auto">
          <a:xfrm>
            <a:off x="4788024" y="5013176"/>
            <a:ext cx="2880320" cy="1368152"/>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488832" cy="5078313"/>
          </a:xfrm>
          <a:prstGeom prst="rect">
            <a:avLst/>
          </a:prstGeom>
          <a:noFill/>
        </p:spPr>
        <p:txBody>
          <a:bodyPr wrap="square" rtlCol="0">
            <a:spAutoFit/>
          </a:bodyPr>
          <a:lstStyle/>
          <a:p>
            <a:r>
              <a:rPr lang="ru-RU" b="1" smtClean="0"/>
              <a:t>Задание 2</a:t>
            </a:r>
          </a:p>
          <a:p>
            <a:r>
              <a:rPr lang="ru-RU" smtClean="0"/>
              <a:t>У поверхности Земли на космонавта действует сила тяготения 720 Н. Какая сила тяготения действует со стороны Земли на того же космонавта в космическом корабле, движущемся по круговой орбите вокруг Земли на расстоянии трех земных радиусов от ее центра?</a:t>
            </a:r>
          </a:p>
          <a:p>
            <a:endParaRPr lang="ru-RU" smtClean="0"/>
          </a:p>
          <a:p>
            <a:r>
              <a:rPr lang="ru-RU" b="1" smtClean="0"/>
              <a:t>Решение</a:t>
            </a:r>
          </a:p>
          <a:p>
            <a:r>
              <a:rPr lang="ru-RU" smtClean="0"/>
              <a:t>По закону всемирного тяготения сила притяжения космонавта со стороны Земли обратно пропорциональна квадрату расстояния между ним и центром Земли. </a:t>
            </a:r>
          </a:p>
          <a:p>
            <a:r>
              <a:rPr lang="ru-RU" smtClean="0"/>
              <a:t>У поверхности Земли это расстояние совпадает </a:t>
            </a:r>
          </a:p>
          <a:p>
            <a:r>
              <a:rPr lang="ru-RU" smtClean="0"/>
              <a:t>с радиусом планеты. На космическом корабле, </a:t>
            </a:r>
          </a:p>
          <a:p>
            <a:r>
              <a:rPr lang="ru-RU" smtClean="0"/>
              <a:t>по условию, оно в три раза больше . Таким образом, </a:t>
            </a:r>
          </a:p>
          <a:p>
            <a:r>
              <a:rPr lang="ru-RU" smtClean="0"/>
              <a:t>сила тяготения со стороны Земли, действующая на </a:t>
            </a:r>
          </a:p>
          <a:p>
            <a:r>
              <a:rPr lang="ru-RU" smtClean="0"/>
              <a:t>космонавта на космическом корабле, </a:t>
            </a:r>
          </a:p>
          <a:p>
            <a:r>
              <a:rPr lang="ru-RU" smtClean="0"/>
              <a:t>в 9 раз меньше, чем у поверхности Земли, </a:t>
            </a:r>
          </a:p>
          <a:p>
            <a:r>
              <a:rPr lang="ru-RU" smtClean="0"/>
              <a:t>то есть </a:t>
            </a:r>
          </a:p>
          <a:p>
            <a:endParaRPr lang="ru-RU" b="1" smtClean="0"/>
          </a:p>
        </p:txBody>
      </p:sp>
      <p:sp>
        <p:nvSpPr>
          <p:cNvPr id="132098" name="AutoShape 2" descr="data:image/jpeg;base64,/9j/4AAQSkZJRgABAQAAAQABAAD/2wCEAAkGBhQQDxUUEBIWFRUUFRQVFBQUFBQUFRUUFBQVFBQUFBUXHCYeFxojGRQUHy8gJCcpLCwsFR4xNTAqNSYrLCkBCQoKDgwOFw8PFykcHyQpKSkpLCkpKSkpKSkpKSkpKSkpKSksKSkpKSwsKSkpLCwsKSksKSopKSwsLDUsLCwpLP/AABEIAKgBLAMBIgACEQEDEQH/xAAcAAEAAgMBAQEAAAAAAAAAAAAAAQMCBAUGBwj/xABAEAABAwIDBQUEBwcDBQAAAAABAAIRAyEEEjEFBkFRYRMicYGRMqGxwRRCUnKS0fAWI1Rik+HxM0OCByREU6L/xAAYAQEBAQEBAAAAAAAAAAAAAAAAAQIDBP/EAB8RAQEBAQACAgMBAAAAAAAAAAABEQIhMRJBA1FhIv/aAAwDAQACEQMRAD8A+NophMqCEU5UyoIRTlKZUEIphIQQimEhBCKYSEEIphIQQimEhBCKYSEEIphMqCEU5VOUoMUWWQ8kyHkgxRbWF2ZVqkilTe8gScrSYHOyv/Z3ExP0erHPI5E1zkXQ/Z7E/wAPV/A5ZDdzE/w9X8DkNjmoukd28V/DVfwOUfs9if4er+ByGxzkXTbu1ijphqv4HKf2YxX8NV/pu/JDY5aLqu3WxYEnC1h403fkpG6mLifotaOfZuj4Ia5KLqDdjFHTDVf6blj+zmJmPo9WfuOQ2Oai6zt1MWBJwtYDn2bvyWB3ZxQ/8ar/AE3Ia0QpQIstiIioIiKoKCpRBCIiBCIiIKFKICIiKJCIiAUoiAFkFiskEhZtWAWbVUek3JxmTFMB0fNM/wDMQP8A6yr6GyiYcw+PpYr5Fg6pa4EaggjxFx719kwVQVWtqt0qMa7zcL+/4LNuOXc1otpwtqnTmI/sprst6/BThhFpg8vzW71s1wzKsfS6arn1mwV16s5bLm1G94p+Op2u2eOBFit00wBdaNF8EEFbOYuIlTv2S+G7Rio3KeVuajASwljhbwKwwevUEro1Wg6alefq54d+fPlx61LK+wtPlC3cPs5jocBeefGViKJcCHWymR1W7gmEC3n/AGV67uJzPJiGgCCP8rzO1KbhUsYt05lekxbiB3uMEfNee2rUl4OlvmVng/JfL4eEUBSuz1ClQioIiKoIoUoIUqEQEREBERARSymToCVazBucCQJi5uLK5U1SizdQcBJaY0mLT46LBQSihSgKVCkIMgsgsFkFUX0yvpv/AE92j2mHdSJvSNvuPk+50+oXy9pXotztrfR8Uwk913cf910X8jB8lnubEfUKlOx81zM0Fdio3vR0/XwXPxNGDZT8fTz98r6FaWEceq1sTz5rCpWLBI46q19QhwINzBC368uftL6Ya+xsPceI6rYoY1ocLdCtTtxebnU+PJU0BmqAwYB4cFc2eU+3dp4QA5uJPuV+DN+8NDYmbKygwECFTWrBtTyiy8lu+HeTPK97xmvaLTGq12yDLSZGgn5HRbdDuiIkeeh+JWtUwmUy11tefwWZZ6W/tXtAOdEeU8ua5eKwTgROuX5ldxtUBvONPFa+0buaebQfeVfneZifHa/PAUqApXoeoREVBEREERQqCIiAiK7C4N1UwwTAk+HzPQXQYUaReYaJJ+VyTyEcVuNwOSC7KTAdE8J0I58Y1jkuhi8K3D0msbPaVGtfVJ1DTDmUxymzj4gcFTh8OMpc6zRy4xquk5c7VZqiACGi5IJkC59kAkiBPLzTG4d9EhzxEmzhlNxBBEHwIKjG1mvDQxwtPTlYei39o0u0w9FzjeCwi1soDQ4cSPZvfQ+Cunx8a06FM1T3ajHHXKXZHEkyYzRmN+aoxeDLXRUaWO5EZT6FadSgQASLHS4vFp8J4+K6Wz94HMaKddvbUfsOPeZ1pP1Yemik6l8UvNnpzKlIt/NYL0GO2YBTFWi7tKDzE6OYfsVQPZdyOh4Li4qhkcQDImx5qdc4vPWqkUKVhpIWQWAWQVFrVbTcqGqwFVmvsG6O1vpOGaSe+yGP52Hdd5j3grqVaVyDxuvl+5e3Po2IGY/u6ncfyH2XeR9xK+q1R7l5r/mp1Nji4026qQ7uNMXAg+Blb2Iw4cDAvwWLGd3Sef68V2nXh5rMa9HDd0jiVe0ACAsLhZNCrDp4aqcv5LaNMPbcLkueQAQdfDwV9LHy0C4PGVw65vuO3PX7b9B2Xu8hfirZ4EiPkubhnEBxmw0v5woZWkgEzIPL0XO8tfJsYqkR7OnRaGLriW3+r6XNl16TszR8uC422GAVBqDlExEG5vZSXfFTPuPgoUqAi9T1JRERBQiKgiIqCIiDKlTzEARfidB4r027lEPrUmFoAkwQCM7Gy6sXz7QgaEAgwRYQuNhMMcgMA9oco0L4GuVp5m3lZdrdGqXYisRMMw9YtBMkQ3K0Sb2zH1WuZtL4mubtTGdpWfUJkuJcbaTfLflp5Lc3QxEuqUSf9RsjjdoM+eUn0XJx+UF2T2Z7uuk9VjsnFdlXY46BwzToWmzgekErW5WJNinFUCx5aREGF2NgvNSjWo62FRsnTIDmjrB06dFO92ByVpiA6404+Hh71z9iYoU8QxzvZzZXXiWus6/Cynro9xm6q2TIggDK0Ae0dXA85BsdbLXxWGjSJiSACB5eHEcPhvbwbONOpYEgzEg3E6/rmtPC1DBHs8XOvbkT05jj5KdTK1zdi7Yu1zh3mRmpvGWrTOj2fJw1BW7tbACkYac9KqA+k/mOB+8Lg/4XGxFMA20M+RGo/XAhd/YZ7fC1KDvapg16E8QLVWDoRfxC3xfpjufbzhbBRXYkXlULnZjUupWQWIUhRWYKzBVYWQVRdTcvqm5G3vpFDs3n95SAHVzNGny0PlzXyhpXR2NtV2HrNqM1adODgdWnoQsd87EfZiyR4LGTBi/TiR+aw2Zj216balMy14nqDoQeoK2XAi4/QOq4653lodjqZtwWdBsy0+q2ahEWjX3rXFiuk61xsyjaWoKEQTay23UszbarXe2bFSdaWYyw7ZI5T5Gf7LYFNjYkmQbRE+vktdtO2mnopy3nks3zVlx0XY4f2iIXM2phczwZjui3mVsUnBxIIg+5a+0HEOA/l+ZXKzPTcu+3wIKVAUr1PUhSoUoIREWkEREBAikIPRYrBdnTw7mOIc6mwOuQO86wEc+9MrZ3HqZ8XVHGpQrNHjDY+Cy2xs9zqOENmnsQQZ1By5dP1dc/dav9H2lSzEWqGm48IfLPS4W+ZliW7MaO0Wt+q2AON7366RIHlPFc9rZsL+C9PvHgjTr1aZAgPc4DjDov4aLRwmCc7LAgTAPdBF5mPai+scVq87WOenSx3/c4Gk4SajRlcLmw7s9AIafNam72xqfal2LcBTpyS25LyDAFuHHrC9NsndGjUEGuXlpPaMa63GIbAN7GfFa+1KOGwrqZAbUAJFSk4nP750vBnkt/H7rPy+oxxWKa7aJa0h1KtTFJsezlLABHKHg+q8pWpmnUIIu0uaRrOrYXaxOGwzpfgnuzNh+UnLluIs68gxoTquJitrue9z3AZn3JygX6DRTr+rzP0zqu7MAOy6aAEmCDqfA/nomDxDC9rXEgOOQxwaTY8JAN46LRq1s1zrblFlVK5/Jux1dr7O7GpUpkyabiJ5wdfNcpdM4x9YufVJcXAl552ytJiBYkLmSnacpQKApWGmQKyBWEqQgzBVjSqgsgVUeq3O3m+i1Mrz+6ee9/KdA8fA9PBfVGVAQCLg3B4EHivgrXL3G5W9mSKFd3d0pvP1SfqE/Z5cvDTl3z9s17ms03+CwatlYdhyWJXHqLcM6LKzEUpvy+C16ZIK32GQsdXLq8zZiiiwQViB/jmoNItd8Fe5udttReEtTFNSgAQQtXHk5hH2fmV0qDg4QdVztoYaHDvfV68ys2/tZP0+BoiL1PUKFKhAREVQREQEChSqPfUn9rszDv40i+i717s+ULj1aVJlTM495/C3S4mwuArdytotLK+GquDW1G52E6CowaeJEfhXM2ziA8ZIOam4+Q+t5TC6/Lxrnnl6neJoxlCji6fFpp1RMd5gJAJ5kjj/LzXl3bbqU2ZRawgi1uvO0Lc3N2s1rn4ev/AKOI7pJ0Y/RrunLyHJYbw7PfTqOZUaAGHKCJ9nVhuZiJjzHC2t2bEzLjYwm2cPVDczXUq47pdTksqTYF2pDudr81zNvue1+RwHOQ7NIPVclzSCvTbeb2+FpVwJsGnnPXzDvULO2yteq5W72JDMQ0Ou14NNwOhDwR8SFRtPDGnUc0iC1xBHn+crUa6DI4Lt7faHllQEntabXmZ9vRwnjcT0zBZnnnC+3DWVOnmIA1JAHibBRCmm26xGnoNs4sfSauQw0AsGUCCKbMoA6EtHqvPLdqVCKREWcbHhIifQRcRqea0lvus8ilQiw0lSFCkIMgVIKxlSEFgKsY5UrIFVH0TczfAHLQxDuQp1D6Bjz8D5Fe8DF8EY9e93O37yRRxRlujKhuW8mv5t68PDTz98/cTHvDSVlJ0K6mQ4SIINwRcEHQgo+guHy+mfh9wfTzDqFFN0a6j4LBlSNf8KypWB8VP4n9V12QczdD8Vo4+v3h935ldCm6THNc3aTO+OHd+ZWv5Wf7HwQIgRet6BQpRFQiIiBREVEJKIgzp1S1wcLEEEHqF6HFsbiKYrsABADXjQWEXPO4AP3dbx5tZsqkAjgdRNjGh8QiysqtHiPZmOvgV6vZm1G46iMPXflrtGWjVJtUFiKVQ87CD056+dhtQ2BytEudAk8y6LAzYSVrPpmZDSAScuvoJ1W+esZ6511Mds1zXPbUBa5kFwLTMkiYyyAJNjoR6Le2K5rsNVovInWneOZIgm94tc9701Wbwdo0U8WC7KC1tVp/eMvo4/7jeh5cSqazqUf6maAMhb7McnNcQWmZMgkX0XTZ7jnl9OVUZBIXf2bSdiMJ2bYzUamYSYOWpA9MzRPKfFaFTDNm5abTmEkaSBpPRbuGo1KGYBxol7YgtdLxewMWvxkaqSZVt2NRmFyl0ADISCKmgdyDbyR+gFVQw4FzBEgGTBPkLxA1Cmq+5L3XN7nMSSePXU35KitjSW5W2aTJFpJiLmJI1twkqeIbajGYkvdJOaJg876rXRFi+W0oiBQSiBEEqVAUoJlZArALIIMwVa1yplZAoj126u+9TCQx8vo/Zm7erDw8ND01X1PZm1aeJph9F4c3jzB5OGoK+AtcuhsrbNXDVA+i8tPGNCOThoR0K4fk/FL5iyvuxYCqzh/ReX3e/wCoVKvDa8Uqmk/7bvAn2D0Nuq9eDb4Ly3eVvMqhrIWntRwLxP2eHiV0yxcjalM5xb6vzKbrHxsfAghUqF73QREQEREEIphQiChSiohERBIK2GYkSJAAaIECbxE946/BaymFRu0cX3Q10Qage46knQyJkiPWStulimCqZLS0zfLlBPg7S88VxlKsuDr4itQGgE/ySPhA965laqCe6Mo5ST6lVqFb1rM5wRSiyqFKIghSiIClEQSihSEEqZWKlBlKkLEFSCgsBWYcqQVkCoi9r16DYO+dfCQGuzU//W+S3/jxb5LzUrIPWbzL7H2bYu/uGxEBzuxefq1CMpP8tTT1hdPaXtD7o+JXwpr1sjbFZgDWVajQNA17gPQFebr8H6rfycgIVVmKZivXiLEVWZMyYatRVZkzJhq1Qq8yZkw1YirzJKCxFXKSgzUquUzKjNJWGZJQWIq5SURYirlJQWIq8yZkFilVZkzILUVWZMyKtRV5lGZBapVOZTmKC5SCqM5TOURsSpla2c80znmojalJWrnPNO0PNMG41yxe9a3aHmoNQ80wxiiIqoiIgIiICIiAiIgIiICIiAiIgIiICIiAiIgIiICIiAiIgIiICIiAiIgIiICIiD//2Q=="/>
          <p:cNvSpPr>
            <a:spLocks noChangeAspect="1" noChangeArrowheads="1"/>
          </p:cNvSpPr>
          <p:nvPr/>
        </p:nvSpPr>
        <p:spPr bwMode="auto">
          <a:xfrm>
            <a:off x="155575"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2102" name="Picture 6" descr="http://reshuege.ru:89/formula/40/409be35cbd9f5b2d950546b724509425.png"/>
          <p:cNvPicPr>
            <a:picLocks noChangeAspect="1" noChangeArrowheads="1"/>
          </p:cNvPicPr>
          <p:nvPr/>
        </p:nvPicPr>
        <p:blipFill>
          <a:blip r:embed="rId2" cstate="print"/>
          <a:srcRect/>
          <a:stretch>
            <a:fillRect/>
          </a:stretch>
        </p:blipFill>
        <p:spPr bwMode="auto">
          <a:xfrm>
            <a:off x="1835696" y="5661248"/>
            <a:ext cx="1552168" cy="576064"/>
          </a:xfrm>
          <a:prstGeom prst="rect">
            <a:avLst/>
          </a:prstGeom>
          <a:noFill/>
        </p:spPr>
      </p:pic>
      <p:pic>
        <p:nvPicPr>
          <p:cNvPr id="132105" name="Picture 9"/>
          <p:cNvPicPr>
            <a:picLocks noChangeAspect="1" noChangeArrowheads="1"/>
          </p:cNvPicPr>
          <p:nvPr/>
        </p:nvPicPr>
        <p:blipFill>
          <a:blip r:embed="rId3" cstate="print"/>
          <a:srcRect/>
          <a:stretch>
            <a:fillRect/>
          </a:stretch>
        </p:blipFill>
        <p:spPr bwMode="auto">
          <a:xfrm>
            <a:off x="6660232" y="3501008"/>
            <a:ext cx="2160240" cy="311529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488832" cy="2308324"/>
          </a:xfrm>
          <a:prstGeom prst="rect">
            <a:avLst/>
          </a:prstGeom>
          <a:noFill/>
        </p:spPr>
        <p:txBody>
          <a:bodyPr wrap="square" rtlCol="0">
            <a:spAutoFit/>
          </a:bodyPr>
          <a:lstStyle/>
          <a:p>
            <a:r>
              <a:rPr lang="ru-RU" b="1" smtClean="0"/>
              <a:t>Задание 3</a:t>
            </a:r>
          </a:p>
          <a:p>
            <a:r>
              <a:rPr lang="ru-RU" smtClean="0"/>
              <a:t>Космонавт на Земле притягивается к ней с силой 700 Н. С какой приблизительно силой он будет притягиваться к Марсу, находясь на его поверхности, если радиус Марса в 2 раза, а масса — в 10 раз меньше, чем у Земли?</a:t>
            </a:r>
          </a:p>
          <a:p>
            <a:endParaRPr lang="ru-RU" smtClean="0"/>
          </a:p>
          <a:p>
            <a:r>
              <a:rPr lang="ru-RU" b="1" smtClean="0"/>
              <a:t>Решение</a:t>
            </a:r>
          </a:p>
          <a:p>
            <a:endParaRPr lang="ru-RU" b="1" smtClean="0"/>
          </a:p>
        </p:txBody>
      </p:sp>
      <p:pic>
        <p:nvPicPr>
          <p:cNvPr id="133122" name="Picture 2" descr="http://reshuege.ru:89/formula/6c/6cf7359779fb2ab15d49fb81ccdba14f.png"/>
          <p:cNvPicPr>
            <a:picLocks noChangeAspect="1" noChangeArrowheads="1"/>
          </p:cNvPicPr>
          <p:nvPr/>
        </p:nvPicPr>
        <p:blipFill>
          <a:blip r:embed="rId2" cstate="print"/>
          <a:srcRect/>
          <a:stretch>
            <a:fillRect/>
          </a:stretch>
        </p:blipFill>
        <p:spPr bwMode="auto">
          <a:xfrm>
            <a:off x="1547664" y="2636912"/>
            <a:ext cx="6408712" cy="680835"/>
          </a:xfrm>
          <a:prstGeom prst="rect">
            <a:avLst/>
          </a:prstGeom>
          <a:noFill/>
        </p:spPr>
      </p:pic>
      <p:pic>
        <p:nvPicPr>
          <p:cNvPr id="133124" name="Picture 4" descr="http://upload.wikimedia.org/wikipedia/commons/thumb/6/6e/Gusev_Spirit_01.jpg/300px-Gusev_Spirit_01.jpg"/>
          <p:cNvPicPr>
            <a:picLocks noChangeAspect="1" noChangeArrowheads="1"/>
          </p:cNvPicPr>
          <p:nvPr/>
        </p:nvPicPr>
        <p:blipFill>
          <a:blip r:embed="rId3" cstate="print"/>
          <a:srcRect/>
          <a:stretch>
            <a:fillRect/>
          </a:stretch>
        </p:blipFill>
        <p:spPr bwMode="auto">
          <a:xfrm>
            <a:off x="1691679" y="3717032"/>
            <a:ext cx="3145981" cy="2160240"/>
          </a:xfrm>
          <a:prstGeom prst="rect">
            <a:avLst/>
          </a:prstGeom>
          <a:noFill/>
          <a:effectLst>
            <a:outerShdw blurRad="50800" dist="38100" dir="2700000" algn="tl" rotWithShape="0">
              <a:prstClr val="black">
                <a:alpha val="40000"/>
              </a:prstClr>
            </a:outerShdw>
          </a:effectLst>
        </p:spPr>
      </p:pic>
      <p:pic>
        <p:nvPicPr>
          <p:cNvPr id="133126" name="Picture 6" descr="http://earth-chronicles.ru/Con_news8/mars-rover-2.jpg"/>
          <p:cNvPicPr>
            <a:picLocks noChangeAspect="1" noChangeArrowheads="1"/>
          </p:cNvPicPr>
          <p:nvPr/>
        </p:nvPicPr>
        <p:blipFill>
          <a:blip r:embed="rId4" cstate="print"/>
          <a:srcRect/>
          <a:stretch>
            <a:fillRect/>
          </a:stretch>
        </p:blipFill>
        <p:spPr bwMode="auto">
          <a:xfrm>
            <a:off x="5220072" y="3717032"/>
            <a:ext cx="2880320" cy="2160240"/>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548680"/>
            <a:ext cx="7488832" cy="2031325"/>
          </a:xfrm>
          <a:prstGeom prst="rect">
            <a:avLst/>
          </a:prstGeom>
        </p:spPr>
        <p:txBody>
          <a:bodyPr wrap="square">
            <a:spAutoFit/>
          </a:bodyPr>
          <a:lstStyle/>
          <a:p>
            <a:r>
              <a:rPr lang="ru-RU" b="1" smtClean="0"/>
              <a:t>Задание 4 </a:t>
            </a:r>
          </a:p>
          <a:p>
            <a:r>
              <a:rPr lang="ru-RU" smtClean="0"/>
              <a:t>Какова минимальная скорость падения метеорита на Луну?</a:t>
            </a:r>
          </a:p>
          <a:p>
            <a:r>
              <a:rPr lang="ru-RU" b="1" smtClean="0"/>
              <a:t>Решение</a:t>
            </a:r>
          </a:p>
          <a:p>
            <a:r>
              <a:rPr lang="ru-RU" smtClean="0"/>
              <a:t>Как следует из закона сохранения энергии, какую бы скорость ни имело тело на границе сферы действия Луны, при касании лунной поверхности она не может быть меньше скорости убегания с поверхности Луны, 2.4 км/с.</a:t>
            </a:r>
            <a:endParaRPr lang="ru-RU"/>
          </a:p>
        </p:txBody>
      </p:sp>
      <p:pic>
        <p:nvPicPr>
          <p:cNvPr id="134146" name="Picture 2" descr="http://img22.ria.ru/images/65223/49/652234938.jpg"/>
          <p:cNvPicPr>
            <a:picLocks noChangeAspect="1" noChangeArrowheads="1"/>
          </p:cNvPicPr>
          <p:nvPr/>
        </p:nvPicPr>
        <p:blipFill>
          <a:blip r:embed="rId2" cstate="print"/>
          <a:srcRect/>
          <a:stretch>
            <a:fillRect/>
          </a:stretch>
        </p:blipFill>
        <p:spPr bwMode="auto">
          <a:xfrm>
            <a:off x="1547664" y="3212976"/>
            <a:ext cx="3685114" cy="2088232"/>
          </a:xfrm>
          <a:prstGeom prst="rect">
            <a:avLst/>
          </a:prstGeom>
          <a:noFill/>
          <a:effectLst>
            <a:outerShdw blurRad="50800" dist="38100" dir="2700000" algn="tl" rotWithShape="0">
              <a:prstClr val="black">
                <a:alpha val="40000"/>
              </a:prstClr>
            </a:outerShdw>
          </a:effectLst>
        </p:spPr>
      </p:pic>
      <p:pic>
        <p:nvPicPr>
          <p:cNvPr id="134148" name="Picture 4" descr="http://www.luna-moon.narod.ru/Luna44.files/image004.jpg"/>
          <p:cNvPicPr>
            <a:picLocks noChangeAspect="1" noChangeArrowheads="1"/>
          </p:cNvPicPr>
          <p:nvPr/>
        </p:nvPicPr>
        <p:blipFill>
          <a:blip r:embed="rId3" cstate="print"/>
          <a:srcRect/>
          <a:stretch>
            <a:fillRect/>
          </a:stretch>
        </p:blipFill>
        <p:spPr bwMode="auto">
          <a:xfrm>
            <a:off x="4427984" y="4005064"/>
            <a:ext cx="3456384" cy="2411132"/>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272808" cy="5078313"/>
          </a:xfrm>
          <a:prstGeom prst="rect">
            <a:avLst/>
          </a:prstGeom>
        </p:spPr>
        <p:txBody>
          <a:bodyPr wrap="square">
            <a:spAutoFit/>
          </a:bodyPr>
          <a:lstStyle/>
          <a:p>
            <a:r>
              <a:rPr lang="ru-RU" b="1" smtClean="0"/>
              <a:t>Задание 5</a:t>
            </a:r>
          </a:p>
          <a:p>
            <a:r>
              <a:rPr lang="ru-RU" smtClean="0"/>
              <a:t>Искусственный спутник Земли движется по круговой орбите.</a:t>
            </a:r>
          </a:p>
          <a:p>
            <a:r>
              <a:rPr lang="ru-RU" smtClean="0"/>
              <a:t>Чему равно отношение его гравитационной потенциальной энергии к</a:t>
            </a:r>
          </a:p>
          <a:p>
            <a:r>
              <a:rPr lang="ru-RU" smtClean="0"/>
              <a:t>кинетической энергии?</a:t>
            </a:r>
            <a:endParaRPr lang="ru-RU" b="1" smtClean="0"/>
          </a:p>
          <a:p>
            <a:r>
              <a:rPr lang="ru-RU" b="1" smtClean="0"/>
              <a:t>Решение</a:t>
            </a:r>
          </a:p>
          <a:p>
            <a:r>
              <a:rPr lang="ru-RU" smtClean="0"/>
              <a:t>Потенциальная гравитационная энергия спутника по модулю равна</a:t>
            </a:r>
          </a:p>
          <a:p>
            <a:endParaRPr lang="ru-RU" b="1" smtClean="0"/>
          </a:p>
          <a:p>
            <a:endParaRPr lang="ru-RU" b="1" smtClean="0"/>
          </a:p>
          <a:p>
            <a:endParaRPr lang="ru-RU" b="1" smtClean="0"/>
          </a:p>
          <a:p>
            <a:r>
              <a:rPr lang="ru-RU" smtClean="0"/>
              <a:t>Так как </a:t>
            </a:r>
          </a:p>
          <a:p>
            <a:endParaRPr lang="ru-RU" smtClean="0"/>
          </a:p>
          <a:p>
            <a:endParaRPr lang="ru-RU" smtClean="0"/>
          </a:p>
          <a:p>
            <a:endParaRPr lang="ru-RU" smtClean="0"/>
          </a:p>
          <a:p>
            <a:r>
              <a:rPr lang="ru-RU" smtClean="0"/>
              <a:t>то кинетическая энергия спутника равна</a:t>
            </a:r>
          </a:p>
          <a:p>
            <a:endParaRPr lang="ru-RU" smtClean="0"/>
          </a:p>
          <a:p>
            <a:endParaRPr lang="ru-RU" smtClean="0"/>
          </a:p>
          <a:p>
            <a:endParaRPr lang="ru-RU" smtClean="0"/>
          </a:p>
          <a:p>
            <a:r>
              <a:rPr lang="ru-RU" smtClean="0"/>
              <a:t>Отсюда </a:t>
            </a:r>
          </a:p>
        </p:txBody>
      </p:sp>
      <p:pic>
        <p:nvPicPr>
          <p:cNvPr id="92162" name="Picture 2"/>
          <p:cNvPicPr>
            <a:picLocks noChangeAspect="1" noChangeArrowheads="1"/>
          </p:cNvPicPr>
          <p:nvPr/>
        </p:nvPicPr>
        <p:blipFill>
          <a:blip r:embed="rId2" cstate="print"/>
          <a:srcRect/>
          <a:stretch>
            <a:fillRect/>
          </a:stretch>
        </p:blipFill>
        <p:spPr bwMode="auto">
          <a:xfrm>
            <a:off x="1763688" y="2204864"/>
            <a:ext cx="1409700" cy="666750"/>
          </a:xfrm>
          <a:prstGeom prst="rect">
            <a:avLst/>
          </a:prstGeom>
          <a:noFill/>
          <a:ln w="9525">
            <a:noFill/>
            <a:miter lim="800000"/>
            <a:headEnd/>
            <a:tailEnd/>
          </a:ln>
        </p:spPr>
      </p:pic>
      <p:pic>
        <p:nvPicPr>
          <p:cNvPr id="92163" name="Picture 3"/>
          <p:cNvPicPr>
            <a:picLocks noChangeAspect="1" noChangeArrowheads="1"/>
          </p:cNvPicPr>
          <p:nvPr/>
        </p:nvPicPr>
        <p:blipFill>
          <a:blip r:embed="rId3" cstate="print"/>
          <a:srcRect/>
          <a:stretch>
            <a:fillRect/>
          </a:stretch>
        </p:blipFill>
        <p:spPr bwMode="auto">
          <a:xfrm>
            <a:off x="1763688" y="3212976"/>
            <a:ext cx="1590675" cy="666750"/>
          </a:xfrm>
          <a:prstGeom prst="rect">
            <a:avLst/>
          </a:prstGeom>
          <a:noFill/>
          <a:ln w="9525">
            <a:noFill/>
            <a:miter lim="800000"/>
            <a:headEnd/>
            <a:tailEnd/>
          </a:ln>
        </p:spPr>
      </p:pic>
      <p:pic>
        <p:nvPicPr>
          <p:cNvPr id="92164" name="Picture 4"/>
          <p:cNvPicPr>
            <a:picLocks noChangeAspect="1" noChangeArrowheads="1"/>
          </p:cNvPicPr>
          <p:nvPr/>
        </p:nvPicPr>
        <p:blipFill>
          <a:blip r:embed="rId4" cstate="print"/>
          <a:srcRect/>
          <a:stretch>
            <a:fillRect/>
          </a:stretch>
        </p:blipFill>
        <p:spPr bwMode="auto">
          <a:xfrm>
            <a:off x="1907704" y="4437112"/>
            <a:ext cx="2057400" cy="666750"/>
          </a:xfrm>
          <a:prstGeom prst="rect">
            <a:avLst/>
          </a:prstGeom>
          <a:noFill/>
          <a:ln w="9525">
            <a:noFill/>
            <a:miter lim="800000"/>
            <a:headEnd/>
            <a:tailEnd/>
          </a:ln>
        </p:spPr>
      </p:pic>
      <p:pic>
        <p:nvPicPr>
          <p:cNvPr id="92165" name="Picture 5"/>
          <p:cNvPicPr>
            <a:picLocks noChangeAspect="1" noChangeArrowheads="1"/>
          </p:cNvPicPr>
          <p:nvPr/>
        </p:nvPicPr>
        <p:blipFill>
          <a:blip r:embed="rId5" cstate="print"/>
          <a:srcRect/>
          <a:stretch>
            <a:fillRect/>
          </a:stretch>
        </p:blipFill>
        <p:spPr bwMode="auto">
          <a:xfrm>
            <a:off x="1691680" y="5589240"/>
            <a:ext cx="2505075" cy="714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981883"/>
            <a:ext cx="7344816" cy="4247317"/>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Физика падения бутерброда</a:t>
            </a:r>
          </a:p>
          <a:p>
            <a:r>
              <a:rPr lang="ru-RU" smtClean="0"/>
              <a:t>Распространено  убеждение, что бутерброд практически всегда падает намазанной частью вниз (закон бутерброда или закон подлости). Оно не лишено оснований.</a:t>
            </a:r>
          </a:p>
          <a:p>
            <a:endParaRPr lang="ru-RU" smtClean="0"/>
          </a:p>
          <a:p>
            <a:r>
              <a:rPr lang="ru-RU" i="1" smtClean="0">
                <a:solidFill>
                  <a:srgbClr val="0070C0"/>
                </a:solidFill>
              </a:rPr>
              <a:t>«И так уйдут за годом год, так и жизнь пройдет,</a:t>
            </a:r>
            <a:br>
              <a:rPr lang="ru-RU" i="1" smtClean="0">
                <a:solidFill>
                  <a:srgbClr val="0070C0"/>
                </a:solidFill>
              </a:rPr>
            </a:br>
            <a:r>
              <a:rPr lang="ru-RU" i="1" smtClean="0">
                <a:solidFill>
                  <a:srgbClr val="0070C0"/>
                </a:solidFill>
              </a:rPr>
              <a:t>И в сотый раз маслом вниз упадет бутерброд…»</a:t>
            </a:r>
          </a:p>
          <a:p>
            <a:pPr algn="r"/>
            <a:r>
              <a:rPr lang="ru-RU" err="1" smtClean="0"/>
              <a:t>В.Цой</a:t>
            </a:r>
            <a:endParaRPr lang="ru-RU" smtClean="0"/>
          </a:p>
          <a:p>
            <a:pPr algn="r"/>
            <a:endParaRPr lang="ru-RU" smtClean="0"/>
          </a:p>
          <a:p>
            <a:r>
              <a:rPr lang="ru-RU" smtClean="0"/>
              <a:t>В 1996 году физик Роберт </a:t>
            </a:r>
            <a:r>
              <a:rPr lang="ru-RU" err="1" smtClean="0"/>
              <a:t>Мэттьюз</a:t>
            </a:r>
            <a:r>
              <a:rPr lang="ru-RU" smtClean="0"/>
              <a:t> из университета </a:t>
            </a:r>
            <a:r>
              <a:rPr lang="ru-RU" err="1" smtClean="0"/>
              <a:t>Эстона</a:t>
            </a:r>
            <a:r>
              <a:rPr lang="ru-RU" smtClean="0"/>
              <a:t> (Англия) получил </a:t>
            </a:r>
            <a:r>
              <a:rPr lang="ru-RU" err="1" smtClean="0"/>
              <a:t>Шнобелевскую</a:t>
            </a:r>
            <a:r>
              <a:rPr lang="ru-RU" smtClean="0"/>
              <a:t> премию за работу «Падающий бутерброд, закон </a:t>
            </a:r>
            <a:r>
              <a:rPr lang="ru-RU" err="1" smtClean="0"/>
              <a:t>Мэрфи</a:t>
            </a:r>
            <a:r>
              <a:rPr lang="ru-RU" smtClean="0"/>
              <a:t> и мировые постоянные», посвящённую тщательному исследованию закона </a:t>
            </a:r>
            <a:r>
              <a:rPr lang="ru-RU" err="1" smtClean="0"/>
              <a:t>Мерфи</a:t>
            </a:r>
            <a:r>
              <a:rPr lang="ru-RU" smtClean="0"/>
              <a:t> и особенно проверке его следствия: бутерброд чаще падает на землю маслом вниз. </a:t>
            </a:r>
            <a:r>
              <a:rPr lang="ru-RU" err="1" smtClean="0"/>
              <a:t>Мэттьюз</a:t>
            </a:r>
            <a:r>
              <a:rPr lang="ru-RU" smtClean="0"/>
              <a:t> вывел формулу для обоснования своих доводов.</a:t>
            </a:r>
          </a:p>
        </p:txBody>
      </p:sp>
      <p:pic>
        <p:nvPicPr>
          <p:cNvPr id="137218" name="Picture 2"/>
          <p:cNvPicPr>
            <a:picLocks noChangeAspect="1" noChangeArrowheads="1"/>
          </p:cNvPicPr>
          <p:nvPr/>
        </p:nvPicPr>
        <p:blipFill>
          <a:blip r:embed="rId2" cstate="print"/>
          <a:srcRect/>
          <a:stretch>
            <a:fillRect/>
          </a:stretch>
        </p:blipFill>
        <p:spPr bwMode="auto">
          <a:xfrm>
            <a:off x="1763688" y="5589240"/>
            <a:ext cx="2638579" cy="648072"/>
          </a:xfrm>
          <a:prstGeom prst="rect">
            <a:avLst/>
          </a:prstGeom>
          <a:noFill/>
          <a:ln w="9525">
            <a:noFill/>
            <a:miter lim="800000"/>
            <a:headEnd/>
            <a:tailEnd/>
          </a:ln>
        </p:spPr>
      </p:pic>
      <p:pic>
        <p:nvPicPr>
          <p:cNvPr id="137220" name="Picture 4" descr="http://upload.wikimedia.org/wikipedia/ru/thumb/9/99/%D0%9C%D0%B8%D0%BA%D1%80%D0%BE%D0%B4%D0%B8%D0%BD%D0%B0%D0%BC%D0%B8%D0%BA%D0%B0_%D0%B1%D1%83%D1%82%D0%B5%D1%80%D0%B1%D1%80%D0%BE%D0%B4%D0%B0.png/220px-%D0%9C%D0%B8%D0%BA%D1%80%D0%BE%D0%B4%D0%B8%D0%BD%D0%B0%D0%BC%D0%B8%D0%BA%D0%B0_%D0%B1%D1%83%D1%82%D0%B5%D1%80%D0%B1%D1%80%D0%BE%D0%B4%D0%B0.png"/>
          <p:cNvPicPr>
            <a:picLocks noChangeAspect="1" noChangeArrowheads="1"/>
          </p:cNvPicPr>
          <p:nvPr/>
        </p:nvPicPr>
        <p:blipFill>
          <a:blip r:embed="rId3" cstate="print"/>
          <a:srcRect/>
          <a:stretch>
            <a:fillRect/>
          </a:stretch>
        </p:blipFill>
        <p:spPr bwMode="auto">
          <a:xfrm>
            <a:off x="5436096" y="4797152"/>
            <a:ext cx="2095500" cy="1762126"/>
          </a:xfrm>
          <a:prstGeom prst="rect">
            <a:avLst/>
          </a:prstGeom>
          <a:noFill/>
        </p:spPr>
      </p:pic>
      <p:sp>
        <p:nvSpPr>
          <p:cNvPr id="5" name="Прямоугольник 4"/>
          <p:cNvSpPr/>
          <p:nvPr/>
        </p:nvSpPr>
        <p:spPr>
          <a:xfrm>
            <a:off x="1331640" y="332656"/>
            <a:ext cx="2720809" cy="523220"/>
          </a:xfrm>
          <a:prstGeom prst="rect">
            <a:avLst/>
          </a:prstGeom>
        </p:spPr>
        <p:txBody>
          <a:bodyPr wrap="none">
            <a:spAutoFit/>
          </a:bodyPr>
          <a:lstStyle/>
          <a:p>
            <a:r>
              <a:rPr lang="ru-RU" sz="2800" b="1" smtClean="0">
                <a:solidFill>
                  <a:srgbClr val="0070C0"/>
                </a:solidFill>
                <a:effectLst>
                  <a:outerShdw blurRad="38100" dist="38100" dir="2700000" algn="tl">
                    <a:srgbClr val="000000">
                      <a:alpha val="43137"/>
                    </a:srgbClr>
                  </a:outerShdw>
                </a:effectLst>
              </a:rPr>
              <a:t>Физики шутят…</a:t>
            </a:r>
          </a:p>
        </p:txBody>
      </p:sp>
      <p:pic>
        <p:nvPicPr>
          <p:cNvPr id="6" name="Picture 2" descr="https://encrypted-tbn0.google.com/images?q=tbn:ANd9GcRf4ooXRzex66wQO1tIPpTEBpzMFyKJPrz8DkKkmI1ATSg95-7O"/>
          <p:cNvPicPr>
            <a:picLocks noChangeAspect="1" noChangeArrowheads="1"/>
          </p:cNvPicPr>
          <p:nvPr/>
        </p:nvPicPr>
        <p:blipFill>
          <a:blip r:embed="rId4" cstate="print"/>
          <a:srcRect/>
          <a:stretch>
            <a:fillRect/>
          </a:stretch>
        </p:blipFill>
        <p:spPr bwMode="auto">
          <a:xfrm>
            <a:off x="4427984" y="44624"/>
            <a:ext cx="748083" cy="10801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http://upload.wikimedia.org/wikipedia/commons/2/20/Buttered_cat.png"/>
          <p:cNvPicPr>
            <a:picLocks noChangeAspect="1" noChangeArrowheads="1"/>
          </p:cNvPicPr>
          <p:nvPr/>
        </p:nvPicPr>
        <p:blipFill>
          <a:blip r:embed="rId2" cstate="print"/>
          <a:srcRect/>
          <a:stretch>
            <a:fillRect/>
          </a:stretch>
        </p:blipFill>
        <p:spPr bwMode="auto">
          <a:xfrm>
            <a:off x="6660232" y="764704"/>
            <a:ext cx="1990725" cy="5095876"/>
          </a:xfrm>
          <a:prstGeom prst="rect">
            <a:avLst/>
          </a:prstGeom>
          <a:noFill/>
        </p:spPr>
      </p:pic>
      <p:sp>
        <p:nvSpPr>
          <p:cNvPr id="4" name="Прямоугольник 3"/>
          <p:cNvSpPr/>
          <p:nvPr/>
        </p:nvSpPr>
        <p:spPr>
          <a:xfrm>
            <a:off x="1547664" y="404664"/>
            <a:ext cx="4680520" cy="6186309"/>
          </a:xfrm>
          <a:prstGeom prst="rect">
            <a:avLst/>
          </a:prstGeom>
        </p:spPr>
        <p:txBody>
          <a:bodyPr wrap="square">
            <a:spAutoFit/>
          </a:bodyPr>
          <a:lstStyle/>
          <a:p>
            <a:r>
              <a:rPr lang="ru-RU" err="1" smtClean="0"/>
              <a:t>Парадо́кс</a:t>
            </a:r>
            <a:r>
              <a:rPr lang="ru-RU" smtClean="0"/>
              <a:t> </a:t>
            </a:r>
            <a:r>
              <a:rPr lang="ru-RU" err="1" smtClean="0"/>
              <a:t>ко́шки</a:t>
            </a:r>
            <a:r>
              <a:rPr lang="ru-RU" smtClean="0"/>
              <a:t> с </a:t>
            </a:r>
            <a:r>
              <a:rPr lang="ru-RU" err="1" smtClean="0"/>
              <a:t>ма́слом</a:t>
            </a:r>
            <a:r>
              <a:rPr lang="ru-RU" smtClean="0"/>
              <a:t> - парадокс, основанный на двух народных мудростях:</a:t>
            </a:r>
          </a:p>
          <a:p>
            <a:pPr>
              <a:buFont typeface="Wingdings" pitchFamily="2" charset="2"/>
              <a:buChar char="§"/>
            </a:pPr>
            <a:r>
              <a:rPr lang="ru-RU" smtClean="0"/>
              <a:t> кошки всегда приземляются на лапы;</a:t>
            </a:r>
          </a:p>
          <a:p>
            <a:pPr>
              <a:buFont typeface="Wingdings" pitchFamily="2" charset="2"/>
              <a:buChar char="§"/>
            </a:pPr>
            <a:r>
              <a:rPr lang="ru-RU" smtClean="0"/>
              <a:t> бутерброд всегда падает маслом вниз (закон бутерброда или закон подлости).</a:t>
            </a:r>
          </a:p>
          <a:p>
            <a:pPr>
              <a:buFont typeface="Wingdings" pitchFamily="2" charset="2"/>
              <a:buChar char="§"/>
            </a:pPr>
            <a:endParaRPr lang="ru-RU" smtClean="0"/>
          </a:p>
          <a:p>
            <a:r>
              <a:rPr lang="ru-RU" smtClean="0"/>
              <a:t>Противоречие возникает, если рассмотреть кошку, к спине которой прикреплён бутерброд (маслом вверх), падающую на пол.</a:t>
            </a:r>
          </a:p>
          <a:p>
            <a:r>
              <a:rPr lang="ru-RU" smtClean="0"/>
              <a:t>Некоторые исследователи утверждают, что результатом эксперимента станет </a:t>
            </a:r>
            <a:r>
              <a:rPr lang="ru-RU" err="1" smtClean="0"/>
              <a:t>антигравитация</a:t>
            </a:r>
            <a:r>
              <a:rPr lang="ru-RU" smtClean="0"/>
              <a:t>. По их словам, падение кошки замедлится с приближением к земле, а она начнёт вращаться, пытаясь приземлиться на лапы, но в то же время и на масло бутерброда. В конце концов, она должна достигнуть стабильного состояния, вися недалеко от земли и вращаясь с большой скоростью. Однако, по утверждениям других, вращение можно стабилизировать.</a:t>
            </a:r>
            <a:endParaRPr lang="ru-RU"/>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www.netlore.ru/upload/files/19/p166i1f9r0v171k77uv6d7i1asv8.jpg"/>
          <p:cNvPicPr>
            <a:picLocks noChangeAspect="1" noChangeArrowheads="1"/>
          </p:cNvPicPr>
          <p:nvPr/>
        </p:nvPicPr>
        <p:blipFill>
          <a:blip r:embed="rId2" cstate="print"/>
          <a:srcRect/>
          <a:stretch>
            <a:fillRect/>
          </a:stretch>
        </p:blipFill>
        <p:spPr bwMode="auto">
          <a:xfrm>
            <a:off x="1691680" y="260648"/>
            <a:ext cx="5200650" cy="5981701"/>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128792" cy="6186309"/>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Законы сохранения</a:t>
            </a:r>
          </a:p>
          <a:p>
            <a:r>
              <a:rPr lang="ru-RU" smtClean="0"/>
              <a:t>Любое тело (или совокупность тел) представляет собой, по существу, систему материальных точек или частиц. Если система с течением времени изменяется, то говорят, что изменяется ее состояние. Состояние системы характеризуется одновременным заданием положений (координат) и скоростей всех ее частиц. </a:t>
            </a:r>
          </a:p>
          <a:p>
            <a:endParaRPr lang="ru-RU" smtClean="0"/>
          </a:p>
          <a:p>
            <a:r>
              <a:rPr lang="ru-RU" smtClean="0"/>
              <a:t>Зная законы действующих на частицы системы сил и состояние системы в некоторый начальный момент времени, можно, как показывает опыт, с помощью уравнений движения предсказать ее дальнейшее поведение, т.е. найти состояние системы в любой момент времени. Так, например, решается задача о движении планет Солнечной системы.</a:t>
            </a:r>
          </a:p>
          <a:p>
            <a:r>
              <a:rPr lang="ru-RU" smtClean="0"/>
              <a:t>Однако детальное рассмотрение поведения системы с помощью уравнений движения часто бывает настолько затруднительно (например, из-за сложности самой системы), что довести решение до конца представляется практически невозможным. А в тех случаях, когда законы действующих сил вообще неизвестны, такой подход оказывается в принципе неосуществимым. Кроме того, существует ряд задач, в которых детальное рассмотрение движения отдельных частиц просто и не имеет смысла (например, описание движения отдельных молекул газа).</a:t>
            </a:r>
            <a:endParaRPr lang="ru-RU"/>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7128792" cy="5355312"/>
          </a:xfrm>
          <a:prstGeom prst="rect">
            <a:avLst/>
          </a:prstGeom>
          <a:noFill/>
        </p:spPr>
        <p:txBody>
          <a:bodyPr wrap="square" rtlCol="0">
            <a:spAutoFit/>
          </a:bodyPr>
          <a:lstStyle/>
          <a:p>
            <a:r>
              <a:rPr lang="ru-RU" smtClean="0"/>
              <a:t>В связи с этим возникает вопрос: нет ли каких-либо </a:t>
            </a:r>
            <a:r>
              <a:rPr lang="ru-RU" b="1" smtClean="0"/>
              <a:t>общих принципов</a:t>
            </a:r>
            <a:r>
              <a:rPr lang="ru-RU" smtClean="0"/>
              <a:t>, являющихся следствием законов Ньютона, которые позволяют упростить решение многих практических задач?</a:t>
            </a:r>
          </a:p>
          <a:p>
            <a:r>
              <a:rPr lang="ru-RU" smtClean="0"/>
              <a:t>Оказывается, такие принципы есть. Это </a:t>
            </a:r>
            <a:r>
              <a:rPr lang="ru-RU" b="1" smtClean="0"/>
              <a:t>законы сохранения</a:t>
            </a:r>
            <a:r>
              <a:rPr lang="ru-RU" smtClean="0"/>
              <a:t>. </a:t>
            </a:r>
          </a:p>
          <a:p>
            <a:endParaRPr lang="ru-RU" smtClean="0"/>
          </a:p>
          <a:p>
            <a:r>
              <a:rPr lang="ru-RU" smtClean="0"/>
              <a:t>Как уже было сказано, при движении системы ее состояние изменяется со временем. Однако существуют такие величины, характеризующие состояние системы, которые обладают весьма важным и замечательным свойством сохраняться во времени. Среди этих сохраняющихся величин наиболее важную роль играют </a:t>
            </a:r>
            <a:r>
              <a:rPr lang="ru-RU" b="1" smtClean="0"/>
              <a:t>энергия, импульс и момент импульса</a:t>
            </a:r>
            <a:r>
              <a:rPr lang="ru-RU" smtClean="0"/>
              <a:t>.</a:t>
            </a:r>
          </a:p>
          <a:p>
            <a:endParaRPr lang="ru-RU" smtClean="0"/>
          </a:p>
          <a:p>
            <a:r>
              <a:rPr lang="ru-RU" smtClean="0"/>
              <a:t>Эти три величины обладают важным свойством – </a:t>
            </a:r>
            <a:r>
              <a:rPr lang="ru-RU" b="1" err="1" smtClean="0"/>
              <a:t>аддитивностью</a:t>
            </a:r>
            <a:r>
              <a:rPr lang="ru-RU" b="1" smtClean="0"/>
              <a:t>:</a:t>
            </a:r>
            <a:r>
              <a:rPr lang="ru-RU" smtClean="0"/>
              <a:t> их значение для системы, состоящей из частей, равно сумме значений каждой из частей в отдельности. Энергия обладает этим свойством в случае отсутствия заметного взаимодействия между частями системы, а импульс и момент импульса – и при наличии взаимодействия. Свойство </a:t>
            </a:r>
            <a:r>
              <a:rPr lang="ru-RU" err="1" smtClean="0"/>
              <a:t>аддитивности</a:t>
            </a:r>
            <a:r>
              <a:rPr lang="ru-RU" smtClean="0"/>
              <a:t> и придает этим трем величинам особую роль.</a:t>
            </a:r>
            <a:endParaRPr lang="ru-RU"/>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6"/>
            <a:ext cx="7344816" cy="6186309"/>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Сила тяжести</a:t>
            </a:r>
            <a:r>
              <a:rPr lang="en-US" smtClean="0">
                <a:solidFill>
                  <a:srgbClr val="C00000"/>
                </a:solidFill>
                <a:effectLst>
                  <a:outerShdw blurRad="38100" dist="38100" dir="2700000" algn="tl">
                    <a:srgbClr val="000000">
                      <a:alpha val="43137"/>
                    </a:srgbClr>
                  </a:outerShdw>
                </a:effectLst>
              </a:rPr>
              <a:t> </a:t>
            </a:r>
            <a:r>
              <a:rPr lang="ru-RU" smtClean="0">
                <a:solidFill>
                  <a:srgbClr val="C00000"/>
                </a:solidFill>
                <a:effectLst>
                  <a:outerShdw blurRad="38100" dist="38100" dir="2700000" algn="tl">
                    <a:srgbClr val="000000">
                      <a:alpha val="43137"/>
                    </a:srgbClr>
                  </a:outerShdw>
                </a:effectLst>
              </a:rPr>
              <a:t>и вес с точки зрения теории тяготения</a:t>
            </a:r>
          </a:p>
          <a:p>
            <a:r>
              <a:rPr lang="ru-RU" smtClean="0"/>
              <a:t>Если пренебречь суточным вращением Земли вокруг своей оси, то сила тяжести Р и сила гравитационного тяготения F равны между собой:</a:t>
            </a:r>
            <a:endParaRPr lang="ru-RU" smtClean="0">
              <a:solidFill>
                <a:srgbClr val="C00000"/>
              </a:solidFill>
              <a:effectLst>
                <a:outerShdw blurRad="38100" dist="38100" dir="2700000" algn="tl">
                  <a:srgbClr val="000000">
                    <a:alpha val="43137"/>
                  </a:srgbClr>
                </a:outerShdw>
              </a:effectLst>
            </a:endParaRPr>
          </a:p>
          <a:p>
            <a:endParaRPr lang="ru-RU" smtClean="0">
              <a:solidFill>
                <a:srgbClr val="C00000"/>
              </a:solidFill>
              <a:effectLst>
                <a:outerShdw blurRad="38100" dist="38100" dir="2700000" algn="tl">
                  <a:srgbClr val="000000">
                    <a:alpha val="43137"/>
                  </a:srgbClr>
                </a:outerShdw>
              </a:effectLst>
            </a:endParaRPr>
          </a:p>
          <a:p>
            <a:endParaRPr lang="ru-RU" smtClean="0">
              <a:solidFill>
                <a:srgbClr val="C00000"/>
              </a:solidFill>
              <a:effectLst>
                <a:outerShdw blurRad="38100" dist="38100" dir="2700000" algn="tl">
                  <a:srgbClr val="000000">
                    <a:alpha val="43137"/>
                  </a:srgbClr>
                </a:outerShdw>
              </a:effectLst>
            </a:endParaRPr>
          </a:p>
          <a:p>
            <a:endParaRPr lang="ru-RU" smtClean="0">
              <a:solidFill>
                <a:srgbClr val="C00000"/>
              </a:solidFill>
              <a:effectLst>
                <a:outerShdw blurRad="38100" dist="38100" dir="2700000" algn="tl">
                  <a:srgbClr val="000000">
                    <a:alpha val="43137"/>
                  </a:srgbClr>
                </a:outerShdw>
              </a:effectLst>
            </a:endParaRPr>
          </a:p>
          <a:p>
            <a:r>
              <a:rPr lang="ru-RU" smtClean="0"/>
              <a:t>где М </a:t>
            </a:r>
            <a:r>
              <a:rPr lang="ru-RU" smtClean="0">
                <a:sym typeface="Symbol"/>
              </a:rPr>
              <a:t></a:t>
            </a:r>
            <a:r>
              <a:rPr lang="ru-RU" smtClean="0"/>
              <a:t> масса Земли, </a:t>
            </a:r>
            <a:r>
              <a:rPr lang="en-US" smtClean="0"/>
              <a:t>R </a:t>
            </a:r>
            <a:r>
              <a:rPr lang="ru-RU" smtClean="0">
                <a:sym typeface="Symbol"/>
              </a:rPr>
              <a:t></a:t>
            </a:r>
            <a:r>
              <a:rPr lang="ru-RU" smtClean="0"/>
              <a:t> расстояние между телом и центром Земли, </a:t>
            </a:r>
            <a:r>
              <a:rPr lang="en-US" smtClean="0"/>
              <a:t>G </a:t>
            </a:r>
            <a:r>
              <a:rPr lang="ru-RU" smtClean="0">
                <a:sym typeface="Symbol"/>
              </a:rPr>
              <a:t></a:t>
            </a:r>
            <a:r>
              <a:rPr lang="ru-RU" smtClean="0"/>
              <a:t> гравитационная постоянная.</a:t>
            </a:r>
          </a:p>
          <a:p>
            <a:endParaRPr lang="ru-RU" smtClean="0"/>
          </a:p>
          <a:p>
            <a:r>
              <a:rPr lang="ru-RU" smtClean="0"/>
              <a:t>Пусть тело находится на высоте </a:t>
            </a:r>
            <a:r>
              <a:rPr lang="en-US" smtClean="0"/>
              <a:t>h</a:t>
            </a:r>
            <a:r>
              <a:rPr lang="ru-RU" smtClean="0"/>
              <a:t> от поверхности Земли, тогда</a:t>
            </a:r>
          </a:p>
          <a:p>
            <a:endParaRPr lang="ru-RU" smtClean="0"/>
          </a:p>
          <a:p>
            <a:endParaRPr lang="ru-RU" smtClean="0"/>
          </a:p>
          <a:p>
            <a:endParaRPr lang="ru-RU" smtClean="0"/>
          </a:p>
          <a:p>
            <a:endParaRPr lang="ru-RU" smtClean="0"/>
          </a:p>
          <a:p>
            <a:r>
              <a:rPr lang="ru-RU" smtClean="0"/>
              <a:t>т</a:t>
            </a:r>
            <a:r>
              <a:rPr lang="ru-RU" i="1" smtClean="0"/>
              <a:t>.</a:t>
            </a:r>
            <a:r>
              <a:rPr lang="ru-RU" smtClean="0"/>
              <a:t> е. сила тяжести Р(</a:t>
            </a:r>
            <a:r>
              <a:rPr lang="en-US" smtClean="0"/>
              <a:t>h</a:t>
            </a:r>
            <a:r>
              <a:rPr lang="ru-RU" smtClean="0"/>
              <a:t>) с удалением от поверхности Земли уменьшается. Из последних соотношений  получаем зависимость ускорения свободного падения от высоты </a:t>
            </a:r>
            <a:r>
              <a:rPr lang="en-US" smtClean="0"/>
              <a:t>h </a:t>
            </a:r>
            <a:r>
              <a:rPr lang="ru-RU" smtClean="0"/>
              <a:t>от поверхности Земли:</a:t>
            </a:r>
          </a:p>
          <a:p>
            <a:endParaRPr lang="ru-RU" smtClean="0"/>
          </a:p>
          <a:p>
            <a:endParaRPr lang="ru-RU" smtClean="0"/>
          </a:p>
          <a:p>
            <a:endParaRPr lang="ru-RU" smtClean="0"/>
          </a:p>
          <a:p>
            <a:r>
              <a:rPr lang="ru-RU" smtClean="0"/>
              <a:t>где </a:t>
            </a:r>
            <a:r>
              <a:rPr lang="en-US" smtClean="0"/>
              <a:t>g</a:t>
            </a:r>
            <a:r>
              <a:rPr lang="ru-RU" baseline="-25000" smtClean="0"/>
              <a:t>о</a:t>
            </a:r>
            <a:r>
              <a:rPr lang="ru-RU" smtClean="0"/>
              <a:t> – ускорение свободного падения </a:t>
            </a:r>
          </a:p>
          <a:p>
            <a:r>
              <a:rPr lang="ru-RU" smtClean="0"/>
              <a:t>у поверхности Земли. </a:t>
            </a:r>
            <a:endParaRPr lang="ru-RU" smtClean="0">
              <a:solidFill>
                <a:srgbClr val="C00000"/>
              </a:solidFill>
              <a:effectLst>
                <a:outerShdw blurRad="38100" dist="38100" dir="2700000" algn="tl">
                  <a:srgbClr val="000000">
                    <a:alpha val="43137"/>
                  </a:srgbClr>
                </a:outerShdw>
              </a:effectLst>
            </a:endParaRPr>
          </a:p>
        </p:txBody>
      </p:sp>
      <p:pic>
        <p:nvPicPr>
          <p:cNvPr id="121859" name="Picture 3"/>
          <p:cNvPicPr>
            <a:picLocks noChangeAspect="1" noChangeArrowheads="1"/>
          </p:cNvPicPr>
          <p:nvPr/>
        </p:nvPicPr>
        <p:blipFill>
          <a:blip r:embed="rId2" cstate="print"/>
          <a:srcRect/>
          <a:stretch>
            <a:fillRect/>
          </a:stretch>
        </p:blipFill>
        <p:spPr bwMode="auto">
          <a:xfrm>
            <a:off x="1619672" y="1484784"/>
            <a:ext cx="2524125" cy="647700"/>
          </a:xfrm>
          <a:prstGeom prst="rect">
            <a:avLst/>
          </a:prstGeom>
          <a:noFill/>
          <a:ln w="9525">
            <a:noFill/>
            <a:miter lim="800000"/>
            <a:headEnd/>
            <a:tailEnd/>
          </a:ln>
        </p:spPr>
      </p:pic>
      <p:pic>
        <p:nvPicPr>
          <p:cNvPr id="121861" name="Picture 5"/>
          <p:cNvPicPr>
            <a:picLocks noChangeAspect="1" noChangeArrowheads="1"/>
          </p:cNvPicPr>
          <p:nvPr/>
        </p:nvPicPr>
        <p:blipFill>
          <a:blip r:embed="rId3" cstate="print"/>
          <a:srcRect/>
          <a:stretch>
            <a:fillRect/>
          </a:stretch>
        </p:blipFill>
        <p:spPr bwMode="auto">
          <a:xfrm>
            <a:off x="1428031" y="3429000"/>
            <a:ext cx="3238500" cy="647700"/>
          </a:xfrm>
          <a:prstGeom prst="rect">
            <a:avLst/>
          </a:prstGeom>
          <a:noFill/>
          <a:ln w="9525">
            <a:noFill/>
            <a:miter lim="800000"/>
            <a:headEnd/>
            <a:tailEnd/>
          </a:ln>
        </p:spPr>
      </p:pic>
      <p:pic>
        <p:nvPicPr>
          <p:cNvPr id="121862" name="Picture 6"/>
          <p:cNvPicPr>
            <a:picLocks noChangeAspect="1" noChangeArrowheads="1"/>
          </p:cNvPicPr>
          <p:nvPr/>
        </p:nvPicPr>
        <p:blipFill>
          <a:blip r:embed="rId4" cstate="print"/>
          <a:srcRect/>
          <a:stretch>
            <a:fillRect/>
          </a:stretch>
        </p:blipFill>
        <p:spPr bwMode="auto">
          <a:xfrm>
            <a:off x="1763688" y="5229200"/>
            <a:ext cx="2305050" cy="685800"/>
          </a:xfrm>
          <a:prstGeom prst="rect">
            <a:avLst/>
          </a:prstGeom>
          <a:noFill/>
          <a:ln w="9525">
            <a:noFill/>
            <a:miter lim="800000"/>
            <a:headEnd/>
            <a:tailEnd/>
          </a:ln>
        </p:spPr>
      </p:pic>
      <p:pic>
        <p:nvPicPr>
          <p:cNvPr id="121864" name="Picture 8" descr="&amp;Ucy;&amp;scy;&amp;kcy;&amp;ocy;&amp;rcy;&amp;iecy;&amp;ncy;&amp;icy;&amp;iecy; &amp;scy;&amp;icy;&amp;lcy;&amp;ycy; &amp;tcy;&amp;yacy;&amp;zhcy;&amp;iecy;&amp;scy;&amp;tcy;&amp;icy; &amp;ncy;&amp;acy; &amp;rcy;&amp;acy;&amp;zcy;&amp;lcy;&amp;icy;&amp;chcy;&amp;ncy;&amp;ycy;&amp;khcy; &amp;rcy;&amp;acy;&amp;scy;&amp;scy;&amp;tcy;&amp;ocy;&amp;yacy;&amp;ncy;&amp;icy;&amp;yacy;&amp;khcy; &amp;ocy;&amp;tcy; &amp;tscy;&amp;iecy;&amp;ncy;&amp;tcy;&amp;rcy;&amp;acy; &amp;Zcy;&amp;iecy;&amp;mcy;&amp;lcy;&amp;icy;"/>
          <p:cNvPicPr>
            <a:picLocks noChangeAspect="1" noChangeArrowheads="1"/>
          </p:cNvPicPr>
          <p:nvPr/>
        </p:nvPicPr>
        <p:blipFill>
          <a:blip r:embed="rId5" cstate="print"/>
          <a:srcRect/>
          <a:stretch>
            <a:fillRect/>
          </a:stretch>
        </p:blipFill>
        <p:spPr bwMode="auto">
          <a:xfrm>
            <a:off x="5868144" y="5157192"/>
            <a:ext cx="2552700" cy="15525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04664"/>
            <a:ext cx="7056784" cy="5909310"/>
          </a:xfrm>
          <a:prstGeom prst="rect">
            <a:avLst/>
          </a:prstGeom>
        </p:spPr>
        <p:txBody>
          <a:bodyPr wrap="square">
            <a:spAutoFit/>
          </a:bodyPr>
          <a:lstStyle/>
          <a:p>
            <a:r>
              <a:rPr lang="ru-RU" smtClean="0"/>
              <a:t>Законы сохранения энергии, импульса и момента импульса связаны с фундаментальными свойствами времени и пространства. </a:t>
            </a:r>
          </a:p>
          <a:p>
            <a:endParaRPr lang="ru-RU" smtClean="0"/>
          </a:p>
          <a:p>
            <a:r>
              <a:rPr lang="ru-RU" smtClean="0"/>
              <a:t>Закон сохранения энергии связан с однородностью времени, а законы сохранения импульса и момента импульса </a:t>
            </a:r>
            <a:r>
              <a:rPr lang="ru-RU" smtClean="0">
                <a:sym typeface="Symbol"/>
              </a:rPr>
              <a:t></a:t>
            </a:r>
            <a:r>
              <a:rPr lang="ru-RU" smtClean="0"/>
              <a:t> соответственно с однородностью и </a:t>
            </a:r>
            <a:r>
              <a:rPr lang="ru-RU" err="1" smtClean="0"/>
              <a:t>изотропностью</a:t>
            </a:r>
            <a:r>
              <a:rPr lang="ru-RU" smtClean="0"/>
              <a:t> пространства.</a:t>
            </a:r>
          </a:p>
          <a:p>
            <a:endParaRPr lang="ru-RU" smtClean="0"/>
          </a:p>
          <a:p>
            <a:r>
              <a:rPr lang="ru-RU" b="1" smtClean="0"/>
              <a:t>Однородность времени </a:t>
            </a:r>
            <a:r>
              <a:rPr lang="ru-RU" smtClean="0"/>
              <a:t>означает, что все моменты времени эквивалентны и физические законы не изменяются со временем, т.е. не зависят от начала отсчета времени. </a:t>
            </a:r>
          </a:p>
          <a:p>
            <a:endParaRPr lang="ru-RU" smtClean="0"/>
          </a:p>
          <a:p>
            <a:r>
              <a:rPr lang="ru-RU" b="1" smtClean="0"/>
              <a:t>Однородность пространства </a:t>
            </a:r>
            <a:r>
              <a:rPr lang="ru-RU" smtClean="0"/>
              <a:t>заключается в том, что при параллельном переносе в пространстве замкнутой системы тел как целого её физические законы и законы движения не изменяются (не зависят от выбора положения начала координат инерциальной системы отсчета). </a:t>
            </a:r>
          </a:p>
          <a:p>
            <a:endParaRPr lang="ru-RU" smtClean="0"/>
          </a:p>
          <a:p>
            <a:r>
              <a:rPr lang="ru-RU" b="1" err="1" smtClean="0"/>
              <a:t>Изотропность</a:t>
            </a:r>
            <a:r>
              <a:rPr lang="ru-RU" b="1" smtClean="0"/>
              <a:t> пространства </a:t>
            </a:r>
            <a:r>
              <a:rPr lang="ru-RU" smtClean="0"/>
              <a:t>означает одинаковость свойств пространства по всем направлениям, т.е. независимость физических законов от выбора направления координат системы отсчета.</a:t>
            </a:r>
          </a:p>
          <a:p>
            <a:endParaRPr lang="ru-RU"/>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548680"/>
            <a:ext cx="6768752" cy="5355312"/>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Энергия, работа, мощность</a:t>
            </a:r>
          </a:p>
          <a:p>
            <a:r>
              <a:rPr lang="ru-RU" b="1" smtClean="0"/>
              <a:t> </a:t>
            </a:r>
            <a:endParaRPr lang="ru-RU" smtClean="0"/>
          </a:p>
          <a:p>
            <a:r>
              <a:rPr lang="ru-RU" b="1" smtClean="0"/>
              <a:t>Энергия</a:t>
            </a:r>
            <a:r>
              <a:rPr lang="ru-RU" smtClean="0"/>
              <a:t> </a:t>
            </a:r>
            <a:r>
              <a:rPr lang="ru-RU" smtClean="0">
                <a:sym typeface="Symbol"/>
              </a:rPr>
              <a:t></a:t>
            </a:r>
            <a:r>
              <a:rPr lang="ru-RU" smtClean="0"/>
              <a:t> универсальная мера различных форм движения и взаимодействия. С различными формами движения материи связывают различные формы энергии: механическую, тепловую, электромагнитную, ядерную и др. В одних явлениях форма движения материи не изменяется (например, горячее тело нагревает холодное), в других </a:t>
            </a:r>
            <a:r>
              <a:rPr lang="ru-RU" smtClean="0">
                <a:sym typeface="Symbol"/>
              </a:rPr>
              <a:t></a:t>
            </a:r>
            <a:r>
              <a:rPr lang="ru-RU" smtClean="0"/>
              <a:t> переходит в иную форму (например, в результате трения механическое движение превращается в тепловое). </a:t>
            </a:r>
            <a:endParaRPr lang="en-US" smtClean="0"/>
          </a:p>
          <a:p>
            <a:r>
              <a:rPr lang="ru-RU" smtClean="0"/>
              <a:t>Однако во всех случаях энергия, отданная (в той или иной форме) одним телом другому телу, равна энергии, полученной вторым телом.</a:t>
            </a:r>
            <a:endParaRPr lang="en-US" smtClean="0"/>
          </a:p>
          <a:p>
            <a:endParaRPr lang="ru-RU" smtClean="0"/>
          </a:p>
          <a:p>
            <a:r>
              <a:rPr lang="ru-RU" smtClean="0"/>
              <a:t>Изменение механического движения тела вызывается силами, действующими на него со стороны других тел. Чтобы количественно характеризовать процесс обмена энергией между взаимодействующими телами, в механике вводится понятие</a:t>
            </a:r>
            <a:r>
              <a:rPr lang="ru-RU" b="1" smtClean="0"/>
              <a:t> </a:t>
            </a:r>
            <a:r>
              <a:rPr lang="ru-RU" smtClean="0"/>
              <a:t>работы силы. </a:t>
            </a:r>
            <a:r>
              <a:rPr lang="ru-RU" b="1" smtClean="0"/>
              <a:t>Работа</a:t>
            </a:r>
            <a:r>
              <a:rPr lang="ru-RU" smtClean="0"/>
              <a:t> является мерой изменения энергии.</a:t>
            </a:r>
            <a:endParaRPr lang="ru-RU"/>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7056784" cy="1754326"/>
          </a:xfrm>
          <a:prstGeom prst="rect">
            <a:avLst/>
          </a:prstGeom>
          <a:noFill/>
        </p:spPr>
        <p:txBody>
          <a:bodyPr wrap="square" rtlCol="0">
            <a:spAutoFit/>
          </a:bodyPr>
          <a:lstStyle/>
          <a:p>
            <a:r>
              <a:rPr lang="ru-RU" smtClean="0"/>
              <a:t>Если тело движется прямолинейно</a:t>
            </a:r>
            <a:r>
              <a:rPr lang="ru-RU" i="1" smtClean="0"/>
              <a:t> </a:t>
            </a:r>
            <a:r>
              <a:rPr lang="ru-RU" smtClean="0"/>
              <a:t>и на него действует постоянная сила </a:t>
            </a:r>
            <a:r>
              <a:rPr lang="ru-RU" b="1" smtClean="0"/>
              <a:t>, </a:t>
            </a:r>
            <a:r>
              <a:rPr lang="ru-RU" smtClean="0"/>
              <a:t>которая составляет некоторый угол </a:t>
            </a:r>
            <a:r>
              <a:rPr lang="ru-RU" smtClean="0">
                <a:sym typeface="Symbol"/>
              </a:rPr>
              <a:t></a:t>
            </a:r>
            <a:r>
              <a:rPr lang="ru-RU" smtClean="0"/>
              <a:t> с направлением перемещения , то элементарная работа </a:t>
            </a:r>
            <a:r>
              <a:rPr lang="en-US" smtClean="0"/>
              <a:t>dA</a:t>
            </a:r>
            <a:r>
              <a:rPr lang="ru-RU" smtClean="0"/>
              <a:t> этой силы равна скалярному произведению этих векторов, т.е. произведению проекции силы </a:t>
            </a:r>
            <a:r>
              <a:rPr lang="en-US" smtClean="0"/>
              <a:t>F</a:t>
            </a:r>
            <a:r>
              <a:rPr lang="en-US" baseline="-25000" smtClean="0"/>
              <a:t>s</a:t>
            </a:r>
            <a:r>
              <a:rPr lang="ru-RU" smtClean="0"/>
              <a:t> на направление перемещения (</a:t>
            </a:r>
            <a:r>
              <a:rPr lang="en-US" smtClean="0"/>
              <a:t>F</a:t>
            </a:r>
            <a:r>
              <a:rPr lang="en-US" baseline="-25000" smtClean="0"/>
              <a:t>s</a:t>
            </a:r>
            <a:r>
              <a:rPr lang="ru-RU" smtClean="0"/>
              <a:t>=</a:t>
            </a:r>
            <a:r>
              <a:rPr lang="en-US" smtClean="0"/>
              <a:t>F</a:t>
            </a:r>
            <a:r>
              <a:rPr lang="en-US" smtClean="0">
                <a:sym typeface="Symbol"/>
              </a:rPr>
              <a:t></a:t>
            </a:r>
            <a:r>
              <a:rPr lang="en-US" smtClean="0"/>
              <a:t>cos</a:t>
            </a:r>
            <a:r>
              <a:rPr lang="en-US" smtClean="0">
                <a:sym typeface="Symbol"/>
              </a:rPr>
              <a:t></a:t>
            </a:r>
            <a:r>
              <a:rPr lang="ru-RU" smtClean="0"/>
              <a:t>), умноженной на перемещение точки приложения силы</a:t>
            </a:r>
            <a:endParaRPr lang="ru-RU"/>
          </a:p>
        </p:txBody>
      </p:sp>
      <p:pic>
        <p:nvPicPr>
          <p:cNvPr id="34819" name="Picture 3"/>
          <p:cNvPicPr>
            <a:picLocks noChangeAspect="1" noChangeArrowheads="1"/>
          </p:cNvPicPr>
          <p:nvPr/>
        </p:nvPicPr>
        <p:blipFill>
          <a:blip r:embed="rId2" cstate="print"/>
          <a:srcRect/>
          <a:stretch>
            <a:fillRect/>
          </a:stretch>
        </p:blipFill>
        <p:spPr bwMode="auto">
          <a:xfrm>
            <a:off x="1835696" y="2276872"/>
            <a:ext cx="3695700" cy="533400"/>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1835696" y="3212976"/>
            <a:ext cx="4143375" cy="23907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6912768" cy="3970318"/>
          </a:xfrm>
          <a:prstGeom prst="rect">
            <a:avLst/>
          </a:prstGeom>
        </p:spPr>
        <p:txBody>
          <a:bodyPr wrap="square">
            <a:spAutoFit/>
          </a:bodyPr>
          <a:lstStyle/>
          <a:p>
            <a:pPr>
              <a:buFont typeface="Wingdings" pitchFamily="2" charset="2"/>
              <a:buChar char="§"/>
            </a:pPr>
            <a:r>
              <a:rPr lang="en-US" smtClean="0"/>
              <a:t> </a:t>
            </a:r>
            <a:r>
              <a:rPr lang="ru-RU" smtClean="0"/>
              <a:t>Если вектор силы и направление перемещения образуют острый угол (</a:t>
            </a:r>
            <a:r>
              <a:rPr lang="en-US" smtClean="0"/>
              <a:t>cos</a:t>
            </a:r>
            <a:r>
              <a:rPr lang="en-US" smtClean="0">
                <a:sym typeface="Symbol"/>
              </a:rPr>
              <a:t></a:t>
            </a:r>
            <a:r>
              <a:rPr lang="ru-RU" smtClean="0"/>
              <a:t>0), работа положительна. </a:t>
            </a:r>
            <a:endParaRPr lang="en-US" smtClean="0"/>
          </a:p>
          <a:p>
            <a:pPr>
              <a:buFont typeface="Wingdings" pitchFamily="2" charset="2"/>
              <a:buChar char="§"/>
            </a:pPr>
            <a:r>
              <a:rPr lang="en-US" smtClean="0"/>
              <a:t> </a:t>
            </a:r>
            <a:r>
              <a:rPr lang="ru-RU" smtClean="0"/>
              <a:t>Если угол </a:t>
            </a:r>
            <a:r>
              <a:rPr lang="ru-RU" smtClean="0">
                <a:sym typeface="Symbol"/>
              </a:rPr>
              <a:t></a:t>
            </a:r>
            <a:r>
              <a:rPr lang="ru-RU" smtClean="0"/>
              <a:t> - тупой (</a:t>
            </a:r>
            <a:r>
              <a:rPr lang="en-US" smtClean="0"/>
              <a:t>cos</a:t>
            </a:r>
            <a:r>
              <a:rPr lang="en-US" smtClean="0">
                <a:sym typeface="Symbol"/>
              </a:rPr>
              <a:t></a:t>
            </a:r>
            <a:r>
              <a:rPr lang="ru-RU" smtClean="0"/>
              <a:t>0), работа отрицательна. </a:t>
            </a:r>
            <a:endParaRPr lang="en-US" smtClean="0"/>
          </a:p>
          <a:p>
            <a:pPr>
              <a:buFont typeface="Wingdings" pitchFamily="2" charset="2"/>
              <a:buChar char="§"/>
            </a:pPr>
            <a:r>
              <a:rPr lang="en-US" smtClean="0"/>
              <a:t> </a:t>
            </a:r>
            <a:r>
              <a:rPr lang="ru-RU" smtClean="0"/>
              <a:t>При </a:t>
            </a:r>
            <a:r>
              <a:rPr lang="ru-RU" smtClean="0">
                <a:sym typeface="Symbol"/>
              </a:rPr>
              <a:t></a:t>
            </a:r>
            <a:r>
              <a:rPr lang="ru-RU" smtClean="0"/>
              <a:t>=</a:t>
            </a:r>
            <a:r>
              <a:rPr lang="ru-RU" smtClean="0">
                <a:sym typeface="Symbol"/>
              </a:rPr>
              <a:t></a:t>
            </a:r>
            <a:r>
              <a:rPr lang="ru-RU" smtClean="0"/>
              <a:t>/2 работа равна нулю. </a:t>
            </a:r>
            <a:endParaRPr lang="en-US" smtClean="0"/>
          </a:p>
          <a:p>
            <a:pPr>
              <a:buFont typeface="Wingdings" pitchFamily="2" charset="2"/>
              <a:buChar char="§"/>
            </a:pPr>
            <a:endParaRPr lang="en-US" smtClean="0"/>
          </a:p>
          <a:p>
            <a:r>
              <a:rPr lang="ru-RU" smtClean="0"/>
              <a:t>Последнее обстоятельство особенно отчетливо показывает, что понятие работы в механике существенно отличается от обыденного представления о работе. В обыденном понимании всякое усилие, в частности мускульное напряжение, всегда сопровождается совершением работы. Например, для того чтобы держать тяжелый груз, стоя неподвижно или перемещать его горизонтально, носильщик затрачивает много усилий, т.е. «совершает работу». Однако работа как механическая величина в этих случаях равна нулю, а энергия груза при этом не изменяется.</a:t>
            </a:r>
            <a:endParaRPr lang="ru-RU"/>
          </a:p>
        </p:txBody>
      </p:sp>
      <p:pic>
        <p:nvPicPr>
          <p:cNvPr id="36868" name="Picture 4" descr="http://900igr.net/datas/chelovek/Professii-2.files/0007-007-Nosilschik.jpg"/>
          <p:cNvPicPr>
            <a:picLocks noChangeAspect="1" noChangeArrowheads="1"/>
          </p:cNvPicPr>
          <p:nvPr/>
        </p:nvPicPr>
        <p:blipFill>
          <a:blip r:embed="rId2" cstate="print"/>
          <a:srcRect/>
          <a:stretch>
            <a:fillRect/>
          </a:stretch>
        </p:blipFill>
        <p:spPr bwMode="auto">
          <a:xfrm>
            <a:off x="1619672" y="4437112"/>
            <a:ext cx="3024336" cy="2268252"/>
          </a:xfrm>
          <a:prstGeom prst="rect">
            <a:avLst/>
          </a:prstGeom>
          <a:noFill/>
        </p:spPr>
      </p:pic>
      <p:pic>
        <p:nvPicPr>
          <p:cNvPr id="36870" name="Picture 6" descr="http://muhom.org/data/2008/safety/5.jpg"/>
          <p:cNvPicPr>
            <a:picLocks noChangeAspect="1" noChangeArrowheads="1"/>
          </p:cNvPicPr>
          <p:nvPr/>
        </p:nvPicPr>
        <p:blipFill>
          <a:blip r:embed="rId3" cstate="print"/>
          <a:srcRect/>
          <a:stretch>
            <a:fillRect/>
          </a:stretch>
        </p:blipFill>
        <p:spPr bwMode="auto">
          <a:xfrm>
            <a:off x="4860032" y="4509120"/>
            <a:ext cx="2520280" cy="2187604"/>
          </a:xfrm>
          <a:prstGeom prst="rect">
            <a:avLst/>
          </a:prstGeom>
          <a:noFill/>
          <a:effectLst>
            <a:softEdge rad="1270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900igr.net/data/chelovek/Professii-2.files/0007-006-Nosilschik.jpg"/>
          <p:cNvPicPr>
            <a:picLocks noChangeAspect="1" noChangeArrowheads="1"/>
          </p:cNvPicPr>
          <p:nvPr/>
        </p:nvPicPr>
        <p:blipFill>
          <a:blip r:embed="rId2" cstate="print"/>
          <a:srcRect/>
          <a:stretch>
            <a:fillRect/>
          </a:stretch>
        </p:blipFill>
        <p:spPr bwMode="auto">
          <a:xfrm>
            <a:off x="7775848" y="1484784"/>
            <a:ext cx="1368152" cy="1023976"/>
          </a:xfrm>
          <a:prstGeom prst="rect">
            <a:avLst/>
          </a:prstGeom>
          <a:noFill/>
        </p:spPr>
      </p:pic>
      <p:sp>
        <p:nvSpPr>
          <p:cNvPr id="2" name="Прямоугольник 1"/>
          <p:cNvSpPr/>
          <p:nvPr/>
        </p:nvSpPr>
        <p:spPr>
          <a:xfrm>
            <a:off x="1475656" y="476672"/>
            <a:ext cx="7056784" cy="1477328"/>
          </a:xfrm>
          <a:prstGeom prst="rect">
            <a:avLst/>
          </a:prstGeom>
        </p:spPr>
        <p:txBody>
          <a:bodyPr wrap="square">
            <a:spAutoFit/>
          </a:bodyPr>
          <a:lstStyle/>
          <a:p>
            <a:r>
              <a:rPr lang="ru-RU" smtClean="0"/>
              <a:t>Если при перемещении точки приложения сила изменяется как по величине, так и по направлению, то нужно вычислить элементарную работу </a:t>
            </a:r>
            <a:r>
              <a:rPr lang="en-US" smtClean="0"/>
              <a:t>dA </a:t>
            </a:r>
            <a:r>
              <a:rPr lang="ru-RU" smtClean="0"/>
              <a:t>на каждом бесконечно малом участке пути </a:t>
            </a:r>
            <a:r>
              <a:rPr lang="en-US" smtClean="0"/>
              <a:t>dS</a:t>
            </a:r>
            <a:r>
              <a:rPr lang="ru-RU" smtClean="0"/>
              <a:t>, равную </a:t>
            </a:r>
            <a:r>
              <a:rPr lang="en-US" smtClean="0"/>
              <a:t>F</a:t>
            </a:r>
            <a:r>
              <a:rPr lang="en-US" baseline="-25000" smtClean="0"/>
              <a:t>s</a:t>
            </a:r>
            <a:r>
              <a:rPr lang="en-US" smtClean="0">
                <a:sym typeface="Symbol"/>
              </a:rPr>
              <a:t></a:t>
            </a:r>
            <a:r>
              <a:rPr lang="en-US" smtClean="0"/>
              <a:t>dS</a:t>
            </a:r>
            <a:r>
              <a:rPr lang="ru-RU" smtClean="0"/>
              <a:t>, а затем сложить значения всех элементарных работ вдоль всего участка пути.</a:t>
            </a:r>
            <a:endParaRPr lang="ru-RU"/>
          </a:p>
        </p:txBody>
      </p:sp>
      <p:pic>
        <p:nvPicPr>
          <p:cNvPr id="3" name="Picture 2" descr="http://www.terver.ru/img/RabotaMosnostEnergy/2.jpg"/>
          <p:cNvPicPr>
            <a:picLocks noChangeAspect="1" noChangeArrowheads="1"/>
          </p:cNvPicPr>
          <p:nvPr/>
        </p:nvPicPr>
        <p:blipFill>
          <a:blip r:embed="rId3" cstate="print"/>
          <a:srcRect/>
          <a:stretch>
            <a:fillRect/>
          </a:stretch>
        </p:blipFill>
        <p:spPr bwMode="auto">
          <a:xfrm>
            <a:off x="1187624" y="2132856"/>
            <a:ext cx="3528392" cy="2666881"/>
          </a:xfrm>
          <a:prstGeom prst="rect">
            <a:avLst/>
          </a:prstGeom>
          <a:noFill/>
        </p:spPr>
      </p:pic>
      <p:pic>
        <p:nvPicPr>
          <p:cNvPr id="35844" name="Picture 4" descr="https://lh4.googleusercontent.com/-TtRrKA8qr30/TuJC5G_RU4I/AAAAAAAAFk8/d9iOVzlB55k/IMG_4002.jpg"/>
          <p:cNvPicPr>
            <a:picLocks noChangeAspect="1" noChangeArrowheads="1"/>
          </p:cNvPicPr>
          <p:nvPr/>
        </p:nvPicPr>
        <p:blipFill>
          <a:blip r:embed="rId4" cstate="print"/>
          <a:srcRect/>
          <a:stretch>
            <a:fillRect/>
          </a:stretch>
        </p:blipFill>
        <p:spPr bwMode="auto">
          <a:xfrm>
            <a:off x="4716016" y="1772816"/>
            <a:ext cx="3305175" cy="4876801"/>
          </a:xfrm>
          <a:prstGeom prst="rect">
            <a:avLst/>
          </a:prstGeom>
          <a:noFill/>
          <a:effectLst>
            <a:outerShdw blurRad="50800" dist="38100" dir="2700000" algn="tl" rotWithShape="0">
              <a:prstClr val="black">
                <a:alpha val="40000"/>
              </a:prstClr>
            </a:outerShdw>
            <a:softEdge rad="1270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76672"/>
            <a:ext cx="6768752" cy="5078313"/>
          </a:xfrm>
          <a:prstGeom prst="rect">
            <a:avLst/>
          </a:prstGeom>
        </p:spPr>
        <p:txBody>
          <a:bodyPr wrap="square">
            <a:spAutoFit/>
          </a:bodyPr>
          <a:lstStyle/>
          <a:p>
            <a:r>
              <a:rPr lang="ru-RU" smtClean="0"/>
              <a:t>Эта сумма приводится к интегралу</a:t>
            </a:r>
          </a:p>
          <a:p>
            <a:endParaRPr lang="ru-RU" smtClean="0"/>
          </a:p>
          <a:p>
            <a:endParaRPr lang="ru-RU" smtClean="0"/>
          </a:p>
          <a:p>
            <a:endParaRPr lang="ru-RU" smtClean="0"/>
          </a:p>
          <a:p>
            <a:endParaRPr lang="ru-RU" smtClean="0"/>
          </a:p>
          <a:p>
            <a:endParaRPr lang="ru-RU" smtClean="0"/>
          </a:p>
          <a:p>
            <a:r>
              <a:rPr lang="ru-RU" smtClean="0"/>
              <a:t>который называется криволинейным интегралом вдоль траектории 12 (часто кривую 12 обозначают одной буквой </a:t>
            </a:r>
            <a:r>
              <a:rPr lang="en-US" smtClean="0"/>
              <a:t>L</a:t>
            </a:r>
            <a:r>
              <a:rPr lang="ru-RU" smtClean="0"/>
              <a:t>).</a:t>
            </a:r>
          </a:p>
          <a:p>
            <a:endParaRPr lang="ru-RU" smtClean="0"/>
          </a:p>
          <a:p>
            <a:r>
              <a:rPr lang="ru-RU" smtClean="0"/>
              <a:t>Единица работы</a:t>
            </a:r>
            <a:r>
              <a:rPr lang="ru-RU" b="1" smtClean="0"/>
              <a:t> </a:t>
            </a:r>
            <a:r>
              <a:rPr lang="ru-RU" b="1" smtClean="0">
                <a:sym typeface="Symbol"/>
              </a:rPr>
              <a:t></a:t>
            </a:r>
            <a:r>
              <a:rPr lang="ru-RU" b="1" smtClean="0"/>
              <a:t> джоуль </a:t>
            </a:r>
            <a:r>
              <a:rPr lang="ru-RU" smtClean="0"/>
              <a:t>(Дж): 1 Дж </a:t>
            </a:r>
            <a:r>
              <a:rPr lang="ru-RU" smtClean="0">
                <a:sym typeface="Symbol"/>
              </a:rPr>
              <a:t></a:t>
            </a:r>
            <a:r>
              <a:rPr lang="ru-RU" smtClean="0"/>
              <a:t> работа, совершаемая силой в 1 Н при перемещении на 1 м при условии, что направление силы совпадает с направлением перемещения. (1 Дж = 1 </a:t>
            </a:r>
            <a:r>
              <a:rPr lang="ru-RU" err="1" smtClean="0"/>
              <a:t>Н</a:t>
            </a:r>
            <a:r>
              <a:rPr lang="ru-RU" err="1" smtClean="0">
                <a:sym typeface="Symbol"/>
              </a:rPr>
              <a:t></a:t>
            </a:r>
            <a:r>
              <a:rPr lang="ru-RU" err="1" smtClean="0"/>
              <a:t>м</a:t>
            </a:r>
            <a:r>
              <a:rPr lang="ru-RU" smtClean="0"/>
              <a:t>).</a:t>
            </a:r>
          </a:p>
          <a:p>
            <a:endParaRPr lang="ru-RU" smtClean="0"/>
          </a:p>
          <a:p>
            <a:r>
              <a:rPr lang="ru-RU" smtClean="0"/>
              <a:t>Чтобы охарактеризовать скорость совершения работы, вводят понятие</a:t>
            </a:r>
            <a:r>
              <a:rPr lang="ru-RU" b="1" smtClean="0"/>
              <a:t> </a:t>
            </a:r>
            <a:r>
              <a:rPr lang="ru-RU" smtClean="0"/>
              <a:t>мощности. </a:t>
            </a:r>
            <a:r>
              <a:rPr lang="ru-RU" b="1" smtClean="0"/>
              <a:t>Мощность</a:t>
            </a:r>
            <a:r>
              <a:rPr lang="ru-RU" smtClean="0"/>
              <a:t> – это работа, совершаемая силой за единицу времени. Если за время </a:t>
            </a:r>
            <a:r>
              <a:rPr lang="en-US" err="1" smtClean="0"/>
              <a:t>dt</a:t>
            </a:r>
            <a:r>
              <a:rPr lang="en-US" smtClean="0"/>
              <a:t> </a:t>
            </a:r>
            <a:r>
              <a:rPr lang="ru-RU" smtClean="0"/>
              <a:t>совершается работа </a:t>
            </a:r>
            <a:r>
              <a:rPr lang="en-US" smtClean="0"/>
              <a:t>dA</a:t>
            </a:r>
            <a:r>
              <a:rPr lang="ru-RU" smtClean="0"/>
              <a:t>, то мощность равна </a:t>
            </a:r>
            <a:endParaRPr lang="ru-RU"/>
          </a:p>
        </p:txBody>
      </p:sp>
      <p:pic>
        <p:nvPicPr>
          <p:cNvPr id="37890" name="Picture 2"/>
          <p:cNvPicPr>
            <a:picLocks noChangeAspect="1" noChangeArrowheads="1"/>
          </p:cNvPicPr>
          <p:nvPr/>
        </p:nvPicPr>
        <p:blipFill>
          <a:blip r:embed="rId2" cstate="print"/>
          <a:srcRect/>
          <a:stretch>
            <a:fillRect/>
          </a:stretch>
        </p:blipFill>
        <p:spPr bwMode="auto">
          <a:xfrm>
            <a:off x="1547664" y="980728"/>
            <a:ext cx="4438650" cy="952500"/>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1691680" y="5661248"/>
            <a:ext cx="962025" cy="7143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3648" y="332656"/>
            <a:ext cx="6552728" cy="5909310"/>
          </a:xfrm>
          <a:prstGeom prst="rect">
            <a:avLst/>
          </a:prstGeom>
          <a:noFill/>
        </p:spPr>
        <p:txBody>
          <a:bodyPr wrap="square" rtlCol="0">
            <a:spAutoFit/>
          </a:bodyPr>
          <a:lstStyle/>
          <a:p>
            <a:r>
              <a:rPr lang="ru-RU" smtClean="0"/>
              <a:t>За время </a:t>
            </a:r>
            <a:r>
              <a:rPr lang="en-US" err="1" smtClean="0"/>
              <a:t>dt</a:t>
            </a:r>
            <a:r>
              <a:rPr lang="ru-RU" smtClean="0"/>
              <a:t> сила  совершает работу		и мощность, развиваемая этой силой, в данный момент времени</a:t>
            </a:r>
          </a:p>
          <a:p>
            <a:endParaRPr lang="ru-RU" smtClean="0"/>
          </a:p>
          <a:p>
            <a:endParaRPr lang="ru-RU" smtClean="0"/>
          </a:p>
          <a:p>
            <a:endParaRPr lang="ru-RU" smtClean="0"/>
          </a:p>
          <a:p>
            <a:endParaRPr lang="ru-RU" smtClean="0"/>
          </a:p>
          <a:p>
            <a:r>
              <a:rPr lang="ru-RU" smtClean="0"/>
              <a:t>т. е. равна скалярному произведению вектора силы на вектор скорости, с которой движется точка приложения этой силы; Р </a:t>
            </a:r>
            <a:r>
              <a:rPr lang="ru-RU" smtClean="0">
                <a:sym typeface="Symbol"/>
              </a:rPr>
              <a:t></a:t>
            </a:r>
            <a:r>
              <a:rPr lang="ru-RU" smtClean="0"/>
              <a:t> величина скалярная</a:t>
            </a:r>
            <a:r>
              <a:rPr lang="ru-RU" i="1" smtClean="0"/>
              <a:t>.</a:t>
            </a:r>
          </a:p>
          <a:p>
            <a:r>
              <a:rPr lang="ru-RU" smtClean="0"/>
              <a:t>Зная мощность силы , можно найти и работу, которую совершает эта сила за промежуток времени </a:t>
            </a:r>
            <a:r>
              <a:rPr lang="en-US" smtClean="0"/>
              <a:t>t</a:t>
            </a:r>
            <a:r>
              <a:rPr lang="ru-RU" smtClean="0"/>
              <a:t>: </a:t>
            </a:r>
          </a:p>
          <a:p>
            <a:endParaRPr lang="ru-RU" smtClean="0"/>
          </a:p>
          <a:p>
            <a:endParaRPr lang="ru-RU" smtClean="0"/>
          </a:p>
          <a:p>
            <a:endParaRPr lang="ru-RU" smtClean="0"/>
          </a:p>
          <a:p>
            <a:endParaRPr lang="ru-RU" smtClean="0"/>
          </a:p>
          <a:p>
            <a:r>
              <a:rPr lang="ru-RU" smtClean="0"/>
              <a:t>Единица мощности </a:t>
            </a:r>
            <a:r>
              <a:rPr lang="ru-RU" smtClean="0">
                <a:sym typeface="Symbol"/>
              </a:rPr>
              <a:t></a:t>
            </a:r>
            <a:r>
              <a:rPr lang="ru-RU" smtClean="0"/>
              <a:t> ватт (Вт): </a:t>
            </a:r>
          </a:p>
          <a:p>
            <a:r>
              <a:rPr lang="ru-RU" smtClean="0"/>
              <a:t>1 Вт </a:t>
            </a:r>
            <a:r>
              <a:rPr lang="ru-RU" smtClean="0">
                <a:sym typeface="Symbol"/>
              </a:rPr>
              <a:t></a:t>
            </a:r>
            <a:r>
              <a:rPr lang="ru-RU" smtClean="0"/>
              <a:t> мощность, при которой за 1 с </a:t>
            </a:r>
          </a:p>
          <a:p>
            <a:r>
              <a:rPr lang="ru-RU" smtClean="0"/>
              <a:t>совершается работа в 1 Дж (1 Вт = 1 Дж/с). </a:t>
            </a:r>
          </a:p>
          <a:p>
            <a:r>
              <a:rPr lang="ru-RU" smtClean="0"/>
              <a:t>Внесистемная единица измерения </a:t>
            </a:r>
          </a:p>
          <a:p>
            <a:r>
              <a:rPr lang="ru-RU" smtClean="0"/>
              <a:t>мощности -лошадиная сила (л.с.), </a:t>
            </a:r>
          </a:p>
          <a:p>
            <a:r>
              <a:rPr lang="ru-RU" smtClean="0"/>
              <a:t>1 л.с. = 735 Вт.</a:t>
            </a:r>
            <a:endParaRPr lang="ru-RU"/>
          </a:p>
        </p:txBody>
      </p:sp>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8918" name="Object 6"/>
          <p:cNvGraphicFramePr>
            <a:graphicFrameLocks noChangeAspect="1"/>
          </p:cNvGraphicFramePr>
          <p:nvPr/>
        </p:nvGraphicFramePr>
        <p:xfrm>
          <a:off x="5076056" y="332656"/>
          <a:ext cx="792088" cy="388843"/>
        </p:xfrm>
        <a:graphic>
          <a:graphicData uri="http://schemas.openxmlformats.org/presentationml/2006/ole">
            <p:oleObj spid="_x0000_s38918" name="Формула" r:id="rId3" imgW="520474" imgH="253890" progId="Equation.3">
              <p:embed/>
            </p:oleObj>
          </a:graphicData>
        </a:graphic>
      </p:graphicFrame>
      <p:pic>
        <p:nvPicPr>
          <p:cNvPr id="38920" name="Picture 8"/>
          <p:cNvPicPr>
            <a:picLocks noChangeAspect="1" noChangeArrowheads="1"/>
          </p:cNvPicPr>
          <p:nvPr/>
        </p:nvPicPr>
        <p:blipFill>
          <a:blip r:embed="rId4" cstate="print"/>
          <a:srcRect/>
          <a:stretch>
            <a:fillRect/>
          </a:stretch>
        </p:blipFill>
        <p:spPr bwMode="auto">
          <a:xfrm>
            <a:off x="1763688" y="1196752"/>
            <a:ext cx="2324100" cy="714375"/>
          </a:xfrm>
          <a:prstGeom prst="rect">
            <a:avLst/>
          </a:prstGeom>
          <a:noFill/>
          <a:ln w="9525">
            <a:noFill/>
            <a:miter lim="800000"/>
            <a:headEnd/>
            <a:tailEnd/>
          </a:ln>
        </p:spPr>
      </p:pic>
      <p:pic>
        <p:nvPicPr>
          <p:cNvPr id="38921" name="Picture 9"/>
          <p:cNvPicPr>
            <a:picLocks noChangeAspect="1" noChangeArrowheads="1"/>
          </p:cNvPicPr>
          <p:nvPr/>
        </p:nvPicPr>
        <p:blipFill>
          <a:blip r:embed="rId5" cstate="print"/>
          <a:srcRect/>
          <a:stretch>
            <a:fillRect/>
          </a:stretch>
        </p:blipFill>
        <p:spPr bwMode="auto">
          <a:xfrm>
            <a:off x="1619672" y="3501008"/>
            <a:ext cx="1438275" cy="857250"/>
          </a:xfrm>
          <a:prstGeom prst="rect">
            <a:avLst/>
          </a:prstGeom>
          <a:noFill/>
          <a:ln w="9525">
            <a:noFill/>
            <a:miter lim="800000"/>
            <a:headEnd/>
            <a:tailEnd/>
          </a:ln>
        </p:spPr>
      </p:pic>
      <p:pic>
        <p:nvPicPr>
          <p:cNvPr id="38923" name="Picture 11" descr="http://frame3.loadup.ru/34/8c/100892.1.3.jpg"/>
          <p:cNvPicPr>
            <a:picLocks noChangeAspect="1" noChangeArrowheads="1"/>
          </p:cNvPicPr>
          <p:nvPr/>
        </p:nvPicPr>
        <p:blipFill>
          <a:blip r:embed="rId6" cstate="print"/>
          <a:srcRect/>
          <a:stretch>
            <a:fillRect/>
          </a:stretch>
        </p:blipFill>
        <p:spPr bwMode="auto">
          <a:xfrm>
            <a:off x="5724128" y="4149080"/>
            <a:ext cx="3072341" cy="2304256"/>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88640"/>
            <a:ext cx="7488832" cy="6463308"/>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Кинетическая энергия</a:t>
            </a:r>
          </a:p>
          <a:p>
            <a:r>
              <a:rPr lang="ru-RU" b="1" smtClean="0"/>
              <a:t> </a:t>
            </a:r>
            <a:endParaRPr lang="ru-RU" smtClean="0"/>
          </a:p>
          <a:p>
            <a:r>
              <a:rPr lang="ru-RU" smtClean="0"/>
              <a:t>Пусть частица массы </a:t>
            </a:r>
            <a:r>
              <a:rPr lang="en-US" smtClean="0"/>
              <a:t>m </a:t>
            </a:r>
            <a:r>
              <a:rPr lang="ru-RU" smtClean="0"/>
              <a:t>движется под действием некоторой силы. Найдем элементарную работу, которую совершает эта сила  на элементарном перемещении. Учитывая, что</a:t>
            </a:r>
          </a:p>
          <a:p>
            <a:endParaRPr lang="ru-RU" smtClean="0"/>
          </a:p>
          <a:p>
            <a:endParaRPr lang="ru-RU" smtClean="0"/>
          </a:p>
          <a:p>
            <a:endParaRPr lang="ru-RU" smtClean="0"/>
          </a:p>
          <a:p>
            <a:r>
              <a:rPr lang="ru-RU" smtClean="0"/>
              <a:t>получим</a:t>
            </a:r>
          </a:p>
          <a:p>
            <a:endParaRPr lang="ru-RU" smtClean="0"/>
          </a:p>
          <a:p>
            <a:endParaRPr lang="ru-RU" smtClean="0"/>
          </a:p>
          <a:p>
            <a:r>
              <a:rPr lang="ru-RU" smtClean="0"/>
              <a:t>Отсюда видно, что работа результирующей силы  идет на приращение некоторой величины (стоящей в скобках), которую называют </a:t>
            </a:r>
            <a:r>
              <a:rPr lang="ru-RU" b="1" smtClean="0"/>
              <a:t>кинетической энергией</a:t>
            </a:r>
            <a:r>
              <a:rPr lang="ru-RU" smtClean="0"/>
              <a:t>: </a:t>
            </a:r>
          </a:p>
          <a:p>
            <a:endParaRPr lang="ru-RU" smtClean="0"/>
          </a:p>
          <a:p>
            <a:endParaRPr lang="ru-RU" smtClean="0"/>
          </a:p>
          <a:p>
            <a:r>
              <a:rPr lang="ru-RU" smtClean="0"/>
              <a:t>Таким образом, приращение кинетической энергии частицы при элементарном перемещении равно</a:t>
            </a:r>
          </a:p>
          <a:p>
            <a:r>
              <a:rPr lang="ru-RU" smtClean="0"/>
              <a:t> а при конечном перемещении из точки 1 в точку 2 </a:t>
            </a:r>
          </a:p>
          <a:p>
            <a:endParaRPr lang="ru-RU" smtClean="0"/>
          </a:p>
          <a:p>
            <a:endParaRPr lang="ru-RU" smtClean="0"/>
          </a:p>
          <a:p>
            <a:r>
              <a:rPr lang="ru-RU" smtClean="0"/>
              <a:t>т.е. приращение кинетической энергии частицы при некотором перемещении равно алгебраической сумме работ всех действующих сил. </a:t>
            </a:r>
            <a:endParaRPr lang="ru-RU"/>
          </a:p>
        </p:txBody>
      </p:sp>
      <p:pic>
        <p:nvPicPr>
          <p:cNvPr id="40987" name="Picture 27"/>
          <p:cNvPicPr>
            <a:picLocks noChangeAspect="1" noChangeArrowheads="1"/>
          </p:cNvPicPr>
          <p:nvPr/>
        </p:nvPicPr>
        <p:blipFill>
          <a:blip r:embed="rId2" cstate="print"/>
          <a:srcRect/>
          <a:stretch>
            <a:fillRect/>
          </a:stretch>
        </p:blipFill>
        <p:spPr bwMode="auto">
          <a:xfrm>
            <a:off x="1835696" y="1691283"/>
            <a:ext cx="1314450" cy="361950"/>
          </a:xfrm>
          <a:prstGeom prst="rect">
            <a:avLst/>
          </a:prstGeom>
          <a:noFill/>
          <a:ln w="9525">
            <a:noFill/>
            <a:miter lim="800000"/>
            <a:headEnd/>
            <a:tailEnd/>
          </a:ln>
        </p:spPr>
      </p:pic>
      <p:pic>
        <p:nvPicPr>
          <p:cNvPr id="40988" name="Picture 28"/>
          <p:cNvPicPr>
            <a:picLocks noChangeAspect="1" noChangeArrowheads="1"/>
          </p:cNvPicPr>
          <p:nvPr/>
        </p:nvPicPr>
        <p:blipFill>
          <a:blip r:embed="rId3" cstate="print"/>
          <a:srcRect/>
          <a:stretch>
            <a:fillRect/>
          </a:stretch>
        </p:blipFill>
        <p:spPr bwMode="auto">
          <a:xfrm>
            <a:off x="1835696" y="2051323"/>
            <a:ext cx="1000125" cy="361950"/>
          </a:xfrm>
          <a:prstGeom prst="rect">
            <a:avLst/>
          </a:prstGeom>
          <a:noFill/>
          <a:ln w="9525">
            <a:noFill/>
            <a:miter lim="800000"/>
            <a:headEnd/>
            <a:tailEnd/>
          </a:ln>
        </p:spPr>
      </p:pic>
      <p:pic>
        <p:nvPicPr>
          <p:cNvPr id="40989" name="Picture 29"/>
          <p:cNvPicPr>
            <a:picLocks noChangeAspect="1" noChangeArrowheads="1"/>
          </p:cNvPicPr>
          <p:nvPr/>
        </p:nvPicPr>
        <p:blipFill>
          <a:blip r:embed="rId4" cstate="print"/>
          <a:srcRect/>
          <a:stretch>
            <a:fillRect/>
          </a:stretch>
        </p:blipFill>
        <p:spPr bwMode="auto">
          <a:xfrm>
            <a:off x="1691680" y="2771403"/>
            <a:ext cx="2790825" cy="361950"/>
          </a:xfrm>
          <a:prstGeom prst="rect">
            <a:avLst/>
          </a:prstGeom>
          <a:noFill/>
          <a:ln w="9525">
            <a:noFill/>
            <a:miter lim="800000"/>
            <a:headEnd/>
            <a:tailEnd/>
          </a:ln>
        </p:spPr>
      </p:pic>
      <p:pic>
        <p:nvPicPr>
          <p:cNvPr id="40992" name="Picture 32"/>
          <p:cNvPicPr>
            <a:picLocks noChangeAspect="1" noChangeArrowheads="1"/>
          </p:cNvPicPr>
          <p:nvPr/>
        </p:nvPicPr>
        <p:blipFill>
          <a:blip r:embed="rId5" cstate="print"/>
          <a:srcRect/>
          <a:stretch>
            <a:fillRect/>
          </a:stretch>
        </p:blipFill>
        <p:spPr bwMode="auto">
          <a:xfrm>
            <a:off x="4586858" y="2795786"/>
            <a:ext cx="2143125" cy="361950"/>
          </a:xfrm>
          <a:prstGeom prst="rect">
            <a:avLst/>
          </a:prstGeom>
          <a:noFill/>
          <a:ln w="9525">
            <a:noFill/>
            <a:miter lim="800000"/>
            <a:headEnd/>
            <a:tailEnd/>
          </a:ln>
        </p:spPr>
      </p:pic>
      <p:pic>
        <p:nvPicPr>
          <p:cNvPr id="40994" name="Picture 34"/>
          <p:cNvPicPr>
            <a:picLocks noChangeAspect="1" noChangeArrowheads="1"/>
          </p:cNvPicPr>
          <p:nvPr/>
        </p:nvPicPr>
        <p:blipFill>
          <a:blip r:embed="rId6" cstate="print"/>
          <a:srcRect/>
          <a:stretch>
            <a:fillRect/>
          </a:stretch>
        </p:blipFill>
        <p:spPr bwMode="auto">
          <a:xfrm>
            <a:off x="1619672" y="4211563"/>
            <a:ext cx="1285875" cy="361950"/>
          </a:xfrm>
          <a:prstGeom prst="rect">
            <a:avLst/>
          </a:prstGeom>
          <a:noFill/>
          <a:ln w="9525">
            <a:noFill/>
            <a:miter lim="800000"/>
            <a:headEnd/>
            <a:tailEnd/>
          </a:ln>
        </p:spPr>
      </p:pic>
      <p:pic>
        <p:nvPicPr>
          <p:cNvPr id="40995" name="Picture 35"/>
          <p:cNvPicPr>
            <a:picLocks noChangeAspect="1" noChangeArrowheads="1"/>
          </p:cNvPicPr>
          <p:nvPr/>
        </p:nvPicPr>
        <p:blipFill>
          <a:blip r:embed="rId7" cstate="print"/>
          <a:srcRect/>
          <a:stretch>
            <a:fillRect/>
          </a:stretch>
        </p:blipFill>
        <p:spPr bwMode="auto">
          <a:xfrm>
            <a:off x="5071864" y="4840585"/>
            <a:ext cx="1076325" cy="361950"/>
          </a:xfrm>
          <a:prstGeom prst="rect">
            <a:avLst/>
          </a:prstGeom>
          <a:noFill/>
          <a:ln w="9525">
            <a:noFill/>
            <a:miter lim="800000"/>
            <a:headEnd/>
            <a:tailEnd/>
          </a:ln>
        </p:spPr>
      </p:pic>
      <p:pic>
        <p:nvPicPr>
          <p:cNvPr id="40996" name="Picture 36"/>
          <p:cNvPicPr>
            <a:picLocks noChangeAspect="1" noChangeArrowheads="1"/>
          </p:cNvPicPr>
          <p:nvPr/>
        </p:nvPicPr>
        <p:blipFill>
          <a:blip r:embed="rId8" cstate="print"/>
          <a:srcRect/>
          <a:stretch>
            <a:fillRect/>
          </a:stretch>
        </p:blipFill>
        <p:spPr bwMode="auto">
          <a:xfrm>
            <a:off x="1691680" y="5507707"/>
            <a:ext cx="3552825" cy="3619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04664"/>
            <a:ext cx="6408712" cy="5632311"/>
          </a:xfrm>
          <a:prstGeom prst="rect">
            <a:avLst/>
          </a:prstGeom>
          <a:noFill/>
        </p:spPr>
        <p:txBody>
          <a:bodyPr wrap="square" rtlCol="0">
            <a:spAutoFit/>
          </a:bodyPr>
          <a:lstStyle/>
          <a:p>
            <a:r>
              <a:rPr lang="ru-RU" smtClean="0"/>
              <a:t>Полученный результат без труда обобщается на случай произвольной </a:t>
            </a:r>
            <a:r>
              <a:rPr lang="ru-RU" b="1" smtClean="0"/>
              <a:t>системы материальных точек</a:t>
            </a:r>
            <a:r>
              <a:rPr lang="ru-RU" smtClean="0"/>
              <a:t>. </a:t>
            </a:r>
            <a:endParaRPr lang="en-US" smtClean="0"/>
          </a:p>
          <a:p>
            <a:r>
              <a:rPr lang="ru-RU" smtClean="0"/>
              <a:t>Кинетической энергией системы называется сумма кинетических энергий материальных точек, из которых эта система состоит или на которые ее можно мысленно разделить. </a:t>
            </a:r>
            <a:endParaRPr lang="en-US" smtClean="0"/>
          </a:p>
          <a:p>
            <a:endParaRPr lang="en-US" smtClean="0"/>
          </a:p>
          <a:p>
            <a:r>
              <a:rPr lang="ru-RU" smtClean="0"/>
              <a:t>Таким образом, работа всех сил, действующих на систему материальных точек, равна приращению кинетической энергии системы.</a:t>
            </a:r>
            <a:endParaRPr lang="en-US" smtClean="0"/>
          </a:p>
          <a:p>
            <a:endParaRPr lang="en-US" smtClean="0"/>
          </a:p>
          <a:p>
            <a:r>
              <a:rPr lang="ru-RU" smtClean="0"/>
              <a:t>Кинетическая энергия зависит только от массы и скорости тела, т. е. кинетическая энергия системы есть функция состояния ее движения.</a:t>
            </a:r>
          </a:p>
          <a:p>
            <a:r>
              <a:rPr lang="ru-RU" smtClean="0"/>
              <a:t>При выводе формул предполагалось, что движение рассматривается в инерциальной системе отсчета. В разных инерциальных системах отсчета, движущихся друг относительно друга, скорость тела, а, следовательно, и его кинетическая энергия будут неодинаковы. Таким образом, кинетическая энергия зависит от выбора системы отсчета.</a:t>
            </a:r>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7272808" cy="5078313"/>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Потенциальная энергия</a:t>
            </a:r>
          </a:p>
          <a:p>
            <a:r>
              <a:rPr lang="ru-RU" smtClean="0"/>
              <a:t> </a:t>
            </a:r>
          </a:p>
          <a:p>
            <a:r>
              <a:rPr lang="ru-RU" smtClean="0"/>
              <a:t>Потенциальная энергия </a:t>
            </a:r>
            <a:r>
              <a:rPr lang="ru-RU" smtClean="0">
                <a:sym typeface="Symbol"/>
              </a:rPr>
              <a:t></a:t>
            </a:r>
            <a:r>
              <a:rPr lang="ru-RU" smtClean="0"/>
              <a:t> это энергия, определяемая взаимным расположением тел и характером сил взаимодействия между ними.</a:t>
            </a:r>
          </a:p>
          <a:p>
            <a:r>
              <a:rPr lang="ru-RU" smtClean="0"/>
              <a:t>Пусть, </a:t>
            </a:r>
            <a:r>
              <a:rPr lang="en-US" smtClean="0"/>
              <a:t>F</a:t>
            </a:r>
            <a:r>
              <a:rPr lang="ru-RU" smtClean="0"/>
              <a:t>(</a:t>
            </a:r>
            <a:r>
              <a:rPr lang="en-US" i="1" smtClean="0"/>
              <a:t>x</a:t>
            </a:r>
            <a:r>
              <a:rPr lang="ru-RU" smtClean="0"/>
              <a:t>,</a:t>
            </a:r>
            <a:r>
              <a:rPr lang="ru-RU" i="1" smtClean="0"/>
              <a:t> </a:t>
            </a:r>
            <a:r>
              <a:rPr lang="en-US" i="1" smtClean="0"/>
              <a:t>y</a:t>
            </a:r>
            <a:r>
              <a:rPr lang="ru-RU" smtClean="0"/>
              <a:t>, </a:t>
            </a:r>
            <a:r>
              <a:rPr lang="en-US" i="1" smtClean="0"/>
              <a:t>z</a:t>
            </a:r>
            <a:r>
              <a:rPr lang="ru-RU" smtClean="0"/>
              <a:t>) </a:t>
            </a:r>
            <a:r>
              <a:rPr lang="en-US" smtClean="0">
                <a:sym typeface="Symbol"/>
              </a:rPr>
              <a:t></a:t>
            </a:r>
            <a:r>
              <a:rPr lang="ru-RU" smtClean="0"/>
              <a:t> сила, действующая на тело. Тогда элементарная работа этой силы по перемещению тела равна </a:t>
            </a:r>
          </a:p>
          <a:p>
            <a:endParaRPr lang="ru-RU" smtClean="0"/>
          </a:p>
          <a:p>
            <a:endParaRPr lang="ru-RU" smtClean="0"/>
          </a:p>
          <a:p>
            <a:endParaRPr lang="ru-RU" smtClean="0"/>
          </a:p>
          <a:p>
            <a:r>
              <a:rPr lang="ru-RU" smtClean="0"/>
              <a:t>Введем функцию </a:t>
            </a:r>
            <a:r>
              <a:rPr lang="en-US" smtClean="0"/>
              <a:t>U</a:t>
            </a:r>
            <a:r>
              <a:rPr lang="ru-RU" smtClean="0"/>
              <a:t>(</a:t>
            </a:r>
            <a:r>
              <a:rPr lang="en-US" i="1" smtClean="0"/>
              <a:t>x</a:t>
            </a:r>
            <a:r>
              <a:rPr lang="ru-RU" smtClean="0"/>
              <a:t>,</a:t>
            </a:r>
            <a:r>
              <a:rPr lang="ru-RU" i="1" smtClean="0"/>
              <a:t> </a:t>
            </a:r>
            <a:r>
              <a:rPr lang="en-US" i="1" smtClean="0"/>
              <a:t>y</a:t>
            </a:r>
            <a:r>
              <a:rPr lang="ru-RU" smtClean="0"/>
              <a:t>, </a:t>
            </a:r>
            <a:r>
              <a:rPr lang="en-US" i="1" smtClean="0"/>
              <a:t>z</a:t>
            </a:r>
            <a:r>
              <a:rPr lang="ru-RU" smtClean="0"/>
              <a:t>), удовлетворяющую следующим условиям:</a:t>
            </a:r>
          </a:p>
          <a:p>
            <a:endParaRPr lang="ru-RU" smtClean="0"/>
          </a:p>
          <a:p>
            <a:endParaRPr lang="ru-RU" smtClean="0"/>
          </a:p>
          <a:p>
            <a:endParaRPr lang="ru-RU" smtClean="0"/>
          </a:p>
          <a:p>
            <a:endParaRPr lang="ru-RU" smtClean="0"/>
          </a:p>
          <a:p>
            <a:r>
              <a:rPr lang="ru-RU" smtClean="0"/>
              <a:t>Функцию </a:t>
            </a:r>
            <a:r>
              <a:rPr lang="en-US" smtClean="0"/>
              <a:t>U</a:t>
            </a:r>
            <a:r>
              <a:rPr lang="ru-RU" smtClean="0"/>
              <a:t>(</a:t>
            </a:r>
            <a:r>
              <a:rPr lang="en-US" i="1" smtClean="0"/>
              <a:t>x</a:t>
            </a:r>
            <a:r>
              <a:rPr lang="ru-RU" smtClean="0"/>
              <a:t>,</a:t>
            </a:r>
            <a:r>
              <a:rPr lang="ru-RU" i="1" smtClean="0"/>
              <a:t> </a:t>
            </a:r>
            <a:r>
              <a:rPr lang="en-US" i="1" smtClean="0"/>
              <a:t>y</a:t>
            </a:r>
            <a:r>
              <a:rPr lang="ru-RU" smtClean="0"/>
              <a:t>, </a:t>
            </a:r>
            <a:r>
              <a:rPr lang="en-US" i="1" smtClean="0"/>
              <a:t>z</a:t>
            </a:r>
            <a:r>
              <a:rPr lang="ru-RU" smtClean="0"/>
              <a:t>), удовлетворяющую данным условиям , называют </a:t>
            </a:r>
            <a:r>
              <a:rPr lang="ru-RU" b="1" smtClean="0"/>
              <a:t>потенциальной функцией</a:t>
            </a:r>
            <a:r>
              <a:rPr lang="ru-RU" smtClean="0"/>
              <a:t>, а силу  – </a:t>
            </a:r>
            <a:r>
              <a:rPr lang="ru-RU" b="1" smtClean="0"/>
              <a:t>консервативной </a:t>
            </a:r>
            <a:r>
              <a:rPr lang="ru-RU" smtClean="0"/>
              <a:t>(или потенциальной) силой. При этом элементарная работа </a:t>
            </a:r>
            <a:r>
              <a:rPr lang="en-US" err="1" smtClean="0"/>
              <a:t>dA</a:t>
            </a:r>
            <a:r>
              <a:rPr lang="en-US" smtClean="0"/>
              <a:t> </a:t>
            </a:r>
            <a:r>
              <a:rPr lang="ru-RU" smtClean="0"/>
              <a:t>будет равна:</a:t>
            </a:r>
          </a:p>
          <a:p>
            <a:endParaRPr lang="ru-RU"/>
          </a:p>
        </p:txBody>
      </p:sp>
      <p:pic>
        <p:nvPicPr>
          <p:cNvPr id="76802" name="Picture 2"/>
          <p:cNvPicPr>
            <a:picLocks noChangeAspect="1" noChangeArrowheads="1"/>
          </p:cNvPicPr>
          <p:nvPr/>
        </p:nvPicPr>
        <p:blipFill>
          <a:blip r:embed="rId2" cstate="print"/>
          <a:srcRect/>
          <a:stretch>
            <a:fillRect/>
          </a:stretch>
        </p:blipFill>
        <p:spPr bwMode="auto">
          <a:xfrm>
            <a:off x="1763688" y="2204864"/>
            <a:ext cx="3962400" cy="685800"/>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1763688" y="3284984"/>
            <a:ext cx="4562475" cy="933450"/>
          </a:xfrm>
          <a:prstGeom prst="rect">
            <a:avLst/>
          </a:prstGeom>
          <a:noFill/>
          <a:ln w="9525">
            <a:noFill/>
            <a:miter lim="800000"/>
            <a:headEnd/>
            <a:tailEnd/>
          </a:ln>
        </p:spPr>
      </p:pic>
      <p:pic>
        <p:nvPicPr>
          <p:cNvPr id="76804" name="Picture 4"/>
          <p:cNvPicPr>
            <a:picLocks noChangeAspect="1" noChangeArrowheads="1"/>
          </p:cNvPicPr>
          <p:nvPr/>
        </p:nvPicPr>
        <p:blipFill>
          <a:blip r:embed="rId4" cstate="print"/>
          <a:srcRect/>
          <a:stretch>
            <a:fillRect/>
          </a:stretch>
        </p:blipFill>
        <p:spPr bwMode="auto">
          <a:xfrm>
            <a:off x="1691680" y="5517232"/>
            <a:ext cx="6781800" cy="838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332656"/>
            <a:ext cx="7056784" cy="3416320"/>
          </a:xfrm>
          <a:prstGeom prst="rect">
            <a:avLst/>
          </a:prstGeom>
          <a:noFill/>
        </p:spPr>
        <p:txBody>
          <a:bodyPr wrap="square" rtlCol="0">
            <a:spAutoFit/>
          </a:bodyPr>
          <a:lstStyle/>
          <a:p>
            <a:r>
              <a:rPr lang="ru-RU" smtClean="0"/>
              <a:t>В физике применяется также понятие </a:t>
            </a:r>
            <a:r>
              <a:rPr lang="ru-RU" b="1" smtClean="0"/>
              <a:t>веса тела</a:t>
            </a:r>
            <a:r>
              <a:rPr lang="ru-RU" smtClean="0"/>
              <a:t>.</a:t>
            </a:r>
            <a:r>
              <a:rPr lang="ru-RU" b="1" smtClean="0"/>
              <a:t> </a:t>
            </a:r>
          </a:p>
          <a:p>
            <a:r>
              <a:rPr lang="ru-RU" smtClean="0"/>
              <a:t>Весом тела называют силу, с которой тело действует на опору (или подвес), удерживающую тело от свободного падения. То есть вес тела действует не на само тело, а на другое тело, удерживающее его.</a:t>
            </a:r>
          </a:p>
          <a:p>
            <a:r>
              <a:rPr lang="ru-RU" smtClean="0"/>
              <a:t>Таким образом, сила тяжести действует всегда, а вес тела проявляется только в том случае, когда на тело кроме силы тяжести действуют еще другие силы. Например, тела, находящиеся в космических кораблях, свободно движущихся в космосе, являются  невесомыми, их вес равен нулю.</a:t>
            </a:r>
          </a:p>
          <a:p>
            <a:r>
              <a:rPr lang="ru-RU" smtClean="0"/>
              <a:t>Сила тяжести равна весу только тогда, когда ускорение тела относительно Земли равно нулю. </a:t>
            </a:r>
          </a:p>
        </p:txBody>
      </p:sp>
      <p:pic>
        <p:nvPicPr>
          <p:cNvPr id="122883" name="Picture 3" descr="http://www.phyzika.ru/images/vestela.jpg"/>
          <p:cNvPicPr>
            <a:picLocks noChangeAspect="1" noChangeArrowheads="1"/>
          </p:cNvPicPr>
          <p:nvPr/>
        </p:nvPicPr>
        <p:blipFill>
          <a:blip r:embed="rId2" cstate="print"/>
          <a:srcRect/>
          <a:stretch>
            <a:fillRect/>
          </a:stretch>
        </p:blipFill>
        <p:spPr bwMode="auto">
          <a:xfrm>
            <a:off x="1547664" y="3861048"/>
            <a:ext cx="3552395" cy="2664296"/>
          </a:xfrm>
          <a:prstGeom prst="rect">
            <a:avLst/>
          </a:prstGeom>
          <a:noFill/>
          <a:effectLst>
            <a:outerShdw blurRad="50800" dist="38100" dir="2700000" algn="tl" rotWithShape="0">
              <a:prstClr val="black">
                <a:alpha val="40000"/>
              </a:prstClr>
            </a:outerShdw>
          </a:effectLst>
        </p:spPr>
      </p:pic>
      <p:pic>
        <p:nvPicPr>
          <p:cNvPr id="122885" name="Picture 5" descr="http://donnata.ru/wp-content/uploads/2010/08/t4_1033089.jpg"/>
          <p:cNvPicPr>
            <a:picLocks noChangeAspect="1" noChangeArrowheads="1"/>
          </p:cNvPicPr>
          <p:nvPr/>
        </p:nvPicPr>
        <p:blipFill>
          <a:blip r:embed="rId3" cstate="print"/>
          <a:srcRect/>
          <a:stretch>
            <a:fillRect/>
          </a:stretch>
        </p:blipFill>
        <p:spPr bwMode="auto">
          <a:xfrm>
            <a:off x="5436096" y="3645024"/>
            <a:ext cx="2242383" cy="2664296"/>
          </a:xfrm>
          <a:prstGeom prst="rect">
            <a:avLst/>
          </a:prstGeom>
          <a:noFill/>
          <a:effectLst>
            <a:outerShdw blurRad="50800" dist="38100" dir="2700000" algn="tl" rotWithShape="0">
              <a:prstClr val="black">
                <a:alpha val="40000"/>
              </a:prstClr>
            </a:outerShdw>
          </a:effectLst>
        </p:spPr>
      </p:pic>
      <p:pic>
        <p:nvPicPr>
          <p:cNvPr id="122887" name="Picture 7" descr="http://www.pohudeica.ru/prevyshenie-optimalnogo-vesa-tela.jpg"/>
          <p:cNvPicPr>
            <a:picLocks noChangeAspect="1" noChangeArrowheads="1"/>
          </p:cNvPicPr>
          <p:nvPr/>
        </p:nvPicPr>
        <p:blipFill>
          <a:blip r:embed="rId4" cstate="print"/>
          <a:srcRect/>
          <a:stretch>
            <a:fillRect/>
          </a:stretch>
        </p:blipFill>
        <p:spPr bwMode="auto">
          <a:xfrm>
            <a:off x="7236296" y="5301208"/>
            <a:ext cx="1710190" cy="1368152"/>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7416824" cy="6186309"/>
          </a:xfrm>
          <a:prstGeom prst="rect">
            <a:avLst/>
          </a:prstGeom>
          <a:noFill/>
        </p:spPr>
        <p:txBody>
          <a:bodyPr wrap="square" rtlCol="0">
            <a:spAutoFit/>
          </a:bodyPr>
          <a:lstStyle/>
          <a:p>
            <a:r>
              <a:rPr lang="ru-RU" smtClean="0"/>
              <a:t>Пусть тело под действием силы  перемещается из точки 1 в точку 2, тогда работа этой силы при таком перемещении равна</a:t>
            </a:r>
          </a:p>
          <a:p>
            <a:endParaRPr lang="ru-RU" smtClean="0"/>
          </a:p>
          <a:p>
            <a:endParaRPr lang="ru-RU" smtClean="0"/>
          </a:p>
          <a:p>
            <a:endParaRPr lang="ru-RU" smtClean="0"/>
          </a:p>
          <a:p>
            <a:endParaRPr lang="ru-RU" smtClean="0"/>
          </a:p>
          <a:p>
            <a:r>
              <a:rPr lang="ru-RU" smtClean="0"/>
              <a:t>где </a:t>
            </a:r>
            <a:r>
              <a:rPr lang="en-US" smtClean="0"/>
              <a:t>U</a:t>
            </a:r>
            <a:r>
              <a:rPr lang="ru-RU" baseline="-25000" smtClean="0"/>
              <a:t>1</a:t>
            </a:r>
            <a:r>
              <a:rPr lang="ru-RU" smtClean="0"/>
              <a:t> и </a:t>
            </a:r>
            <a:r>
              <a:rPr lang="en-US" smtClean="0"/>
              <a:t>U</a:t>
            </a:r>
            <a:r>
              <a:rPr lang="ru-RU" baseline="-25000" smtClean="0"/>
              <a:t>2</a:t>
            </a:r>
            <a:r>
              <a:rPr lang="ru-RU" smtClean="0"/>
              <a:t> </a:t>
            </a:r>
            <a:r>
              <a:rPr lang="en-US" smtClean="0">
                <a:sym typeface="Symbol"/>
              </a:rPr>
              <a:t></a:t>
            </a:r>
            <a:r>
              <a:rPr lang="ru-RU" smtClean="0"/>
              <a:t>начальные и конечные значения потенциальной функции       </a:t>
            </a:r>
            <a:r>
              <a:rPr lang="en-US" smtClean="0"/>
              <a:t>U</a:t>
            </a:r>
            <a:r>
              <a:rPr lang="ru-RU" smtClean="0"/>
              <a:t>(</a:t>
            </a:r>
            <a:r>
              <a:rPr lang="en-US" i="1" smtClean="0"/>
              <a:t>x</a:t>
            </a:r>
            <a:r>
              <a:rPr lang="ru-RU" smtClean="0"/>
              <a:t>,</a:t>
            </a:r>
            <a:r>
              <a:rPr lang="ru-RU" i="1" smtClean="0"/>
              <a:t> </a:t>
            </a:r>
            <a:r>
              <a:rPr lang="en-US" i="1" smtClean="0"/>
              <a:t>y</a:t>
            </a:r>
            <a:r>
              <a:rPr lang="ru-RU" smtClean="0"/>
              <a:t>, </a:t>
            </a:r>
            <a:r>
              <a:rPr lang="en-US" i="1" smtClean="0"/>
              <a:t>z</a:t>
            </a:r>
            <a:r>
              <a:rPr lang="ru-RU" smtClean="0"/>
              <a:t>).</a:t>
            </a:r>
            <a:r>
              <a:rPr lang="en-US" smtClean="0"/>
              <a:t> </a:t>
            </a:r>
            <a:r>
              <a:rPr lang="ru-RU" smtClean="0"/>
              <a:t>Работа консервативной силы на любом замкнутом пути равна нулю, так как в этом случае </a:t>
            </a:r>
            <a:r>
              <a:rPr lang="en-US" smtClean="0"/>
              <a:t>U</a:t>
            </a:r>
            <a:r>
              <a:rPr lang="ru-RU" baseline="-25000" smtClean="0"/>
              <a:t>1</a:t>
            </a:r>
            <a:r>
              <a:rPr lang="ru-RU" smtClean="0"/>
              <a:t>=</a:t>
            </a:r>
            <a:r>
              <a:rPr lang="en-US" smtClean="0"/>
              <a:t>U</a:t>
            </a:r>
            <a:r>
              <a:rPr lang="ru-RU" baseline="-25000" smtClean="0"/>
              <a:t>2</a:t>
            </a:r>
            <a:r>
              <a:rPr lang="ru-RU" smtClean="0"/>
              <a:t>.</a:t>
            </a:r>
            <a:endParaRPr lang="en-US" smtClean="0"/>
          </a:p>
          <a:p>
            <a:endParaRPr lang="ru-RU" smtClean="0"/>
          </a:p>
          <a:p>
            <a:r>
              <a:rPr lang="ru-RU" smtClean="0"/>
              <a:t>Таким образом, </a:t>
            </a:r>
            <a:r>
              <a:rPr lang="ru-RU" b="1" smtClean="0"/>
              <a:t>работа консервативной силы зависит лишь от начального и конечного положения точек пути</a:t>
            </a:r>
            <a:r>
              <a:rPr lang="ru-RU" smtClean="0"/>
              <a:t>, и не зависит от пути, пройденного телом. </a:t>
            </a:r>
            <a:endParaRPr lang="en-US" smtClean="0"/>
          </a:p>
          <a:p>
            <a:r>
              <a:rPr lang="ru-RU" smtClean="0"/>
              <a:t>Если, например, тело переходит под действием силы тяжести с высоты </a:t>
            </a:r>
            <a:r>
              <a:rPr lang="en-US" smtClean="0"/>
              <a:t>h</a:t>
            </a:r>
            <a:r>
              <a:rPr lang="ru-RU" baseline="-25000" smtClean="0"/>
              <a:t>0</a:t>
            </a:r>
            <a:r>
              <a:rPr lang="ru-RU" smtClean="0"/>
              <a:t> над уровнем Земли на высоту </a:t>
            </a:r>
            <a:r>
              <a:rPr lang="en-US" smtClean="0"/>
              <a:t>h</a:t>
            </a:r>
            <a:r>
              <a:rPr lang="ru-RU" smtClean="0"/>
              <a:t>, то работа зависит не от того, по какому пути тело двигалось, а лишь от начального и конечного уровней.</a:t>
            </a:r>
            <a:endParaRPr lang="en-US" smtClean="0"/>
          </a:p>
          <a:p>
            <a:endParaRPr lang="ru-RU" smtClean="0"/>
          </a:p>
          <a:p>
            <a:r>
              <a:rPr lang="ru-RU" smtClean="0"/>
              <a:t>Потенциальная функция</a:t>
            </a:r>
            <a:r>
              <a:rPr lang="en-US" smtClean="0"/>
              <a:t> U</a:t>
            </a:r>
            <a:r>
              <a:rPr lang="ru-RU" smtClean="0"/>
              <a:t>, определяемая соотношениями, связывающими её с консервативной силой, называется потенциальной энергией. </a:t>
            </a:r>
          </a:p>
          <a:p>
            <a:r>
              <a:rPr lang="ru-RU" smtClean="0"/>
              <a:t>Если же работа, совершаемая силой, зависит от пути, то такая сила называется </a:t>
            </a:r>
            <a:r>
              <a:rPr lang="ru-RU" b="1" smtClean="0"/>
              <a:t>диссипативной </a:t>
            </a:r>
            <a:r>
              <a:rPr lang="ru-RU" smtClean="0"/>
              <a:t>(например, сила трения).</a:t>
            </a:r>
            <a:endParaRPr lang="ru-RU"/>
          </a:p>
        </p:txBody>
      </p:sp>
      <p:pic>
        <p:nvPicPr>
          <p:cNvPr id="77826" name="Picture 2"/>
          <p:cNvPicPr>
            <a:picLocks noChangeAspect="1" noChangeArrowheads="1"/>
          </p:cNvPicPr>
          <p:nvPr/>
        </p:nvPicPr>
        <p:blipFill>
          <a:blip r:embed="rId2" cstate="print"/>
          <a:srcRect/>
          <a:stretch>
            <a:fillRect/>
          </a:stretch>
        </p:blipFill>
        <p:spPr bwMode="auto">
          <a:xfrm>
            <a:off x="1835696" y="1052736"/>
            <a:ext cx="3829050" cy="895350"/>
          </a:xfrm>
          <a:prstGeom prst="rect">
            <a:avLst/>
          </a:prstGeom>
          <a:noFill/>
          <a:ln w="9525">
            <a:noFill/>
            <a:miter lim="800000"/>
            <a:headEnd/>
            <a:tailEnd/>
          </a:ln>
        </p:spPr>
      </p:pic>
      <p:pic>
        <p:nvPicPr>
          <p:cNvPr id="77828" name="Picture 4" descr="http://www.physics.ru/courses/op25part1/content/chapter1/section/paragraph19/images/1-19-2.gif"/>
          <p:cNvPicPr>
            <a:picLocks noChangeAspect="1" noChangeArrowheads="1"/>
          </p:cNvPicPr>
          <p:nvPr/>
        </p:nvPicPr>
        <p:blipFill>
          <a:blip r:embed="rId3" cstate="print"/>
          <a:srcRect/>
          <a:stretch>
            <a:fillRect/>
          </a:stretch>
        </p:blipFill>
        <p:spPr bwMode="auto">
          <a:xfrm>
            <a:off x="7308304" y="764704"/>
            <a:ext cx="1566895" cy="12241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6984776" cy="5909310"/>
          </a:xfrm>
          <a:prstGeom prst="rect">
            <a:avLst/>
          </a:prstGeom>
          <a:noFill/>
        </p:spPr>
        <p:txBody>
          <a:bodyPr wrap="square" rtlCol="0">
            <a:spAutoFit/>
          </a:bodyPr>
          <a:lstStyle/>
          <a:p>
            <a:r>
              <a:rPr lang="ru-RU" smtClean="0"/>
              <a:t>Итак, тело, находясь в поле консервативных сил, называемом потенциальным полем, обладает потенциальной энергией </a:t>
            </a:r>
            <a:r>
              <a:rPr lang="en-US" smtClean="0"/>
              <a:t>U</a:t>
            </a:r>
            <a:r>
              <a:rPr lang="ru-RU" smtClean="0"/>
              <a:t>(</a:t>
            </a:r>
            <a:r>
              <a:rPr lang="en-US" i="1" smtClean="0"/>
              <a:t>x</a:t>
            </a:r>
            <a:r>
              <a:rPr lang="ru-RU" smtClean="0"/>
              <a:t>,</a:t>
            </a:r>
            <a:r>
              <a:rPr lang="ru-RU" i="1" smtClean="0"/>
              <a:t> </a:t>
            </a:r>
            <a:r>
              <a:rPr lang="en-US" i="1" smtClean="0"/>
              <a:t>y</a:t>
            </a:r>
            <a:r>
              <a:rPr lang="ru-RU" smtClean="0"/>
              <a:t>, </a:t>
            </a:r>
            <a:r>
              <a:rPr lang="en-US" i="1" smtClean="0"/>
              <a:t>z</a:t>
            </a:r>
            <a:r>
              <a:rPr lang="ru-RU" smtClean="0"/>
              <a:t>). </a:t>
            </a:r>
          </a:p>
          <a:p>
            <a:endParaRPr lang="ru-RU" smtClean="0"/>
          </a:p>
          <a:p>
            <a:r>
              <a:rPr lang="ru-RU" smtClean="0"/>
              <a:t>Работа консервативных сил при любом элементарном  изменении конфигурации системы равна приращению её потенциальной энергии, взятому со знаком минус, так как работа совершается за счет убыли потенциальной энергии  </a:t>
            </a:r>
            <a:r>
              <a:rPr lang="en-US" err="1" smtClean="0"/>
              <a:t>dA</a:t>
            </a:r>
            <a:r>
              <a:rPr lang="ru-RU" smtClean="0"/>
              <a:t>= </a:t>
            </a:r>
            <a:r>
              <a:rPr lang="en-US" smtClean="0">
                <a:sym typeface="Symbol"/>
              </a:rPr>
              <a:t></a:t>
            </a:r>
            <a:r>
              <a:rPr lang="en-US" err="1" smtClean="0"/>
              <a:t>dU</a:t>
            </a:r>
            <a:r>
              <a:rPr lang="ru-RU" smtClean="0"/>
              <a:t>.</a:t>
            </a:r>
          </a:p>
          <a:p>
            <a:endParaRPr lang="ru-RU" smtClean="0"/>
          </a:p>
          <a:p>
            <a:r>
              <a:rPr lang="ru-RU" smtClean="0"/>
              <a:t>Поскольку начало отсчета (состояние с энергией </a:t>
            </a:r>
            <a:r>
              <a:rPr lang="en-US" smtClean="0"/>
              <a:t>U</a:t>
            </a:r>
            <a:r>
              <a:rPr lang="ru-RU" baseline="-25000" smtClean="0"/>
              <a:t>1</a:t>
            </a:r>
            <a:r>
              <a:rPr lang="ru-RU" smtClean="0"/>
              <a:t>) выбирается произвольно, то потенциальная энергия </a:t>
            </a:r>
            <a:r>
              <a:rPr lang="en-US" smtClean="0"/>
              <a:t>U </a:t>
            </a:r>
            <a:r>
              <a:rPr lang="ru-RU" smtClean="0"/>
              <a:t>системы может иметь отрицательное значение. </a:t>
            </a:r>
          </a:p>
          <a:p>
            <a:r>
              <a:rPr lang="ru-RU" smtClean="0"/>
              <a:t>Если принять за нуль потенциальную энергию тела, лежащего на поверхности Земли, то потенциальная энергия тела, находящегося на дне шахты глубиной </a:t>
            </a:r>
            <a:r>
              <a:rPr lang="ru-RU" err="1" smtClean="0"/>
              <a:t>h</a:t>
            </a:r>
            <a:r>
              <a:rPr lang="ru-RU" smtClean="0"/>
              <a:t>, равна </a:t>
            </a:r>
            <a:r>
              <a:rPr lang="en-US" smtClean="0"/>
              <a:t>U </a:t>
            </a:r>
            <a:r>
              <a:rPr lang="ru-RU" smtClean="0"/>
              <a:t>= </a:t>
            </a:r>
            <a:r>
              <a:rPr lang="ru-RU" smtClean="0">
                <a:sym typeface="Symbol"/>
              </a:rPr>
              <a:t></a:t>
            </a:r>
            <a:r>
              <a:rPr lang="en-US" err="1" smtClean="0"/>
              <a:t>mgh</a:t>
            </a:r>
            <a:r>
              <a:rPr lang="ru-RU" smtClean="0"/>
              <a:t>. </a:t>
            </a:r>
          </a:p>
          <a:p>
            <a:endParaRPr lang="ru-RU" smtClean="0"/>
          </a:p>
          <a:p>
            <a:r>
              <a:rPr lang="ru-RU" smtClean="0"/>
              <a:t>Таким образом, потенциальная энергия системы определяется с точностью до постоянной величины и в зависимости от начала отсчета может принимать положительные или отрицательные значения. В то же время её кинетическая энергия независимо от системы отсчета может принимать только положительные значения</a:t>
            </a:r>
            <a:r>
              <a:rPr lang="ru-RU" i="1" smtClean="0"/>
              <a:t>.</a:t>
            </a: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476672"/>
            <a:ext cx="7344816" cy="3970318"/>
          </a:xfrm>
          <a:prstGeom prst="rect">
            <a:avLst/>
          </a:prstGeom>
          <a:noFill/>
        </p:spPr>
        <p:txBody>
          <a:bodyPr wrap="square" rtlCol="0">
            <a:spAutoFit/>
          </a:bodyPr>
          <a:lstStyle/>
          <a:p>
            <a:r>
              <a:rPr lang="ru-RU" b="1" smtClean="0"/>
              <a:t>Пример 1. </a:t>
            </a:r>
          </a:p>
          <a:p>
            <a:r>
              <a:rPr lang="ru-RU" smtClean="0"/>
              <a:t>Рассмотрим растяжение (сжатие) пружины. Согласно закону Гука сила упругости пропорциональна удлинению пружины </a:t>
            </a:r>
            <a:r>
              <a:rPr lang="ru-RU" i="1" err="1" smtClean="0"/>
              <a:t>х</a:t>
            </a:r>
            <a:r>
              <a:rPr lang="ru-RU" smtClean="0"/>
              <a:t>, взятому с обратным знаком, т.е. </a:t>
            </a:r>
            <a:r>
              <a:rPr lang="en-US" smtClean="0"/>
              <a:t>F </a:t>
            </a:r>
            <a:r>
              <a:rPr lang="ru-RU" smtClean="0"/>
              <a:t>= </a:t>
            </a:r>
            <a:r>
              <a:rPr lang="ru-RU" smtClean="0">
                <a:sym typeface="Symbol"/>
              </a:rPr>
              <a:t></a:t>
            </a:r>
            <a:r>
              <a:rPr lang="en-US" err="1" smtClean="0"/>
              <a:t>k</a:t>
            </a:r>
            <a:r>
              <a:rPr lang="en-US" i="1" err="1" smtClean="0"/>
              <a:t>x</a:t>
            </a:r>
            <a:r>
              <a:rPr lang="ru-RU" smtClean="0"/>
              <a:t>, где </a:t>
            </a:r>
            <a:r>
              <a:rPr lang="en-US" smtClean="0"/>
              <a:t>k </a:t>
            </a:r>
            <a:r>
              <a:rPr lang="ru-RU" smtClean="0">
                <a:sym typeface="Symbol"/>
              </a:rPr>
              <a:t></a:t>
            </a:r>
            <a:r>
              <a:rPr lang="ru-RU" smtClean="0"/>
              <a:t> жесткость (коэффициент упругости) пружины. С другой стороны согласно  </a:t>
            </a:r>
            <a:r>
              <a:rPr lang="en-US" smtClean="0"/>
              <a:t>F </a:t>
            </a:r>
            <a:r>
              <a:rPr lang="ru-RU" smtClean="0"/>
              <a:t>= </a:t>
            </a:r>
            <a:r>
              <a:rPr lang="en-US" smtClean="0">
                <a:sym typeface="Symbol"/>
              </a:rPr>
              <a:t></a:t>
            </a:r>
            <a:r>
              <a:rPr lang="en-US" err="1" smtClean="0"/>
              <a:t>dU</a:t>
            </a:r>
            <a:r>
              <a:rPr lang="ru-RU" smtClean="0"/>
              <a:t>/</a:t>
            </a:r>
            <a:r>
              <a:rPr lang="en-US" err="1" smtClean="0"/>
              <a:t>dx</a:t>
            </a:r>
            <a:r>
              <a:rPr lang="ru-RU" smtClean="0"/>
              <a:t>. </a:t>
            </a:r>
          </a:p>
          <a:p>
            <a:r>
              <a:rPr lang="ru-RU" smtClean="0"/>
              <a:t>Из приведенных двух выражений заключаем, что потенциальная энергия упругой деформации </a:t>
            </a:r>
            <a:r>
              <a:rPr lang="en-US" smtClean="0"/>
              <a:t>U </a:t>
            </a:r>
            <a:r>
              <a:rPr lang="ru-RU" smtClean="0"/>
              <a:t>равна</a:t>
            </a:r>
          </a:p>
          <a:p>
            <a:endParaRPr lang="ru-RU" smtClean="0"/>
          </a:p>
          <a:p>
            <a:endParaRPr lang="ru-RU" smtClean="0"/>
          </a:p>
          <a:p>
            <a:endParaRPr lang="ru-RU" smtClean="0"/>
          </a:p>
          <a:p>
            <a:r>
              <a:rPr lang="ru-RU" smtClean="0"/>
              <a:t>То есть ружина (упругое тело) приобретает энергию за счет работы А внешней силы. Эта работа является мерой изменения потенциальной энергии деформируемого тела (пружины), т.е. А = </a:t>
            </a:r>
            <a:r>
              <a:rPr lang="en-US" smtClean="0"/>
              <a:t>U</a:t>
            </a:r>
            <a:r>
              <a:rPr lang="ru-RU" smtClean="0"/>
              <a:t>.</a:t>
            </a:r>
          </a:p>
          <a:p>
            <a:endParaRPr lang="ru-RU"/>
          </a:p>
        </p:txBody>
      </p:sp>
      <p:pic>
        <p:nvPicPr>
          <p:cNvPr id="78850" name="Picture 2"/>
          <p:cNvPicPr>
            <a:picLocks noChangeAspect="1" noChangeArrowheads="1"/>
          </p:cNvPicPr>
          <p:nvPr/>
        </p:nvPicPr>
        <p:blipFill>
          <a:blip r:embed="rId2" cstate="print"/>
          <a:srcRect/>
          <a:stretch>
            <a:fillRect/>
          </a:stretch>
        </p:blipFill>
        <p:spPr bwMode="auto">
          <a:xfrm>
            <a:off x="1979712" y="2492896"/>
            <a:ext cx="2447925" cy="704850"/>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2051720" y="4149080"/>
            <a:ext cx="2156141" cy="2458169"/>
          </a:xfrm>
          <a:prstGeom prst="rect">
            <a:avLst/>
          </a:prstGeom>
          <a:noFill/>
          <a:ln w="9525">
            <a:noFill/>
            <a:miter lim="800000"/>
            <a:headEnd/>
            <a:tailEnd/>
          </a:ln>
        </p:spPr>
      </p:pic>
      <p:pic>
        <p:nvPicPr>
          <p:cNvPr id="78855" name="Picture 7" descr="http://www.rusnano.com/upload/OldNews/Files/32030/current.jpg"/>
          <p:cNvPicPr>
            <a:picLocks noChangeAspect="1" noChangeArrowheads="1"/>
          </p:cNvPicPr>
          <p:nvPr/>
        </p:nvPicPr>
        <p:blipFill>
          <a:blip r:embed="rId4" cstate="print"/>
          <a:srcRect/>
          <a:stretch>
            <a:fillRect/>
          </a:stretch>
        </p:blipFill>
        <p:spPr bwMode="auto">
          <a:xfrm>
            <a:off x="4932040" y="4653136"/>
            <a:ext cx="3312368" cy="1214536"/>
          </a:xfrm>
          <a:prstGeom prst="rect">
            <a:avLst/>
          </a:prstGeom>
          <a:noFill/>
          <a:effectLst>
            <a:outerShdw blurRad="50800" dist="38100" dir="2700000" algn="tl" rotWithShape="0">
              <a:prstClr val="black">
                <a:alpha val="40000"/>
              </a:prstClr>
            </a:outerShdw>
            <a:softEdge rad="1270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548680"/>
            <a:ext cx="6120680" cy="2862322"/>
          </a:xfrm>
          <a:prstGeom prst="rect">
            <a:avLst/>
          </a:prstGeom>
          <a:noFill/>
        </p:spPr>
        <p:txBody>
          <a:bodyPr wrap="square" rtlCol="0">
            <a:spAutoFit/>
          </a:bodyPr>
          <a:lstStyle/>
          <a:p>
            <a:r>
              <a:rPr lang="ru-RU" b="1" smtClean="0"/>
              <a:t>Пример 2. </a:t>
            </a:r>
          </a:p>
          <a:p>
            <a:r>
              <a:rPr lang="ru-RU" smtClean="0"/>
              <a:t>Пусть, потенциальная энергия взаимодействия двух тел обратно пропорциональна расстоянию </a:t>
            </a:r>
            <a:r>
              <a:rPr lang="en-US" smtClean="0"/>
              <a:t>R</a:t>
            </a:r>
            <a:r>
              <a:rPr lang="ru-RU" smtClean="0"/>
              <a:t> между ними, взятому с обратным знаком, т.е. </a:t>
            </a:r>
            <a:r>
              <a:rPr lang="en-US" smtClean="0"/>
              <a:t>U </a:t>
            </a:r>
            <a:r>
              <a:rPr lang="ru-RU" smtClean="0"/>
              <a:t>= </a:t>
            </a:r>
            <a:r>
              <a:rPr lang="en-US" smtClean="0">
                <a:sym typeface="Symbol"/>
              </a:rPr>
              <a:t></a:t>
            </a:r>
            <a:r>
              <a:rPr lang="ru-RU" smtClean="0"/>
              <a:t>С/</a:t>
            </a:r>
            <a:r>
              <a:rPr lang="en-US" smtClean="0"/>
              <a:t>R</a:t>
            </a:r>
            <a:r>
              <a:rPr lang="ru-RU" smtClean="0"/>
              <a:t>, где С - некоторая постоянная. </a:t>
            </a:r>
          </a:p>
          <a:p>
            <a:endParaRPr lang="ru-RU" smtClean="0"/>
          </a:p>
          <a:p>
            <a:r>
              <a:rPr lang="ru-RU" smtClean="0"/>
              <a:t>Тогда, сила взаимодействия между этими телами, равная </a:t>
            </a:r>
            <a:r>
              <a:rPr lang="en-US" smtClean="0"/>
              <a:t>F </a:t>
            </a:r>
            <a:r>
              <a:rPr lang="ru-RU" smtClean="0"/>
              <a:t>= </a:t>
            </a:r>
            <a:r>
              <a:rPr lang="en-US" smtClean="0">
                <a:sym typeface="Symbol"/>
              </a:rPr>
              <a:t></a:t>
            </a:r>
            <a:r>
              <a:rPr lang="en-US" smtClean="0"/>
              <a:t>dU</a:t>
            </a:r>
            <a:r>
              <a:rPr lang="ru-RU" smtClean="0"/>
              <a:t>/</a:t>
            </a:r>
            <a:r>
              <a:rPr lang="en-US" smtClean="0"/>
              <a:t>dR</a:t>
            </a:r>
            <a:r>
              <a:rPr lang="ru-RU" smtClean="0"/>
              <a:t>= </a:t>
            </a:r>
            <a:r>
              <a:rPr lang="ru-RU" smtClean="0">
                <a:sym typeface="Symbol"/>
              </a:rPr>
              <a:t></a:t>
            </a:r>
            <a:r>
              <a:rPr lang="ru-RU" smtClean="0"/>
              <a:t>С/</a:t>
            </a:r>
            <a:r>
              <a:rPr lang="en-US" smtClean="0"/>
              <a:t>R</a:t>
            </a:r>
            <a:r>
              <a:rPr lang="ru-RU" baseline="30000" smtClean="0"/>
              <a:t>2</a:t>
            </a:r>
            <a:r>
              <a:rPr lang="ru-RU" smtClean="0"/>
              <a:t>, будет являться силой притяжения этих тел друг к другу.</a:t>
            </a:r>
          </a:p>
          <a:p>
            <a:endParaRPr lang="ru-RU" smtClean="0"/>
          </a:p>
        </p:txBody>
      </p:sp>
      <p:pic>
        <p:nvPicPr>
          <p:cNvPr id="83970" name="Picture 2"/>
          <p:cNvPicPr>
            <a:picLocks noChangeAspect="1" noChangeArrowheads="1"/>
          </p:cNvPicPr>
          <p:nvPr/>
        </p:nvPicPr>
        <p:blipFill>
          <a:blip r:embed="rId2" cstate="print"/>
          <a:srcRect/>
          <a:stretch>
            <a:fillRect/>
          </a:stretch>
        </p:blipFill>
        <p:spPr bwMode="auto">
          <a:xfrm>
            <a:off x="1547664" y="3717032"/>
            <a:ext cx="3686175" cy="2790825"/>
          </a:xfrm>
          <a:prstGeom prst="rect">
            <a:avLst/>
          </a:prstGeom>
          <a:noFill/>
          <a:ln w="9525">
            <a:noFill/>
            <a:miter lim="800000"/>
            <a:headEnd/>
            <a:tailEnd/>
          </a:ln>
        </p:spPr>
      </p:pic>
      <p:pic>
        <p:nvPicPr>
          <p:cNvPr id="83974" name="Picture 6" descr="http://lib.rus.ec/i/53/352953/img_4.jpeg"/>
          <p:cNvPicPr>
            <a:picLocks noChangeAspect="1" noChangeArrowheads="1"/>
          </p:cNvPicPr>
          <p:nvPr/>
        </p:nvPicPr>
        <p:blipFill>
          <a:blip r:embed="rId3" cstate="print"/>
          <a:srcRect/>
          <a:stretch>
            <a:fillRect/>
          </a:stretch>
        </p:blipFill>
        <p:spPr bwMode="auto">
          <a:xfrm>
            <a:off x="5868144" y="3501008"/>
            <a:ext cx="2724150" cy="2447926"/>
          </a:xfrm>
          <a:prstGeom prst="rect">
            <a:avLst/>
          </a:prstGeom>
          <a:noFill/>
          <a:effectLst>
            <a:outerShdw blurRad="50800" dist="38100" dir="2700000" algn="tl" rotWithShape="0">
              <a:prstClr val="black">
                <a:alpha val="40000"/>
              </a:prstClr>
            </a:outerShdw>
          </a:effectLst>
          <a:scene3d>
            <a:camera prst="perspectiveFront"/>
            <a:lightRig rig="threePt" dir="t"/>
          </a:scene3d>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6984776" cy="2862322"/>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Закон сохранения энергии</a:t>
            </a:r>
          </a:p>
          <a:p>
            <a:r>
              <a:rPr lang="ru-RU" b="1" smtClean="0"/>
              <a:t> </a:t>
            </a:r>
            <a:endParaRPr lang="ru-RU" smtClean="0"/>
          </a:p>
          <a:p>
            <a:r>
              <a:rPr lang="ru-RU" smtClean="0"/>
              <a:t>Закон сохранения энергии </a:t>
            </a:r>
            <a:r>
              <a:rPr lang="ru-RU" smtClean="0">
                <a:sym typeface="Symbol"/>
              </a:rPr>
              <a:t></a:t>
            </a:r>
            <a:r>
              <a:rPr lang="ru-RU" smtClean="0"/>
              <a:t> результат обобщения многих экспериментальных данных. Идея этого закона принадлежит М.В.Ломоносову (1711</a:t>
            </a:r>
            <a:r>
              <a:rPr lang="ru-RU" smtClean="0">
                <a:sym typeface="Symbol"/>
              </a:rPr>
              <a:t></a:t>
            </a:r>
            <a:r>
              <a:rPr lang="ru-RU" smtClean="0"/>
              <a:t>1765), изложившему закон сохранения материи и движения, а количественная формулировка закона сохранения энергии дана немецким врачом Ю. Майером (1814</a:t>
            </a:r>
            <a:r>
              <a:rPr lang="ru-RU" smtClean="0">
                <a:sym typeface="Symbol"/>
              </a:rPr>
              <a:t></a:t>
            </a:r>
            <a:r>
              <a:rPr lang="ru-RU" smtClean="0"/>
              <a:t>1878) и немецким естествоиспытателем Г. Гельмгольцем (1821</a:t>
            </a:r>
            <a:r>
              <a:rPr lang="ru-RU" smtClean="0">
                <a:sym typeface="Symbol"/>
              </a:rPr>
              <a:t></a:t>
            </a:r>
            <a:r>
              <a:rPr lang="ru-RU" smtClean="0"/>
              <a:t>1894).</a:t>
            </a:r>
          </a:p>
          <a:p>
            <a:endParaRPr lang="ru-RU"/>
          </a:p>
        </p:txBody>
      </p:sp>
      <p:pic>
        <p:nvPicPr>
          <p:cNvPr id="84996" name="Picture 4" descr="http://upload.wikimedia.org/wikipedia/commons/2/2b/Julius_Robert_von_Mayer.jpg"/>
          <p:cNvPicPr>
            <a:picLocks noChangeAspect="1" noChangeArrowheads="1"/>
          </p:cNvPicPr>
          <p:nvPr/>
        </p:nvPicPr>
        <p:blipFill>
          <a:blip r:embed="rId2" cstate="print"/>
          <a:srcRect/>
          <a:stretch>
            <a:fillRect/>
          </a:stretch>
        </p:blipFill>
        <p:spPr bwMode="auto">
          <a:xfrm>
            <a:off x="3707904" y="3501008"/>
            <a:ext cx="2488317" cy="2808312"/>
          </a:xfrm>
          <a:prstGeom prst="rect">
            <a:avLst/>
          </a:prstGeom>
          <a:noFill/>
          <a:effectLst>
            <a:softEdge rad="63500"/>
          </a:effectLst>
        </p:spPr>
      </p:pic>
      <p:pic>
        <p:nvPicPr>
          <p:cNvPr id="84998" name="Picture 6" descr="http://alexandr4784.narod.ru/imagesf/Helmholtz_4.png"/>
          <p:cNvPicPr>
            <a:picLocks noChangeAspect="1" noChangeArrowheads="1"/>
          </p:cNvPicPr>
          <p:nvPr/>
        </p:nvPicPr>
        <p:blipFill>
          <a:blip r:embed="rId3" cstate="print"/>
          <a:srcRect/>
          <a:stretch>
            <a:fillRect/>
          </a:stretch>
        </p:blipFill>
        <p:spPr bwMode="auto">
          <a:xfrm>
            <a:off x="6372200" y="3429000"/>
            <a:ext cx="2579477" cy="2821844"/>
          </a:xfrm>
          <a:prstGeom prst="rect">
            <a:avLst/>
          </a:prstGeom>
          <a:noFill/>
          <a:effectLst>
            <a:softEdge rad="127000"/>
          </a:effectLst>
        </p:spPr>
      </p:pic>
      <p:pic>
        <p:nvPicPr>
          <p:cNvPr id="85000" name="Picture 8" descr="http://www.tlttimes.ru/uploads/images/4/6/c/d/3195/884cf0a7e5.jpg"/>
          <p:cNvPicPr>
            <a:picLocks noChangeAspect="1" noChangeArrowheads="1"/>
          </p:cNvPicPr>
          <p:nvPr/>
        </p:nvPicPr>
        <p:blipFill>
          <a:blip r:embed="rId4" cstate="print"/>
          <a:srcRect/>
          <a:stretch>
            <a:fillRect/>
          </a:stretch>
        </p:blipFill>
        <p:spPr bwMode="auto">
          <a:xfrm>
            <a:off x="1331640" y="3429000"/>
            <a:ext cx="2381250" cy="2857500"/>
          </a:xfrm>
          <a:prstGeom prst="rect">
            <a:avLst/>
          </a:prstGeom>
          <a:noFill/>
          <a:effectLst>
            <a:softEdge rad="1270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912768" cy="4801314"/>
          </a:xfrm>
          <a:prstGeom prst="rect">
            <a:avLst/>
          </a:prstGeom>
          <a:noFill/>
        </p:spPr>
        <p:txBody>
          <a:bodyPr wrap="square" rtlCol="0">
            <a:spAutoFit/>
          </a:bodyPr>
          <a:lstStyle/>
          <a:p>
            <a:r>
              <a:rPr lang="ru-RU" smtClean="0"/>
              <a:t>Полная механическая энергия системы </a:t>
            </a:r>
            <a:r>
              <a:rPr lang="ru-RU" smtClean="0">
                <a:sym typeface="Symbol"/>
              </a:rPr>
              <a:t></a:t>
            </a:r>
            <a:r>
              <a:rPr lang="ru-RU" smtClean="0"/>
              <a:t> энергия механического движения и взаимодействия равна сумме кинетической и потенциальной энергий  </a:t>
            </a:r>
            <a:r>
              <a:rPr lang="en-US" smtClean="0"/>
              <a:t>E=T+U</a:t>
            </a:r>
            <a:r>
              <a:rPr lang="ru-RU" smtClean="0"/>
              <a:t>.</a:t>
            </a:r>
          </a:p>
          <a:p>
            <a:endParaRPr lang="ru-RU" smtClean="0"/>
          </a:p>
          <a:p>
            <a:r>
              <a:rPr lang="ru-RU" smtClean="0"/>
              <a:t>Пусть на рассматриваемое тело действуют только потенциальные силы. </a:t>
            </a:r>
          </a:p>
          <a:p>
            <a:r>
              <a:rPr lang="ru-RU" smtClean="0"/>
              <a:t>Для такого случая работа против этих сил </a:t>
            </a:r>
            <a:r>
              <a:rPr lang="en-US" smtClean="0"/>
              <a:t>dA </a:t>
            </a:r>
            <a:r>
              <a:rPr lang="ru-RU" smtClean="0"/>
              <a:t>= </a:t>
            </a:r>
            <a:r>
              <a:rPr lang="en-US" smtClean="0">
                <a:sym typeface="Symbol"/>
              </a:rPr>
              <a:t></a:t>
            </a:r>
            <a:r>
              <a:rPr lang="en-US" smtClean="0"/>
              <a:t> dU</a:t>
            </a:r>
            <a:r>
              <a:rPr lang="ru-RU" smtClean="0"/>
              <a:t>. </a:t>
            </a:r>
          </a:p>
          <a:p>
            <a:r>
              <a:rPr lang="ru-RU" smtClean="0"/>
              <a:t>В свою очередь приращение кинетической энергии происходит за счет работы этих сил, т.е. </a:t>
            </a:r>
            <a:r>
              <a:rPr lang="en-US" smtClean="0"/>
              <a:t>dT</a:t>
            </a:r>
            <a:r>
              <a:rPr lang="ru-RU" smtClean="0"/>
              <a:t> = </a:t>
            </a:r>
            <a:r>
              <a:rPr lang="en-US" smtClean="0"/>
              <a:t>dA</a:t>
            </a:r>
            <a:r>
              <a:rPr lang="ru-RU" smtClean="0"/>
              <a:t>. </a:t>
            </a:r>
          </a:p>
          <a:p>
            <a:r>
              <a:rPr lang="ru-RU" smtClean="0"/>
              <a:t>Отсюда находим, что </a:t>
            </a:r>
          </a:p>
          <a:p>
            <a:endParaRPr lang="ru-RU" smtClean="0"/>
          </a:p>
          <a:p>
            <a:r>
              <a:rPr lang="ru-RU" smtClean="0"/>
              <a:t>	</a:t>
            </a:r>
            <a:r>
              <a:rPr lang="en-US" smtClean="0"/>
              <a:t>dT </a:t>
            </a:r>
            <a:r>
              <a:rPr lang="ru-RU" smtClean="0"/>
              <a:t>= </a:t>
            </a:r>
            <a:r>
              <a:rPr lang="en-US" smtClean="0">
                <a:sym typeface="Symbol"/>
              </a:rPr>
              <a:t></a:t>
            </a:r>
            <a:r>
              <a:rPr lang="en-US" smtClean="0"/>
              <a:t> dU</a:t>
            </a:r>
            <a:r>
              <a:rPr lang="ru-RU" smtClean="0"/>
              <a:t> ,   </a:t>
            </a:r>
            <a:r>
              <a:rPr lang="en-US" smtClean="0"/>
              <a:t>d</a:t>
            </a:r>
            <a:r>
              <a:rPr lang="ru-RU" smtClean="0"/>
              <a:t>(</a:t>
            </a:r>
            <a:r>
              <a:rPr lang="en-US" smtClean="0"/>
              <a:t>T </a:t>
            </a:r>
            <a:r>
              <a:rPr lang="ru-RU" smtClean="0"/>
              <a:t>+ </a:t>
            </a:r>
            <a:r>
              <a:rPr lang="en-US" smtClean="0"/>
              <a:t>U</a:t>
            </a:r>
            <a:r>
              <a:rPr lang="ru-RU" smtClean="0"/>
              <a:t>) = </a:t>
            </a:r>
            <a:r>
              <a:rPr lang="en-US" smtClean="0"/>
              <a:t>dE </a:t>
            </a:r>
            <a:r>
              <a:rPr lang="ru-RU" smtClean="0"/>
              <a:t>= О,    </a:t>
            </a:r>
            <a:r>
              <a:rPr lang="en-US" smtClean="0"/>
              <a:t>E </a:t>
            </a:r>
            <a:r>
              <a:rPr lang="ru-RU" smtClean="0"/>
              <a:t>= </a:t>
            </a:r>
            <a:r>
              <a:rPr lang="en-US" smtClean="0"/>
              <a:t>T </a:t>
            </a:r>
            <a:r>
              <a:rPr lang="ru-RU" smtClean="0"/>
              <a:t>+ </a:t>
            </a:r>
            <a:r>
              <a:rPr lang="en-US" smtClean="0"/>
              <a:t>U </a:t>
            </a:r>
            <a:r>
              <a:rPr lang="ru-RU" smtClean="0"/>
              <a:t>= </a:t>
            </a:r>
            <a:r>
              <a:rPr lang="en-US" smtClean="0"/>
              <a:t>const</a:t>
            </a:r>
            <a:r>
              <a:rPr lang="ru-RU" smtClean="0"/>
              <a:t>. </a:t>
            </a:r>
          </a:p>
          <a:p>
            <a:endParaRPr lang="ru-RU" smtClean="0"/>
          </a:p>
          <a:p>
            <a:r>
              <a:rPr lang="ru-RU" smtClean="0"/>
              <a:t>Таким образом, выполняется закон сохранения полной механической энергии, равной сумме кинетической и потенциальной энергий, если на тело действуют только потенциальные(консервативные) силы.</a:t>
            </a:r>
            <a:endParaRPr lang="ru-RU"/>
          </a:p>
        </p:txBody>
      </p:sp>
      <p:pic>
        <p:nvPicPr>
          <p:cNvPr id="86020" name="Picture 4" descr="http://physflash.narod.ru/Search/mechanics/11_Konservativnie_sili.gif"/>
          <p:cNvPicPr>
            <a:picLocks noChangeAspect="1" noChangeArrowheads="1"/>
          </p:cNvPicPr>
          <p:nvPr/>
        </p:nvPicPr>
        <p:blipFill>
          <a:blip r:embed="rId2" cstate="print"/>
          <a:srcRect/>
          <a:stretch>
            <a:fillRect/>
          </a:stretch>
        </p:blipFill>
        <p:spPr bwMode="auto">
          <a:xfrm>
            <a:off x="6012160" y="5157192"/>
            <a:ext cx="2759532" cy="1296144"/>
          </a:xfrm>
          <a:prstGeom prst="rect">
            <a:avLst/>
          </a:prstGeom>
          <a:noFill/>
        </p:spPr>
      </p:pic>
      <p:sp>
        <p:nvSpPr>
          <p:cNvPr id="5" name="Прямоугольник 4"/>
          <p:cNvSpPr/>
          <p:nvPr/>
        </p:nvSpPr>
        <p:spPr>
          <a:xfrm>
            <a:off x="1979712" y="5517232"/>
            <a:ext cx="4572000" cy="923330"/>
          </a:xfrm>
          <a:prstGeom prst="rect">
            <a:avLst/>
          </a:prstGeom>
        </p:spPr>
        <p:txBody>
          <a:bodyPr>
            <a:spAutoFit/>
          </a:bodyPr>
          <a:lstStyle/>
          <a:p>
            <a:r>
              <a:rPr lang="ru-RU" b="1" i="1" smtClean="0">
                <a:solidFill>
                  <a:srgbClr val="0070C0"/>
                </a:solidFill>
              </a:rPr>
              <a:t>Закон неразумного сохранения грязи:</a:t>
            </a:r>
          </a:p>
          <a:p>
            <a:r>
              <a:rPr lang="ru-RU" i="1" smtClean="0">
                <a:solidFill>
                  <a:srgbClr val="0070C0"/>
                </a:solidFill>
              </a:rPr>
              <a:t>Чтобы одно очистить, нужно другое запачкать.</a:t>
            </a:r>
            <a:endParaRPr lang="ru-RU" i="1">
              <a:solidFill>
                <a:srgbClr val="0070C0"/>
              </a:solidFill>
            </a:endParaRPr>
          </a:p>
        </p:txBody>
      </p:sp>
      <p:pic>
        <p:nvPicPr>
          <p:cNvPr id="6" name="Picture 2" descr="https://encrypted-tbn0.google.com/images?q=tbn:ANd9GcRf4ooXRzex66wQO1tIPpTEBpzMFyKJPrz8DkKkmI1ATSg95-7O"/>
          <p:cNvPicPr>
            <a:picLocks noChangeAspect="1" noChangeArrowheads="1"/>
          </p:cNvPicPr>
          <p:nvPr/>
        </p:nvPicPr>
        <p:blipFill>
          <a:blip r:embed="rId3" cstate="print"/>
          <a:srcRect/>
          <a:stretch>
            <a:fillRect/>
          </a:stretch>
        </p:blipFill>
        <p:spPr bwMode="auto">
          <a:xfrm>
            <a:off x="1115616" y="5373216"/>
            <a:ext cx="748083" cy="108012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7128792" cy="5909310"/>
          </a:xfrm>
          <a:prstGeom prst="rect">
            <a:avLst/>
          </a:prstGeom>
          <a:noFill/>
        </p:spPr>
        <p:txBody>
          <a:bodyPr wrap="square" rtlCol="0">
            <a:spAutoFit/>
          </a:bodyPr>
          <a:lstStyle/>
          <a:p>
            <a:r>
              <a:rPr lang="ru-RU" smtClean="0"/>
              <a:t>Системы, в которых действуют диссипативные силы, например силы трения, называются </a:t>
            </a:r>
            <a:r>
              <a:rPr lang="ru-RU" b="1" smtClean="0"/>
              <a:t>диссипативными. </a:t>
            </a:r>
          </a:p>
          <a:p>
            <a:endParaRPr lang="ru-RU" smtClean="0"/>
          </a:p>
          <a:p>
            <a:r>
              <a:rPr lang="ru-RU" smtClean="0"/>
              <a:t>В диссипативных системах полная механическая энергия постепенно уменьшается за счет преобразования в другие (немеханические) формы энергии, например, во внутреннюю энергию (внутренняя энергия складывается из кинетической энергии невидимого беспорядочного движения атомов и молекул вещества и потенциальной энергии их взаимодействия). Этот процесс получил название</a:t>
            </a:r>
            <a:r>
              <a:rPr lang="ru-RU" b="1" smtClean="0"/>
              <a:t> диссипации (или рассеяния) </a:t>
            </a:r>
            <a:r>
              <a:rPr lang="ru-RU" smtClean="0"/>
              <a:t>энергии. </a:t>
            </a:r>
          </a:p>
          <a:p>
            <a:endParaRPr lang="ru-RU" smtClean="0"/>
          </a:p>
          <a:p>
            <a:r>
              <a:rPr lang="ru-RU" smtClean="0"/>
              <a:t>Строго говоря, все реальные макроскопические системы в природе являются диссипативными. </a:t>
            </a:r>
          </a:p>
          <a:p>
            <a:endParaRPr lang="ru-RU" smtClean="0"/>
          </a:p>
          <a:p>
            <a:r>
              <a:rPr lang="ru-RU" smtClean="0"/>
              <a:t>Следовательно, в реальных случаях закон сохранения механической энергии </a:t>
            </a:r>
            <a:r>
              <a:rPr lang="ru-RU" b="1" smtClean="0"/>
              <a:t>не выполняется</a:t>
            </a:r>
            <a:r>
              <a:rPr lang="ru-RU" smtClean="0"/>
              <a:t>. Однако при «исчезновении» механической энергии всегда возникает эквивалентное количество энергии другого вида. Таким образом, энергия никогда не исчезает и не появляется вновь, она лишь превращается из одного вида в другой</a:t>
            </a:r>
            <a:r>
              <a:rPr lang="ru-RU" i="1" smtClean="0"/>
              <a:t>.</a:t>
            </a:r>
            <a:r>
              <a:rPr lang="ru-RU" smtClean="0"/>
              <a:t> В этом и заключается физическая сущность закона сохранения и превращения энергии. </a:t>
            </a: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32656"/>
            <a:ext cx="7560840" cy="3970318"/>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Условия равновесия механической системы</a:t>
            </a:r>
          </a:p>
          <a:p>
            <a:r>
              <a:rPr lang="ru-RU" b="1" smtClean="0"/>
              <a:t> </a:t>
            </a:r>
            <a:endParaRPr lang="ru-RU" smtClean="0"/>
          </a:p>
          <a:p>
            <a:r>
              <a:rPr lang="ru-RU" smtClean="0"/>
              <a:t>Зная вид функции, выражающей потенциальную энергию системы, можно сделать ряд заключений о характере поведения системы. Особенно наглядно это можно сделать в случае одномерного движения тела, т.е. движения, описываемого одной координатой (например, координатой </a:t>
            </a:r>
            <a:r>
              <a:rPr lang="ru-RU" i="1" smtClean="0"/>
              <a:t>х</a:t>
            </a:r>
            <a:r>
              <a:rPr lang="ru-RU" smtClean="0"/>
              <a:t>). График зависимости потенциальной энергии от аргумента </a:t>
            </a:r>
            <a:r>
              <a:rPr lang="en-US" smtClean="0"/>
              <a:t>U</a:t>
            </a:r>
            <a:r>
              <a:rPr lang="ru-RU" smtClean="0"/>
              <a:t>=</a:t>
            </a:r>
            <a:r>
              <a:rPr lang="en-US" smtClean="0"/>
              <a:t>U</a:t>
            </a:r>
            <a:r>
              <a:rPr lang="ru-RU" smtClean="0"/>
              <a:t>(</a:t>
            </a:r>
            <a:r>
              <a:rPr lang="en-US" i="1" smtClean="0"/>
              <a:t>x</a:t>
            </a:r>
            <a:r>
              <a:rPr lang="ru-RU" smtClean="0"/>
              <a:t>) называется</a:t>
            </a:r>
            <a:r>
              <a:rPr lang="ru-RU" b="1" smtClean="0"/>
              <a:t> </a:t>
            </a:r>
            <a:r>
              <a:rPr lang="ru-RU" smtClean="0"/>
              <a:t>потенциальной кривой.</a:t>
            </a:r>
            <a:r>
              <a:rPr lang="ru-RU" b="1" smtClean="0"/>
              <a:t> </a:t>
            </a:r>
            <a:r>
              <a:rPr lang="ru-RU" smtClean="0"/>
              <a:t>Анализ потенциальных кривых позволяет определить характер движения тела.</a:t>
            </a:r>
          </a:p>
          <a:p>
            <a:r>
              <a:rPr lang="ru-RU" smtClean="0"/>
              <a:t>Будем рассматривать только консервативные системы, т. е. системы, в которых превращения механической энергии в другие виды энергии отсутствуют, т.е. когда справедлив закон сохранения энергии.</a:t>
            </a:r>
          </a:p>
          <a:p>
            <a:endParaRPr lang="ru-RU" smtClean="0"/>
          </a:p>
          <a:p>
            <a:endParaRPr lang="ru-RU"/>
          </a:p>
        </p:txBody>
      </p:sp>
      <p:pic>
        <p:nvPicPr>
          <p:cNvPr id="88067" name="Picture 3" descr="http://www.physics.ru/courses/op25part1/content/chapter1/section/paragraph14/images/1-14-4.gif"/>
          <p:cNvPicPr>
            <a:picLocks noChangeAspect="1" noChangeArrowheads="1"/>
          </p:cNvPicPr>
          <p:nvPr/>
        </p:nvPicPr>
        <p:blipFill>
          <a:blip r:embed="rId2" cstate="print"/>
          <a:srcRect/>
          <a:stretch>
            <a:fillRect/>
          </a:stretch>
        </p:blipFill>
        <p:spPr bwMode="auto">
          <a:xfrm>
            <a:off x="4283968" y="3933056"/>
            <a:ext cx="4286250" cy="1905000"/>
          </a:xfrm>
          <a:prstGeom prst="rect">
            <a:avLst/>
          </a:prstGeom>
          <a:noFill/>
        </p:spPr>
      </p:pic>
      <p:sp>
        <p:nvSpPr>
          <p:cNvPr id="5" name="Прямоугольник 4"/>
          <p:cNvSpPr/>
          <p:nvPr/>
        </p:nvSpPr>
        <p:spPr>
          <a:xfrm>
            <a:off x="1619672" y="6021288"/>
            <a:ext cx="7200800" cy="646331"/>
          </a:xfrm>
          <a:prstGeom prst="rect">
            <a:avLst/>
          </a:prstGeom>
        </p:spPr>
        <p:txBody>
          <a:bodyPr wrap="square">
            <a:spAutoFit/>
          </a:bodyPr>
          <a:lstStyle/>
          <a:p>
            <a:r>
              <a:rPr lang="ru-RU" b="1" i="1" smtClean="0">
                <a:solidFill>
                  <a:srgbClr val="0070C0"/>
                </a:solidFill>
              </a:rPr>
              <a:t>Закон Пирсона</a:t>
            </a:r>
          </a:p>
          <a:p>
            <a:r>
              <a:rPr lang="ru-RU" i="1" smtClean="0">
                <a:solidFill>
                  <a:srgbClr val="0070C0"/>
                </a:solidFill>
              </a:rPr>
              <a:t>Если вы движетесь по инерции, то, стало  быть, катитесь вниз.</a:t>
            </a:r>
            <a:endParaRPr lang="ru-RU" i="1">
              <a:solidFill>
                <a:srgbClr val="0070C0"/>
              </a:solidFill>
            </a:endParaRPr>
          </a:p>
        </p:txBody>
      </p:sp>
      <p:pic>
        <p:nvPicPr>
          <p:cNvPr id="6" name="Picture 2" descr="https://encrypted-tbn0.google.com/images?q=tbn:ANd9GcRf4ooXRzex66wQO1tIPpTEBpzMFyKJPrz8DkKkmI1ATSg95-7O"/>
          <p:cNvPicPr>
            <a:picLocks noChangeAspect="1" noChangeArrowheads="1"/>
          </p:cNvPicPr>
          <p:nvPr/>
        </p:nvPicPr>
        <p:blipFill>
          <a:blip r:embed="rId3" cstate="print"/>
          <a:srcRect/>
          <a:stretch>
            <a:fillRect/>
          </a:stretch>
        </p:blipFill>
        <p:spPr bwMode="auto">
          <a:xfrm>
            <a:off x="1547664" y="4869160"/>
            <a:ext cx="748083" cy="108012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332656"/>
            <a:ext cx="7272808" cy="3693319"/>
          </a:xfrm>
          <a:prstGeom prst="rect">
            <a:avLst/>
          </a:prstGeom>
          <a:noFill/>
        </p:spPr>
        <p:txBody>
          <a:bodyPr wrap="square" rtlCol="0">
            <a:spAutoFit/>
          </a:bodyPr>
          <a:lstStyle/>
          <a:p>
            <a:r>
              <a:rPr lang="ru-RU" smtClean="0"/>
              <a:t>Из анализа графика на рисунке приходим к выводу, что при полной энергии тела, равной Е, тело не может сместиться правее </a:t>
            </a:r>
            <a:r>
              <a:rPr lang="ru-RU" i="1" smtClean="0"/>
              <a:t>х</a:t>
            </a:r>
            <a:r>
              <a:rPr lang="ru-RU" baseline="-25000" smtClean="0"/>
              <a:t>2</a:t>
            </a:r>
            <a:r>
              <a:rPr lang="ru-RU" smtClean="0"/>
              <a:t> и левее </a:t>
            </a:r>
            <a:r>
              <a:rPr lang="ru-RU" i="1" smtClean="0"/>
              <a:t>х</a:t>
            </a:r>
            <a:r>
              <a:rPr lang="ru-RU" baseline="-25000" smtClean="0"/>
              <a:t>1</a:t>
            </a:r>
            <a:r>
              <a:rPr lang="ru-RU" smtClean="0"/>
              <a:t>, так как кинетическая энергия Т не может быть отрицательной величиной и, следовательно, потенциальная энергия </a:t>
            </a:r>
            <a:r>
              <a:rPr lang="en-US" smtClean="0"/>
              <a:t>U </a:t>
            </a:r>
            <a:r>
              <a:rPr lang="ru-RU" smtClean="0"/>
              <a:t>не может быть больше полной. В таком случае говорят, что тело находится в</a:t>
            </a:r>
            <a:r>
              <a:rPr lang="ru-RU" b="1" smtClean="0"/>
              <a:t> </a:t>
            </a:r>
            <a:r>
              <a:rPr lang="ru-RU" smtClean="0"/>
              <a:t>потенциальной яме с координатами </a:t>
            </a:r>
            <a:r>
              <a:rPr lang="ru-RU" i="1" smtClean="0"/>
              <a:t>х</a:t>
            </a:r>
            <a:r>
              <a:rPr lang="ru-RU" baseline="-25000" smtClean="0"/>
              <a:t>1</a:t>
            </a:r>
            <a:r>
              <a:rPr lang="ru-RU" smtClean="0">
                <a:sym typeface="Symbol"/>
              </a:rPr>
              <a:t></a:t>
            </a:r>
            <a:r>
              <a:rPr lang="ru-RU" i="1" smtClean="0"/>
              <a:t> х</a:t>
            </a:r>
            <a:r>
              <a:rPr lang="ru-RU" smtClean="0">
                <a:sym typeface="Symbol"/>
              </a:rPr>
              <a:t></a:t>
            </a:r>
            <a:r>
              <a:rPr lang="ru-RU" i="1" smtClean="0"/>
              <a:t> х</a:t>
            </a:r>
            <a:r>
              <a:rPr lang="ru-RU" baseline="-25000" smtClean="0"/>
              <a:t>2</a:t>
            </a:r>
            <a:r>
              <a:rPr lang="ru-RU" smtClean="0"/>
              <a:t>.</a:t>
            </a:r>
          </a:p>
          <a:p>
            <a:endParaRPr lang="ru-RU" smtClean="0"/>
          </a:p>
          <a:p>
            <a:r>
              <a:rPr lang="ru-RU" smtClean="0"/>
              <a:t>В точке с координатой </a:t>
            </a:r>
            <a:r>
              <a:rPr lang="ru-RU" i="1" smtClean="0"/>
              <a:t>х</a:t>
            </a:r>
            <a:r>
              <a:rPr lang="ru-RU" baseline="-25000" smtClean="0"/>
              <a:t>0</a:t>
            </a:r>
            <a:r>
              <a:rPr lang="ru-RU" smtClean="0"/>
              <a:t> потенциальная энергия частицы минимальна. В этой точке действующая на частицу сила </a:t>
            </a:r>
            <a:r>
              <a:rPr lang="en-US" smtClean="0"/>
              <a:t>F</a:t>
            </a:r>
            <a:r>
              <a:rPr lang="en-US" baseline="-25000" smtClean="0"/>
              <a:t>x</a:t>
            </a:r>
            <a:r>
              <a:rPr lang="ru-RU" smtClean="0"/>
              <a:t> = </a:t>
            </a:r>
            <a:r>
              <a:rPr lang="en-US" smtClean="0">
                <a:sym typeface="Symbol"/>
              </a:rPr>
              <a:t></a:t>
            </a:r>
            <a:r>
              <a:rPr lang="en-US" smtClean="0"/>
              <a:t> dU</a:t>
            </a:r>
            <a:r>
              <a:rPr lang="ru-RU" smtClean="0"/>
              <a:t>/</a:t>
            </a:r>
            <a:r>
              <a:rPr lang="en-US" smtClean="0"/>
              <a:t>dx</a:t>
            </a:r>
            <a:r>
              <a:rPr lang="ru-RU" smtClean="0"/>
              <a:t> = 0. При смещении частицы из положения </a:t>
            </a:r>
            <a:r>
              <a:rPr lang="ru-RU" i="1" smtClean="0"/>
              <a:t>х</a:t>
            </a:r>
            <a:r>
              <a:rPr lang="ru-RU" baseline="-25000" smtClean="0"/>
              <a:t>0</a:t>
            </a:r>
            <a:r>
              <a:rPr lang="ru-RU" smtClean="0"/>
              <a:t> влево или вправо на нее действует возвращающая сила. Поэтому положение </a:t>
            </a:r>
            <a:r>
              <a:rPr lang="ru-RU" i="1" smtClean="0"/>
              <a:t>х</a:t>
            </a:r>
            <a:r>
              <a:rPr lang="ru-RU" baseline="-25000" smtClean="0"/>
              <a:t>0 </a:t>
            </a:r>
            <a:r>
              <a:rPr lang="ru-RU" smtClean="0"/>
              <a:t>является положением устойчивого равновесия. </a:t>
            </a:r>
          </a:p>
          <a:p>
            <a:endParaRPr lang="ru-RU"/>
          </a:p>
        </p:txBody>
      </p:sp>
      <p:pic>
        <p:nvPicPr>
          <p:cNvPr id="89090" name="Picture 2"/>
          <p:cNvPicPr>
            <a:picLocks noChangeAspect="1" noChangeArrowheads="1"/>
          </p:cNvPicPr>
          <p:nvPr/>
        </p:nvPicPr>
        <p:blipFill>
          <a:blip r:embed="rId2" cstate="print"/>
          <a:srcRect/>
          <a:stretch>
            <a:fillRect/>
          </a:stretch>
        </p:blipFill>
        <p:spPr bwMode="auto">
          <a:xfrm>
            <a:off x="4716016" y="3501008"/>
            <a:ext cx="3191471" cy="302433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32656"/>
            <a:ext cx="7272808" cy="4247317"/>
          </a:xfrm>
          <a:prstGeom prst="rect">
            <a:avLst/>
          </a:prstGeom>
          <a:noFill/>
        </p:spPr>
        <p:txBody>
          <a:bodyPr wrap="square" rtlCol="0">
            <a:spAutoFit/>
          </a:bodyPr>
          <a:lstStyle/>
          <a:p>
            <a:r>
              <a:rPr lang="ru-RU" smtClean="0"/>
              <a:t>В общем случае потенциальная кривая может иметь довольно сложный вид, например с несколькими чередующимися максимумами и минимумами (рисунок 19). Проанализируем эту потенциальную кривую. Если Е </a:t>
            </a:r>
            <a:r>
              <a:rPr lang="ru-RU" smtClean="0">
                <a:sym typeface="Symbol"/>
              </a:rPr>
              <a:t></a:t>
            </a:r>
            <a:r>
              <a:rPr lang="ru-RU" smtClean="0"/>
              <a:t> заданная полная энергия частицы, то частица может находиться только там, где </a:t>
            </a:r>
            <a:r>
              <a:rPr lang="en-US" smtClean="0"/>
              <a:t>U</a:t>
            </a:r>
            <a:r>
              <a:rPr lang="ru-RU" smtClean="0"/>
              <a:t>(</a:t>
            </a:r>
            <a:r>
              <a:rPr lang="en-US" i="1" smtClean="0"/>
              <a:t>x</a:t>
            </a:r>
            <a:r>
              <a:rPr lang="ru-RU" smtClean="0"/>
              <a:t>) </a:t>
            </a:r>
            <a:r>
              <a:rPr lang="ru-RU" smtClean="0">
                <a:sym typeface="Symbol"/>
              </a:rPr>
              <a:t></a:t>
            </a:r>
            <a:r>
              <a:rPr lang="ru-RU" smtClean="0"/>
              <a:t> </a:t>
            </a:r>
            <a:r>
              <a:rPr lang="en-US" smtClean="0"/>
              <a:t>E</a:t>
            </a:r>
            <a:r>
              <a:rPr lang="ru-RU" smtClean="0"/>
              <a:t>,       т. е. в областях </a:t>
            </a:r>
            <a:r>
              <a:rPr lang="en-US" smtClean="0"/>
              <a:t>I</a:t>
            </a:r>
            <a:r>
              <a:rPr lang="ru-RU" smtClean="0"/>
              <a:t> (</a:t>
            </a:r>
            <a:r>
              <a:rPr lang="ru-RU" i="1" smtClean="0"/>
              <a:t>х</a:t>
            </a:r>
            <a:r>
              <a:rPr lang="ru-RU" baseline="-25000" smtClean="0"/>
              <a:t>1</a:t>
            </a:r>
            <a:r>
              <a:rPr lang="ru-RU" smtClean="0"/>
              <a:t> </a:t>
            </a:r>
            <a:r>
              <a:rPr lang="ru-RU" smtClean="0">
                <a:sym typeface="Symbol"/>
              </a:rPr>
              <a:t></a:t>
            </a:r>
            <a:r>
              <a:rPr lang="ru-RU" i="1" smtClean="0"/>
              <a:t>  х</a:t>
            </a:r>
            <a:r>
              <a:rPr lang="ru-RU" smtClean="0"/>
              <a:t> </a:t>
            </a:r>
            <a:r>
              <a:rPr lang="ru-RU" smtClean="0">
                <a:sym typeface="Symbol"/>
              </a:rPr>
              <a:t></a:t>
            </a:r>
            <a:r>
              <a:rPr lang="ru-RU" i="1" smtClean="0"/>
              <a:t>  х</a:t>
            </a:r>
            <a:r>
              <a:rPr lang="ru-RU" baseline="-25000" smtClean="0"/>
              <a:t>2</a:t>
            </a:r>
            <a:r>
              <a:rPr lang="ru-RU" smtClean="0"/>
              <a:t>) и </a:t>
            </a:r>
            <a:r>
              <a:rPr lang="en-US" smtClean="0"/>
              <a:t>III</a:t>
            </a:r>
            <a:r>
              <a:rPr lang="ru-RU" smtClean="0"/>
              <a:t> (</a:t>
            </a:r>
            <a:r>
              <a:rPr lang="ru-RU" i="1" smtClean="0"/>
              <a:t>х</a:t>
            </a:r>
            <a:r>
              <a:rPr lang="ru-RU" smtClean="0"/>
              <a:t> </a:t>
            </a:r>
            <a:r>
              <a:rPr lang="ru-RU" smtClean="0">
                <a:sym typeface="Symbol"/>
              </a:rPr>
              <a:t></a:t>
            </a:r>
            <a:r>
              <a:rPr lang="ru-RU" i="1" smtClean="0"/>
              <a:t>  х</a:t>
            </a:r>
            <a:r>
              <a:rPr lang="ru-RU" baseline="-25000" smtClean="0"/>
              <a:t>3</a:t>
            </a:r>
            <a:r>
              <a:rPr lang="ru-RU" smtClean="0"/>
              <a:t>).</a:t>
            </a:r>
          </a:p>
          <a:p>
            <a:r>
              <a:rPr lang="ru-RU" smtClean="0"/>
              <a:t>Переходить из области </a:t>
            </a:r>
            <a:r>
              <a:rPr lang="en-US" smtClean="0"/>
              <a:t>I</a:t>
            </a:r>
            <a:r>
              <a:rPr lang="ru-RU" smtClean="0"/>
              <a:t> в </a:t>
            </a:r>
            <a:r>
              <a:rPr lang="en-US" smtClean="0"/>
              <a:t>III </a:t>
            </a:r>
            <a:r>
              <a:rPr lang="ru-RU" smtClean="0"/>
              <a:t>и обратно частица не может, так как ей препятствует</a:t>
            </a:r>
            <a:r>
              <a:rPr lang="ru-RU" b="1" smtClean="0"/>
              <a:t> </a:t>
            </a:r>
            <a:r>
              <a:rPr lang="ru-RU" smtClean="0"/>
              <a:t>потенциальный барьер</a:t>
            </a:r>
            <a:r>
              <a:rPr lang="ru-RU" b="1" smtClean="0"/>
              <a:t> </a:t>
            </a:r>
            <a:r>
              <a:rPr lang="ru-RU" smtClean="0"/>
              <a:t>в области </a:t>
            </a:r>
            <a:r>
              <a:rPr lang="en-US" smtClean="0"/>
              <a:t>II </a:t>
            </a:r>
            <a:r>
              <a:rPr lang="ru-RU" smtClean="0"/>
              <a:t>(</a:t>
            </a:r>
            <a:r>
              <a:rPr lang="ru-RU" i="1" smtClean="0"/>
              <a:t>х</a:t>
            </a:r>
            <a:r>
              <a:rPr lang="ru-RU" baseline="-25000" smtClean="0"/>
              <a:t>2</a:t>
            </a:r>
            <a:r>
              <a:rPr lang="ru-RU" smtClean="0"/>
              <a:t> </a:t>
            </a:r>
            <a:r>
              <a:rPr lang="ru-RU" smtClean="0">
                <a:sym typeface="Symbol"/>
              </a:rPr>
              <a:t></a:t>
            </a:r>
            <a:r>
              <a:rPr lang="ru-RU" i="1" smtClean="0"/>
              <a:t>  х</a:t>
            </a:r>
            <a:r>
              <a:rPr lang="ru-RU" smtClean="0"/>
              <a:t> </a:t>
            </a:r>
            <a:r>
              <a:rPr lang="ru-RU" smtClean="0">
                <a:sym typeface="Symbol"/>
              </a:rPr>
              <a:t></a:t>
            </a:r>
            <a:r>
              <a:rPr lang="ru-RU" i="1" smtClean="0"/>
              <a:t>  х</a:t>
            </a:r>
            <a:r>
              <a:rPr lang="ru-RU" baseline="-25000" smtClean="0"/>
              <a:t>3</a:t>
            </a:r>
            <a:r>
              <a:rPr lang="ru-RU" smtClean="0"/>
              <a:t>), ширина которого равна интервалу значений </a:t>
            </a:r>
            <a:r>
              <a:rPr lang="ru-RU" i="1" smtClean="0"/>
              <a:t>х</a:t>
            </a:r>
            <a:r>
              <a:rPr lang="ru-RU" smtClean="0"/>
              <a:t>, при которых Е &lt; </a:t>
            </a:r>
            <a:r>
              <a:rPr lang="en-US" smtClean="0"/>
              <a:t>U</a:t>
            </a:r>
            <a:r>
              <a:rPr lang="ru-RU" smtClean="0"/>
              <a:t>, а высота – определяется разностью </a:t>
            </a:r>
            <a:r>
              <a:rPr lang="en-US" smtClean="0"/>
              <a:t>U</a:t>
            </a:r>
            <a:r>
              <a:rPr lang="en-US" baseline="-25000" smtClean="0"/>
              <a:t>max</a:t>
            </a:r>
            <a:r>
              <a:rPr lang="en-US" smtClean="0"/>
              <a:t> </a:t>
            </a:r>
            <a:r>
              <a:rPr lang="ru-RU" smtClean="0"/>
              <a:t>– Е.</a:t>
            </a:r>
            <a:r>
              <a:rPr lang="ru-RU" i="1" smtClean="0"/>
              <a:t> </a:t>
            </a:r>
            <a:r>
              <a:rPr lang="ru-RU" smtClean="0"/>
              <a:t>Для того, чтобы частица смогла преодолеть потенциальный барьер, ей необходимо сообщить дополнительную энергию, равную высоте барьера или превышающую ее. В области </a:t>
            </a:r>
            <a:r>
              <a:rPr lang="en-US" smtClean="0"/>
              <a:t>I</a:t>
            </a:r>
            <a:r>
              <a:rPr lang="ru-RU" smtClean="0"/>
              <a:t> частица с полной энергией Е оказывается «запертой» в потенциальной яме и совершает колебания между точками с координатами </a:t>
            </a:r>
            <a:r>
              <a:rPr lang="en-US" i="1" smtClean="0"/>
              <a:t>x</a:t>
            </a:r>
            <a:r>
              <a:rPr lang="ru-RU" baseline="-25000" smtClean="0"/>
              <a:t>1</a:t>
            </a:r>
            <a:r>
              <a:rPr lang="ru-RU" smtClean="0"/>
              <a:t> и </a:t>
            </a:r>
            <a:r>
              <a:rPr lang="en-US" i="1" smtClean="0"/>
              <a:t>x</a:t>
            </a:r>
            <a:r>
              <a:rPr lang="ru-RU" baseline="-25000" smtClean="0"/>
              <a:t>2</a:t>
            </a:r>
            <a:r>
              <a:rPr lang="ru-RU" smtClean="0"/>
              <a:t>.</a:t>
            </a:r>
            <a:endParaRPr lang="ru-RU"/>
          </a:p>
        </p:txBody>
      </p:sp>
      <p:pic>
        <p:nvPicPr>
          <p:cNvPr id="90114" name="Picture 2"/>
          <p:cNvPicPr>
            <a:picLocks noChangeAspect="1" noChangeArrowheads="1"/>
          </p:cNvPicPr>
          <p:nvPr/>
        </p:nvPicPr>
        <p:blipFill>
          <a:blip r:embed="rId2" cstate="print"/>
          <a:srcRect/>
          <a:stretch>
            <a:fillRect/>
          </a:stretch>
        </p:blipFill>
        <p:spPr bwMode="auto">
          <a:xfrm>
            <a:off x="4427984" y="4149080"/>
            <a:ext cx="3744416" cy="25499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5364088" y="2348880"/>
            <a:ext cx="3168352" cy="1851531"/>
          </a:xfrm>
          <a:prstGeom prst="rect">
            <a:avLst/>
          </a:prstGeom>
          <a:noFill/>
          <a:ln w="9525">
            <a:noFill/>
            <a:miter lim="800000"/>
            <a:headEnd/>
            <a:tailEnd/>
          </a:ln>
        </p:spPr>
      </p:pic>
      <p:sp>
        <p:nvSpPr>
          <p:cNvPr id="5" name="Прямоугольник 4"/>
          <p:cNvSpPr/>
          <p:nvPr/>
        </p:nvSpPr>
        <p:spPr>
          <a:xfrm>
            <a:off x="1475656" y="472604"/>
            <a:ext cx="7272808" cy="5078313"/>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Работа в поле тяготения. Потенциал поля тяготения</a:t>
            </a:r>
          </a:p>
          <a:p>
            <a:r>
              <a:rPr lang="ru-RU" smtClean="0"/>
              <a:t>Рассмотрим, чему равна работа, совершаемая силами поля тяготения при перемещении в нем материальной точки массой </a:t>
            </a:r>
            <a:r>
              <a:rPr lang="ru-RU" i="1" smtClean="0"/>
              <a:t>т. </a:t>
            </a:r>
          </a:p>
          <a:p>
            <a:r>
              <a:rPr lang="ru-RU" smtClean="0"/>
              <a:t>Вычислим, например, какую надо затратить работу для удаления тела массой </a:t>
            </a:r>
            <a:r>
              <a:rPr lang="ru-RU" i="1" smtClean="0"/>
              <a:t>т </a:t>
            </a:r>
            <a:r>
              <a:rPr lang="ru-RU" smtClean="0"/>
              <a:t>от Земли. На расстоянии </a:t>
            </a:r>
            <a:r>
              <a:rPr lang="en-US" i="1" smtClean="0"/>
              <a:t>R</a:t>
            </a:r>
            <a:r>
              <a:rPr lang="ru-RU" smtClean="0"/>
              <a:t> на данное тело действует сила тяготения  Ньютона и при перемещении этого тела на расстояние </a:t>
            </a:r>
            <a:r>
              <a:rPr lang="en-US" err="1" smtClean="0"/>
              <a:t>dR</a:t>
            </a:r>
            <a:r>
              <a:rPr lang="en-US" i="1" smtClean="0"/>
              <a:t> </a:t>
            </a:r>
            <a:r>
              <a:rPr lang="ru-RU" smtClean="0"/>
              <a:t>затрачивается работа</a:t>
            </a:r>
          </a:p>
          <a:p>
            <a:endParaRPr lang="ru-RU" smtClean="0"/>
          </a:p>
          <a:p>
            <a:endParaRPr lang="ru-RU" smtClean="0"/>
          </a:p>
          <a:p>
            <a:endParaRPr lang="ru-RU" smtClean="0"/>
          </a:p>
          <a:p>
            <a:endParaRPr lang="ru-RU" smtClean="0"/>
          </a:p>
          <a:p>
            <a:endParaRPr lang="ru-RU" smtClean="0"/>
          </a:p>
          <a:p>
            <a:endParaRPr lang="ru-RU" smtClean="0"/>
          </a:p>
          <a:p>
            <a:endParaRPr lang="ru-RU" smtClean="0"/>
          </a:p>
          <a:p>
            <a:r>
              <a:rPr lang="ru-RU" smtClean="0"/>
              <a:t>Знак минус появляется потому, что сила и перемещение в данном случае противоположны по направлению .</a:t>
            </a:r>
          </a:p>
          <a:p>
            <a:r>
              <a:rPr lang="ru-RU" smtClean="0"/>
              <a:t>Если тело перемещать с расстояния </a:t>
            </a:r>
            <a:r>
              <a:rPr lang="en-US" i="1" smtClean="0"/>
              <a:t>R</a:t>
            </a:r>
            <a:r>
              <a:rPr lang="en-US" baseline="-25000" smtClean="0"/>
              <a:t>1</a:t>
            </a:r>
            <a:r>
              <a:rPr lang="ru-RU" baseline="-25000" smtClean="0"/>
              <a:t>  </a:t>
            </a:r>
            <a:r>
              <a:rPr lang="ru-RU" smtClean="0"/>
              <a:t>до </a:t>
            </a:r>
            <a:r>
              <a:rPr lang="en-US" i="1" smtClean="0"/>
              <a:t>R</a:t>
            </a:r>
            <a:r>
              <a:rPr lang="en-US" baseline="-25000" smtClean="0"/>
              <a:t>2</a:t>
            </a:r>
            <a:r>
              <a:rPr lang="en-US" i="1" smtClean="0"/>
              <a:t>, </a:t>
            </a:r>
            <a:r>
              <a:rPr lang="ru-RU" smtClean="0"/>
              <a:t>то затрачивается работа</a:t>
            </a:r>
          </a:p>
          <a:p>
            <a:endParaRPr lang="ru-RU">
              <a:solidFill>
                <a:srgbClr val="C00000"/>
              </a:solidFill>
              <a:effectLst>
                <a:outerShdw blurRad="38100" dist="38100" dir="2700000" algn="tl">
                  <a:srgbClr val="000000">
                    <a:alpha val="43137"/>
                  </a:srgbClr>
                </a:outerShdw>
              </a:effectLst>
            </a:endParaRPr>
          </a:p>
        </p:txBody>
      </p:sp>
      <p:pic>
        <p:nvPicPr>
          <p:cNvPr id="124931" name="Picture 3"/>
          <p:cNvPicPr>
            <a:picLocks noChangeAspect="1" noChangeArrowheads="1"/>
          </p:cNvPicPr>
          <p:nvPr/>
        </p:nvPicPr>
        <p:blipFill>
          <a:blip r:embed="rId3" cstate="print"/>
          <a:srcRect/>
          <a:stretch>
            <a:fillRect/>
          </a:stretch>
        </p:blipFill>
        <p:spPr bwMode="auto">
          <a:xfrm>
            <a:off x="1619672" y="2636912"/>
            <a:ext cx="2847975" cy="838200"/>
          </a:xfrm>
          <a:prstGeom prst="rect">
            <a:avLst/>
          </a:prstGeom>
          <a:noFill/>
          <a:ln w="9525">
            <a:noFill/>
            <a:miter lim="800000"/>
            <a:headEnd/>
            <a:tailEnd/>
          </a:ln>
        </p:spPr>
      </p:pic>
      <p:pic>
        <p:nvPicPr>
          <p:cNvPr id="124932" name="Picture 4"/>
          <p:cNvPicPr>
            <a:picLocks noChangeAspect="1" noChangeArrowheads="1"/>
          </p:cNvPicPr>
          <p:nvPr/>
        </p:nvPicPr>
        <p:blipFill>
          <a:blip r:embed="rId4" cstate="print"/>
          <a:srcRect/>
          <a:stretch>
            <a:fillRect/>
          </a:stretch>
        </p:blipFill>
        <p:spPr bwMode="auto">
          <a:xfrm>
            <a:off x="1907704" y="5373216"/>
            <a:ext cx="4162425" cy="1076325"/>
          </a:xfrm>
          <a:prstGeom prst="rect">
            <a:avLst/>
          </a:prstGeom>
          <a:noFill/>
          <a:ln w="9525">
            <a:noFill/>
            <a:miter lim="800000"/>
            <a:headEnd/>
            <a:tailEnd/>
          </a:ln>
        </p:spPr>
      </p:pic>
      <p:pic>
        <p:nvPicPr>
          <p:cNvPr id="124933" name="Picture 5"/>
          <p:cNvPicPr>
            <a:picLocks noChangeAspect="1" noChangeArrowheads="1"/>
          </p:cNvPicPr>
          <p:nvPr/>
        </p:nvPicPr>
        <p:blipFill>
          <a:blip r:embed="rId5" cstate="print"/>
          <a:srcRect/>
          <a:stretch>
            <a:fillRect/>
          </a:stretch>
        </p:blipFill>
        <p:spPr bwMode="auto">
          <a:xfrm>
            <a:off x="5724128" y="5373216"/>
            <a:ext cx="2857500" cy="10763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60648"/>
            <a:ext cx="6840760" cy="4247317"/>
          </a:xfrm>
          <a:prstGeom prst="rect">
            <a:avLst/>
          </a:prstGeom>
          <a:noFill/>
        </p:spPr>
        <p:txBody>
          <a:bodyPr wrap="square" rtlCol="0">
            <a:spAutoFit/>
          </a:bodyPr>
          <a:lstStyle/>
          <a:p>
            <a:r>
              <a:rPr lang="ru-RU" smtClean="0"/>
              <a:t>В точке с координатой </a:t>
            </a:r>
            <a:r>
              <a:rPr lang="en-US" i="1" smtClean="0"/>
              <a:t>x</a:t>
            </a:r>
            <a:r>
              <a:rPr lang="ru-RU" i="1" baseline="-25000" smtClean="0"/>
              <a:t>0</a:t>
            </a:r>
            <a:r>
              <a:rPr lang="ru-RU" i="1" smtClean="0"/>
              <a:t> </a:t>
            </a:r>
            <a:r>
              <a:rPr lang="ru-RU" smtClean="0"/>
              <a:t>потенциальная энергия частицы минимальна. </a:t>
            </a:r>
          </a:p>
          <a:p>
            <a:endParaRPr lang="ru-RU" smtClean="0"/>
          </a:p>
          <a:p>
            <a:r>
              <a:rPr lang="ru-RU" smtClean="0"/>
              <a:t>Так как действующая на частицу сила </a:t>
            </a:r>
            <a:r>
              <a:rPr lang="en-US" smtClean="0"/>
              <a:t>F</a:t>
            </a:r>
            <a:r>
              <a:rPr lang="en-US" baseline="-25000" smtClean="0"/>
              <a:t>x</a:t>
            </a:r>
            <a:r>
              <a:rPr lang="ru-RU" smtClean="0"/>
              <a:t> = </a:t>
            </a:r>
            <a:r>
              <a:rPr lang="en-US" smtClean="0">
                <a:sym typeface="Symbol"/>
              </a:rPr>
              <a:t></a:t>
            </a:r>
            <a:r>
              <a:rPr lang="en-US" smtClean="0"/>
              <a:t> dU</a:t>
            </a:r>
            <a:r>
              <a:rPr lang="ru-RU" smtClean="0"/>
              <a:t>/</a:t>
            </a:r>
            <a:r>
              <a:rPr lang="en-US" smtClean="0"/>
              <a:t>dx</a:t>
            </a:r>
            <a:r>
              <a:rPr lang="ru-RU" smtClean="0"/>
              <a:t>, а условие минимума потенциальной энергии </a:t>
            </a:r>
            <a:r>
              <a:rPr lang="en-US" smtClean="0"/>
              <a:t>dU</a:t>
            </a:r>
            <a:r>
              <a:rPr lang="ru-RU" smtClean="0"/>
              <a:t>/</a:t>
            </a:r>
            <a:r>
              <a:rPr lang="en-US" smtClean="0"/>
              <a:t>dx</a:t>
            </a:r>
            <a:r>
              <a:rPr lang="ru-RU" smtClean="0"/>
              <a:t> = 0, то в точке с координатой </a:t>
            </a:r>
            <a:r>
              <a:rPr lang="en-US" i="1" smtClean="0"/>
              <a:t>x</a:t>
            </a:r>
            <a:r>
              <a:rPr lang="ru-RU" baseline="-25000" smtClean="0"/>
              <a:t>0</a:t>
            </a:r>
            <a:r>
              <a:rPr lang="ru-RU" i="1" smtClean="0"/>
              <a:t> </a:t>
            </a:r>
            <a:r>
              <a:rPr lang="ru-RU" smtClean="0"/>
              <a:t>сила </a:t>
            </a:r>
            <a:r>
              <a:rPr lang="en-US" smtClean="0"/>
              <a:t>F</a:t>
            </a:r>
            <a:r>
              <a:rPr lang="en-US" baseline="-25000" smtClean="0"/>
              <a:t>x</a:t>
            </a:r>
            <a:r>
              <a:rPr lang="ru-RU" smtClean="0"/>
              <a:t>(</a:t>
            </a:r>
            <a:r>
              <a:rPr lang="en-US" i="1" smtClean="0"/>
              <a:t>x</a:t>
            </a:r>
            <a:r>
              <a:rPr lang="ru-RU" baseline="-25000" smtClean="0"/>
              <a:t>0</a:t>
            </a:r>
            <a:r>
              <a:rPr lang="ru-RU" smtClean="0"/>
              <a:t>) = 0. При смещении частицы из положения </a:t>
            </a:r>
            <a:r>
              <a:rPr lang="en-US" i="1" smtClean="0"/>
              <a:t>x</a:t>
            </a:r>
            <a:r>
              <a:rPr lang="ru-RU" baseline="-25000" smtClean="0"/>
              <a:t>0</a:t>
            </a:r>
            <a:r>
              <a:rPr lang="ru-RU" smtClean="0"/>
              <a:t> (и влево, и вправо) она испытывает действие возвращающей силы, поэтому положение </a:t>
            </a:r>
            <a:r>
              <a:rPr lang="en-US" i="1" smtClean="0"/>
              <a:t>x</a:t>
            </a:r>
            <a:r>
              <a:rPr lang="ru-RU" baseline="-25000" smtClean="0"/>
              <a:t>0</a:t>
            </a:r>
            <a:r>
              <a:rPr lang="ru-RU" smtClean="0"/>
              <a:t> является положением</a:t>
            </a:r>
            <a:r>
              <a:rPr lang="ru-RU" b="1" smtClean="0"/>
              <a:t> </a:t>
            </a:r>
            <a:r>
              <a:rPr lang="ru-RU" smtClean="0"/>
              <a:t>устойчивого равновесия. </a:t>
            </a:r>
          </a:p>
          <a:p>
            <a:endParaRPr lang="ru-RU" smtClean="0"/>
          </a:p>
          <a:p>
            <a:r>
              <a:rPr lang="ru-RU" smtClean="0"/>
              <a:t>Указанные условия выполняются и для точки </a:t>
            </a:r>
            <a:r>
              <a:rPr lang="en-US" i="1" smtClean="0"/>
              <a:t>x</a:t>
            </a:r>
            <a:r>
              <a:rPr lang="ru-RU" baseline="-25000" smtClean="0"/>
              <a:t>0</a:t>
            </a:r>
            <a:r>
              <a:rPr lang="ru-RU" smtClean="0">
                <a:sym typeface="Symbol"/>
              </a:rPr>
              <a:t></a:t>
            </a:r>
            <a:r>
              <a:rPr lang="ru-RU" i="1" smtClean="0"/>
              <a:t> </a:t>
            </a:r>
            <a:r>
              <a:rPr lang="ru-RU" smtClean="0"/>
              <a:t>(для </a:t>
            </a:r>
            <a:r>
              <a:rPr lang="en-US" smtClean="0"/>
              <a:t>U</a:t>
            </a:r>
            <a:r>
              <a:rPr lang="en-US" i="1" baseline="-25000" smtClean="0"/>
              <a:t>max</a:t>
            </a:r>
            <a:r>
              <a:rPr lang="ru-RU" smtClean="0"/>
              <a:t>). Однако эта точка соответствует положению</a:t>
            </a:r>
            <a:r>
              <a:rPr lang="ru-RU" b="1" smtClean="0"/>
              <a:t> </a:t>
            </a:r>
            <a:r>
              <a:rPr lang="ru-RU" smtClean="0"/>
              <a:t>неустойчивого равновесия,</a:t>
            </a:r>
            <a:r>
              <a:rPr lang="ru-RU" b="1" smtClean="0"/>
              <a:t> </a:t>
            </a:r>
            <a:r>
              <a:rPr lang="ru-RU" smtClean="0"/>
              <a:t>так как при смещении частицы из положения </a:t>
            </a:r>
            <a:r>
              <a:rPr lang="en-US" i="1" smtClean="0"/>
              <a:t>x</a:t>
            </a:r>
            <a:r>
              <a:rPr lang="ru-RU" baseline="-25000" smtClean="0"/>
              <a:t>0</a:t>
            </a:r>
            <a:r>
              <a:rPr lang="ru-RU" smtClean="0">
                <a:sym typeface="Symbol"/>
              </a:rPr>
              <a:t></a:t>
            </a:r>
            <a:r>
              <a:rPr lang="ru-RU" i="1" smtClean="0"/>
              <a:t> </a:t>
            </a:r>
            <a:r>
              <a:rPr lang="ru-RU" smtClean="0"/>
              <a:t>появляется сила, стремящаяся отклонить ее от этого положения.</a:t>
            </a:r>
          </a:p>
          <a:p>
            <a:endParaRPr lang="ru-RU"/>
          </a:p>
        </p:txBody>
      </p:sp>
      <p:pic>
        <p:nvPicPr>
          <p:cNvPr id="91138" name="Picture 2" descr="&amp;Icy;&amp;dcy;&amp;iecy;&amp;acy;&amp;lcy;&amp;softcy;&amp;ncy;&amp;ocy;&amp;iecy; &amp;rcy;&amp;acy;&amp;vcy;&amp;ncy;&amp;ocy;&amp;vcy;&amp;iecy;&amp;scy;&amp;icy;&amp;iecy;"/>
          <p:cNvPicPr>
            <a:picLocks noChangeAspect="1" noChangeArrowheads="1"/>
          </p:cNvPicPr>
          <p:nvPr/>
        </p:nvPicPr>
        <p:blipFill>
          <a:blip r:embed="rId2" cstate="print"/>
          <a:srcRect/>
          <a:stretch>
            <a:fillRect/>
          </a:stretch>
        </p:blipFill>
        <p:spPr bwMode="auto">
          <a:xfrm>
            <a:off x="1475656" y="4509120"/>
            <a:ext cx="2880320" cy="1872208"/>
          </a:xfrm>
          <a:prstGeom prst="rect">
            <a:avLst/>
          </a:prstGeom>
          <a:noFill/>
          <a:effectLst>
            <a:outerShdw blurRad="50800" dist="38100" dir="2700000" algn="tl" rotWithShape="0">
              <a:prstClr val="black">
                <a:alpha val="40000"/>
              </a:prstClr>
            </a:outerShdw>
          </a:effectLst>
        </p:spPr>
      </p:pic>
      <p:pic>
        <p:nvPicPr>
          <p:cNvPr id="91140" name="Picture 4" descr="&amp;Icy;&amp;dcy;&amp;iecy;&amp;acy;&amp;lcy;&amp;softcy;&amp;ncy;&amp;ocy;&amp;iecy; &amp;rcy;&amp;acy;&amp;vcy;&amp;ncy;&amp;ocy;&amp;vcy;&amp;iecy;&amp;scy;&amp;icy;&amp;iecy;"/>
          <p:cNvPicPr>
            <a:picLocks noChangeAspect="1" noChangeArrowheads="1"/>
          </p:cNvPicPr>
          <p:nvPr/>
        </p:nvPicPr>
        <p:blipFill>
          <a:blip r:embed="rId3" cstate="print"/>
          <a:srcRect/>
          <a:stretch>
            <a:fillRect/>
          </a:stretch>
        </p:blipFill>
        <p:spPr bwMode="auto">
          <a:xfrm>
            <a:off x="7236296" y="3933056"/>
            <a:ext cx="1751795" cy="2736304"/>
          </a:xfrm>
          <a:prstGeom prst="rect">
            <a:avLst/>
          </a:prstGeom>
          <a:noFill/>
          <a:effectLst>
            <a:outerShdw blurRad="50800" dist="38100" dir="2700000" algn="tl" rotWithShape="0">
              <a:prstClr val="black">
                <a:alpha val="40000"/>
              </a:prstClr>
            </a:outerShdw>
          </a:effectLst>
        </p:spPr>
      </p:pic>
      <p:pic>
        <p:nvPicPr>
          <p:cNvPr id="91142" name="Picture 6" descr="&amp;Icy;&amp;dcy;&amp;iecy;&amp;acy;&amp;lcy;&amp;softcy;&amp;ncy;&amp;ocy;&amp;iecy; &amp;rcy;&amp;acy;&amp;vcy;&amp;ncy;&amp;ocy;&amp;vcy;&amp;iecy;&amp;scy;&amp;icy;&amp;iecy;"/>
          <p:cNvPicPr>
            <a:picLocks noChangeAspect="1" noChangeArrowheads="1"/>
          </p:cNvPicPr>
          <p:nvPr/>
        </p:nvPicPr>
        <p:blipFill>
          <a:blip r:embed="rId4" cstate="print"/>
          <a:srcRect/>
          <a:stretch>
            <a:fillRect/>
          </a:stretch>
        </p:blipFill>
        <p:spPr bwMode="auto">
          <a:xfrm>
            <a:off x="4427984" y="4365104"/>
            <a:ext cx="2736304" cy="2063174"/>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5733256"/>
            <a:ext cx="7200800" cy="923330"/>
          </a:xfrm>
          <a:prstGeom prst="rect">
            <a:avLst/>
          </a:prstGeom>
        </p:spPr>
        <p:txBody>
          <a:bodyPr wrap="square">
            <a:spAutoFit/>
          </a:bodyPr>
          <a:lstStyle/>
          <a:p>
            <a:r>
              <a:rPr lang="ru-RU" b="1" i="1" smtClean="0">
                <a:solidFill>
                  <a:srgbClr val="0070C0"/>
                </a:solidFill>
              </a:rPr>
              <a:t>Индийская мудрость</a:t>
            </a:r>
          </a:p>
          <a:p>
            <a:r>
              <a:rPr lang="ru-RU" i="1" smtClean="0">
                <a:solidFill>
                  <a:srgbClr val="0070C0"/>
                </a:solidFill>
              </a:rPr>
              <a:t>Чувство юмора - это способность смеяться над собой. Часто  юмор полезнее, чем лекции. </a:t>
            </a:r>
          </a:p>
        </p:txBody>
      </p:sp>
      <p:pic>
        <p:nvPicPr>
          <p:cNvPr id="93186" name="Picture 2" descr="&amp;Icy;&amp;dcy;&amp;iecy;&amp;acy;&amp;lcy;&amp;softcy;&amp;ncy;&amp;ocy;&amp;iecy; &amp;rcy;&amp;acy;&amp;vcy;&amp;ncy;&amp;ocy;&amp;vcy;&amp;iecy;&amp;scy;&amp;icy;&amp;iecy;"/>
          <p:cNvPicPr>
            <a:picLocks noChangeAspect="1" noChangeArrowheads="1"/>
          </p:cNvPicPr>
          <p:nvPr/>
        </p:nvPicPr>
        <p:blipFill>
          <a:blip r:embed="rId2" cstate="print"/>
          <a:srcRect/>
          <a:stretch>
            <a:fillRect/>
          </a:stretch>
        </p:blipFill>
        <p:spPr bwMode="auto">
          <a:xfrm>
            <a:off x="1547664" y="260648"/>
            <a:ext cx="2740261" cy="2592288"/>
          </a:xfrm>
          <a:prstGeom prst="rect">
            <a:avLst/>
          </a:prstGeom>
          <a:noFill/>
          <a:effectLst>
            <a:outerShdw blurRad="50800" dist="38100" dir="2700000" algn="tl" rotWithShape="0">
              <a:prstClr val="black">
                <a:alpha val="40000"/>
              </a:prstClr>
            </a:outerShdw>
          </a:effectLst>
        </p:spPr>
      </p:pic>
      <p:pic>
        <p:nvPicPr>
          <p:cNvPr id="93190" name="Picture 6" descr="&amp;Icy;&amp;dcy;&amp;iecy;&amp;acy;&amp;lcy;&amp;softcy;&amp;ncy;&amp;ocy;&amp;iecy; &amp;rcy;&amp;acy;&amp;vcy;&amp;ncy;&amp;ocy;&amp;vcy;&amp;iecy;&amp;scy;&amp;icy;&amp;iecy;"/>
          <p:cNvPicPr>
            <a:picLocks noChangeAspect="1" noChangeArrowheads="1"/>
          </p:cNvPicPr>
          <p:nvPr/>
        </p:nvPicPr>
        <p:blipFill>
          <a:blip r:embed="rId3" cstate="print"/>
          <a:srcRect/>
          <a:stretch>
            <a:fillRect/>
          </a:stretch>
        </p:blipFill>
        <p:spPr bwMode="auto">
          <a:xfrm>
            <a:off x="5004048" y="260648"/>
            <a:ext cx="3744416" cy="2501270"/>
          </a:xfrm>
          <a:prstGeom prst="rect">
            <a:avLst/>
          </a:prstGeom>
          <a:noFill/>
          <a:effectLst>
            <a:outerShdw blurRad="50800" dist="38100" dir="2700000" algn="tl" rotWithShape="0">
              <a:prstClr val="black">
                <a:alpha val="40000"/>
              </a:prstClr>
            </a:outerShdw>
          </a:effectLst>
        </p:spPr>
      </p:pic>
      <p:pic>
        <p:nvPicPr>
          <p:cNvPr id="93192" name="Picture 8" descr="&amp;Icy;&amp;dcy;&amp;iecy;&amp;acy;&amp;lcy;&amp;softcy;&amp;ncy;&amp;ocy;&amp;iecy; &amp;rcy;&amp;acy;&amp;vcy;&amp;ncy;&amp;ocy;&amp;vcy;&amp;iecy;&amp;scy;&amp;icy;&amp;iecy;"/>
          <p:cNvPicPr>
            <a:picLocks noChangeAspect="1" noChangeArrowheads="1"/>
          </p:cNvPicPr>
          <p:nvPr/>
        </p:nvPicPr>
        <p:blipFill>
          <a:blip r:embed="rId4" cstate="print"/>
          <a:srcRect/>
          <a:stretch>
            <a:fillRect/>
          </a:stretch>
        </p:blipFill>
        <p:spPr bwMode="auto">
          <a:xfrm>
            <a:off x="5004048" y="2996952"/>
            <a:ext cx="3672408" cy="2526617"/>
          </a:xfrm>
          <a:prstGeom prst="rect">
            <a:avLst/>
          </a:prstGeom>
          <a:noFill/>
          <a:effectLst>
            <a:outerShdw blurRad="50800" dist="38100" dir="2700000" algn="tl" rotWithShape="0">
              <a:prstClr val="black">
                <a:alpha val="40000"/>
              </a:prstClr>
            </a:outerShdw>
          </a:effectLst>
        </p:spPr>
      </p:pic>
      <p:pic>
        <p:nvPicPr>
          <p:cNvPr id="93194" name="Picture 10" descr="&amp;Icy;&amp;dcy;&amp;iecy;&amp;acy;&amp;lcy;&amp;softcy;&amp;ncy;&amp;ocy;&amp;iecy; &amp;rcy;&amp;acy;&amp;vcy;&amp;ncy;&amp;ocy;&amp;vcy;&amp;iecy;&amp;scy;&amp;icy;&amp;iecy;"/>
          <p:cNvPicPr>
            <a:picLocks noChangeAspect="1" noChangeArrowheads="1"/>
          </p:cNvPicPr>
          <p:nvPr/>
        </p:nvPicPr>
        <p:blipFill>
          <a:blip r:embed="rId5" cstate="print"/>
          <a:srcRect/>
          <a:stretch>
            <a:fillRect/>
          </a:stretch>
        </p:blipFill>
        <p:spPr bwMode="auto">
          <a:xfrm>
            <a:off x="1187624" y="3041597"/>
            <a:ext cx="3587876" cy="2475635"/>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rushkolnik.ru/tw_files/1400/d-1399242/7z-docs/2_html_57beabf6.png"/>
          <p:cNvPicPr>
            <a:picLocks noChangeAspect="1" noChangeArrowheads="1"/>
          </p:cNvPicPr>
          <p:nvPr/>
        </p:nvPicPr>
        <p:blipFill>
          <a:blip r:embed="rId2" cstate="print"/>
          <a:srcRect/>
          <a:stretch>
            <a:fillRect/>
          </a:stretch>
        </p:blipFill>
        <p:spPr bwMode="auto">
          <a:xfrm>
            <a:off x="5220072" y="4365104"/>
            <a:ext cx="1943100" cy="2171701"/>
          </a:xfrm>
          <a:prstGeom prst="rect">
            <a:avLst/>
          </a:prstGeom>
          <a:noFill/>
        </p:spPr>
      </p:pic>
      <p:pic>
        <p:nvPicPr>
          <p:cNvPr id="1028" name="Picture 4" descr="http://rushkolnik.ru/tw_files/1400/d-1399242/7z-docs/2_html_68af622c.png"/>
          <p:cNvPicPr>
            <a:picLocks noChangeAspect="1" noChangeArrowheads="1"/>
          </p:cNvPicPr>
          <p:nvPr/>
        </p:nvPicPr>
        <p:blipFill>
          <a:blip r:embed="rId3" cstate="print"/>
          <a:srcRect/>
          <a:stretch>
            <a:fillRect/>
          </a:stretch>
        </p:blipFill>
        <p:spPr bwMode="auto">
          <a:xfrm>
            <a:off x="2051720" y="4221088"/>
            <a:ext cx="1735302" cy="2232248"/>
          </a:xfrm>
          <a:prstGeom prst="rect">
            <a:avLst/>
          </a:prstGeom>
          <a:noFill/>
        </p:spPr>
      </p:pic>
      <p:pic>
        <p:nvPicPr>
          <p:cNvPr id="1030" name="Picture 6" descr="http://rushkolnik.ru/tw_files/1400/d-1399242/7z-docs/2_html_m6329e443.png"/>
          <p:cNvPicPr>
            <a:picLocks noChangeAspect="1" noChangeArrowheads="1"/>
          </p:cNvPicPr>
          <p:nvPr/>
        </p:nvPicPr>
        <p:blipFill>
          <a:blip r:embed="rId4" cstate="print"/>
          <a:srcRect/>
          <a:stretch>
            <a:fillRect/>
          </a:stretch>
        </p:blipFill>
        <p:spPr bwMode="auto">
          <a:xfrm>
            <a:off x="3635896" y="3356992"/>
            <a:ext cx="2057400" cy="2143125"/>
          </a:xfrm>
          <a:prstGeom prst="rect">
            <a:avLst/>
          </a:prstGeom>
          <a:noFill/>
        </p:spPr>
      </p:pic>
      <p:pic>
        <p:nvPicPr>
          <p:cNvPr id="1034" name="Picture 10" descr="http://rushkolnik.ru/tw_files/1400/d-1399242/7z-docs/2_html_5ae38dfc.png"/>
          <p:cNvPicPr>
            <a:picLocks noChangeAspect="1" noChangeArrowheads="1"/>
          </p:cNvPicPr>
          <p:nvPr/>
        </p:nvPicPr>
        <p:blipFill>
          <a:blip r:embed="rId5" cstate="print"/>
          <a:srcRect/>
          <a:stretch>
            <a:fillRect/>
          </a:stretch>
        </p:blipFill>
        <p:spPr bwMode="auto">
          <a:xfrm>
            <a:off x="6876256" y="2420888"/>
            <a:ext cx="1943100" cy="2171701"/>
          </a:xfrm>
          <a:prstGeom prst="rect">
            <a:avLst/>
          </a:prstGeom>
          <a:noFill/>
        </p:spPr>
      </p:pic>
      <p:sp>
        <p:nvSpPr>
          <p:cNvPr id="9" name="Прямоугольник 8"/>
          <p:cNvSpPr/>
          <p:nvPr/>
        </p:nvSpPr>
        <p:spPr>
          <a:xfrm>
            <a:off x="1835696" y="476672"/>
            <a:ext cx="2880320" cy="923330"/>
          </a:xfrm>
          <a:prstGeom prst="rect">
            <a:avLst/>
          </a:prstGeom>
        </p:spPr>
        <p:txBody>
          <a:bodyPr wrap="square">
            <a:spAutoFit/>
          </a:bodyPr>
          <a:lstStyle/>
          <a:p>
            <a:r>
              <a:rPr lang="ru-RU" sz="5400" smtClean="0">
                <a:solidFill>
                  <a:srgbClr val="C00000"/>
                </a:solidFill>
                <a:effectLst>
                  <a:outerShdw blurRad="38100" dist="38100" dir="2700000" algn="tl">
                    <a:srgbClr val="000000">
                      <a:alpha val="43137"/>
                    </a:srgbClr>
                  </a:outerShdw>
                </a:effectLst>
              </a:rPr>
              <a:t>Спасибо</a:t>
            </a:r>
            <a:endParaRPr lang="ru-RU" sz="5400">
              <a:solidFill>
                <a:srgbClr val="C00000"/>
              </a:solidFill>
              <a:effectLst>
                <a:outerShdw blurRad="38100" dist="38100" dir="2700000" algn="tl">
                  <a:srgbClr val="000000">
                    <a:alpha val="43137"/>
                  </a:srgbClr>
                </a:outerShdw>
              </a:effectLst>
            </a:endParaRPr>
          </a:p>
        </p:txBody>
      </p:sp>
      <p:sp>
        <p:nvSpPr>
          <p:cNvPr id="10" name="Прямоугольник 9"/>
          <p:cNvSpPr/>
          <p:nvPr/>
        </p:nvSpPr>
        <p:spPr>
          <a:xfrm>
            <a:off x="4644008" y="476672"/>
            <a:ext cx="3324949" cy="1754326"/>
          </a:xfrm>
          <a:prstGeom prst="rect">
            <a:avLst/>
          </a:prstGeom>
        </p:spPr>
        <p:txBody>
          <a:bodyPr wrap="none">
            <a:spAutoFit/>
          </a:bodyPr>
          <a:lstStyle/>
          <a:p>
            <a:r>
              <a:rPr lang="ru-RU" sz="5400" smtClean="0">
                <a:solidFill>
                  <a:srgbClr val="C00000"/>
                </a:solidFill>
                <a:effectLst>
                  <a:outerShdw blurRad="38100" dist="38100" dir="2700000" algn="tl">
                    <a:srgbClr val="000000">
                      <a:alpha val="43137"/>
                    </a:srgbClr>
                  </a:outerShdw>
                </a:effectLst>
              </a:rPr>
              <a:t>за </a:t>
            </a:r>
          </a:p>
          <a:p>
            <a:r>
              <a:rPr lang="ru-RU" sz="5400" smtClean="0">
                <a:solidFill>
                  <a:srgbClr val="C00000"/>
                </a:solidFill>
                <a:effectLst>
                  <a:outerShdw blurRad="38100" dist="38100" dir="2700000" algn="tl">
                    <a:srgbClr val="000000">
                      <a:alpha val="43137"/>
                    </a:srgbClr>
                  </a:outerShdw>
                </a:effectLst>
              </a:rPr>
              <a:t>внимание!</a:t>
            </a:r>
            <a:endParaRPr lang="ru-RU" sz="540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1475656" y="2204864"/>
            <a:ext cx="4223207" cy="923330"/>
          </a:xfrm>
          <a:prstGeom prst="rect">
            <a:avLst/>
          </a:prstGeom>
        </p:spPr>
        <p:txBody>
          <a:bodyPr wrap="none">
            <a:spAutoFit/>
          </a:bodyPr>
          <a:lstStyle/>
          <a:p>
            <a:r>
              <a:rPr lang="ru-RU" sz="5400" smtClean="0">
                <a:solidFill>
                  <a:srgbClr val="92D050"/>
                </a:solidFill>
                <a:effectLst>
                  <a:outerShdw blurRad="38100" dist="38100" dir="2700000" algn="tl">
                    <a:srgbClr val="000000">
                      <a:alpha val="43137"/>
                    </a:srgbClr>
                  </a:outerShdw>
                </a:effectLst>
              </a:rPr>
              <a:t>До свидания!</a:t>
            </a:r>
            <a:endParaRPr lang="ru-RU" sz="5400">
              <a:solidFill>
                <a:srgbClr val="92D050"/>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344816" cy="6186309"/>
          </a:xfrm>
          <a:prstGeom prst="rect">
            <a:avLst/>
          </a:prstGeom>
        </p:spPr>
        <p:txBody>
          <a:bodyPr wrap="square">
            <a:spAutoFit/>
          </a:bodyPr>
          <a:lstStyle/>
          <a:p>
            <a:r>
              <a:rPr lang="ru-RU" smtClean="0"/>
              <a:t>Из последней формулы вытекает, что затраченная работа в поле тяготения не зависит от траектории перемещения, а определяется лишь начальным и конечным положениями тела, т. е. поле тяготения является потенциальным , а силы тяготения называются консервативными. </a:t>
            </a:r>
          </a:p>
          <a:p>
            <a:r>
              <a:rPr lang="ru-RU" smtClean="0"/>
              <a:t>Работа, совершаемая консервативными силами, равна изменению потенциальной энергии системы, взятому со знаком минус, т. е. </a:t>
            </a:r>
          </a:p>
          <a:p>
            <a:endParaRPr lang="ru-RU" smtClean="0"/>
          </a:p>
          <a:p>
            <a:endParaRPr lang="ru-RU" smtClean="0"/>
          </a:p>
          <a:p>
            <a:endParaRPr lang="ru-RU" smtClean="0"/>
          </a:p>
          <a:p>
            <a:endParaRPr lang="ru-RU" smtClean="0"/>
          </a:p>
          <a:p>
            <a:r>
              <a:rPr lang="ru-RU" smtClean="0"/>
              <a:t>Так как в формулы входит только разность потенциальных энергий в двух состояниях, то для удобства принимают потенциальную энергию при R</a:t>
            </a:r>
            <a:r>
              <a:rPr lang="ru-RU" baseline="-25000" smtClean="0"/>
              <a:t>2</a:t>
            </a:r>
            <a:r>
              <a:rPr lang="ru-RU" smtClean="0"/>
              <a:t>→∞ равной нулю (P</a:t>
            </a:r>
            <a:r>
              <a:rPr lang="ru-RU" baseline="-25000" smtClean="0"/>
              <a:t>2</a:t>
            </a:r>
            <a:r>
              <a:rPr lang="ru-RU" smtClean="0"/>
              <a:t>=0). Тогда потенциальная энергия поля тяготения запишется в виде</a:t>
            </a:r>
          </a:p>
          <a:p>
            <a:endParaRPr lang="ru-RU" smtClean="0"/>
          </a:p>
          <a:p>
            <a:endParaRPr lang="ru-RU" smtClean="0"/>
          </a:p>
          <a:p>
            <a:r>
              <a:rPr lang="ru-RU" smtClean="0"/>
              <a:t>а величина </a:t>
            </a:r>
          </a:p>
          <a:p>
            <a:endParaRPr lang="ru-RU" smtClean="0"/>
          </a:p>
          <a:p>
            <a:endParaRPr lang="ru-RU" smtClean="0"/>
          </a:p>
          <a:p>
            <a:endParaRPr lang="ru-RU" smtClean="0"/>
          </a:p>
          <a:p>
            <a:r>
              <a:rPr lang="ru-RU" smtClean="0"/>
              <a:t>называется  потенциалом поля тяготения.</a:t>
            </a:r>
            <a:endParaRPr lang="ru-RU"/>
          </a:p>
        </p:txBody>
      </p:sp>
      <p:pic>
        <p:nvPicPr>
          <p:cNvPr id="125954" name="Picture 2"/>
          <p:cNvPicPr>
            <a:picLocks noChangeAspect="1" noChangeArrowheads="1"/>
          </p:cNvPicPr>
          <p:nvPr/>
        </p:nvPicPr>
        <p:blipFill>
          <a:blip r:embed="rId2" cstate="print"/>
          <a:srcRect/>
          <a:stretch>
            <a:fillRect/>
          </a:stretch>
        </p:blipFill>
        <p:spPr bwMode="auto">
          <a:xfrm>
            <a:off x="1763689" y="2492896"/>
            <a:ext cx="4824536" cy="662219"/>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5076056" y="2492896"/>
            <a:ext cx="2880320" cy="781050"/>
          </a:xfrm>
          <a:prstGeom prst="rect">
            <a:avLst/>
          </a:prstGeom>
          <a:noFill/>
          <a:ln w="9525">
            <a:noFill/>
            <a:miter lim="800000"/>
            <a:headEnd/>
            <a:tailEnd/>
          </a:ln>
        </p:spPr>
      </p:pic>
      <p:pic>
        <p:nvPicPr>
          <p:cNvPr id="125957" name="Picture 5"/>
          <p:cNvPicPr>
            <a:picLocks noChangeAspect="1" noChangeArrowheads="1"/>
          </p:cNvPicPr>
          <p:nvPr/>
        </p:nvPicPr>
        <p:blipFill>
          <a:blip r:embed="rId4" cstate="print"/>
          <a:srcRect/>
          <a:stretch>
            <a:fillRect/>
          </a:stretch>
        </p:blipFill>
        <p:spPr bwMode="auto">
          <a:xfrm>
            <a:off x="1753766" y="5442942"/>
            <a:ext cx="1656184" cy="726241"/>
          </a:xfrm>
          <a:prstGeom prst="rect">
            <a:avLst/>
          </a:prstGeom>
          <a:noFill/>
          <a:ln w="9525">
            <a:noFill/>
            <a:miter lim="800000"/>
            <a:headEnd/>
            <a:tailEnd/>
          </a:ln>
        </p:spPr>
      </p:pic>
      <p:pic>
        <p:nvPicPr>
          <p:cNvPr id="125956" name="Picture 4"/>
          <p:cNvPicPr>
            <a:picLocks noChangeAspect="1" noChangeArrowheads="1"/>
          </p:cNvPicPr>
          <p:nvPr/>
        </p:nvPicPr>
        <p:blipFill>
          <a:blip r:embed="rId5" cstate="print"/>
          <a:srcRect/>
          <a:stretch>
            <a:fillRect/>
          </a:stretch>
        </p:blipFill>
        <p:spPr bwMode="auto">
          <a:xfrm>
            <a:off x="1691680" y="4509120"/>
            <a:ext cx="2880320" cy="710046"/>
          </a:xfrm>
          <a:prstGeom prst="rect">
            <a:avLst/>
          </a:prstGeom>
          <a:noFill/>
          <a:ln w="9525">
            <a:noFill/>
            <a:miter lim="800000"/>
            <a:headEnd/>
            <a:tailEnd/>
          </a:ln>
        </p:spPr>
      </p:pic>
      <p:pic>
        <p:nvPicPr>
          <p:cNvPr id="125958" name="Picture 6"/>
          <p:cNvPicPr>
            <a:picLocks noChangeAspect="1" noChangeArrowheads="1"/>
          </p:cNvPicPr>
          <p:nvPr/>
        </p:nvPicPr>
        <p:blipFill>
          <a:blip r:embed="rId6" cstate="print"/>
          <a:srcRect/>
          <a:stretch>
            <a:fillRect/>
          </a:stretch>
        </p:blipFill>
        <p:spPr bwMode="auto">
          <a:xfrm>
            <a:off x="3481958" y="5442942"/>
            <a:ext cx="1512167" cy="726241"/>
          </a:xfrm>
          <a:prstGeom prst="rect">
            <a:avLst/>
          </a:prstGeom>
          <a:noFill/>
          <a:ln w="9525">
            <a:noFill/>
            <a:miter lim="800000"/>
            <a:headEnd/>
            <a:tailEnd/>
          </a:ln>
        </p:spPr>
      </p:pic>
      <p:pic>
        <p:nvPicPr>
          <p:cNvPr id="125959" name="Picture 7"/>
          <p:cNvPicPr>
            <a:picLocks noChangeAspect="1" noChangeArrowheads="1"/>
          </p:cNvPicPr>
          <p:nvPr/>
        </p:nvPicPr>
        <p:blipFill>
          <a:blip r:embed="rId7" cstate="print"/>
          <a:srcRect/>
          <a:stretch>
            <a:fillRect/>
          </a:stretch>
        </p:blipFill>
        <p:spPr bwMode="auto">
          <a:xfrm>
            <a:off x="6228184" y="4940587"/>
            <a:ext cx="2811824" cy="13945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32656"/>
            <a:ext cx="7560840" cy="5078313"/>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Первая космическая скорость</a:t>
            </a:r>
          </a:p>
          <a:p>
            <a:r>
              <a:rPr lang="ru-RU" err="1" smtClean="0"/>
              <a:t>Пе́рвая</a:t>
            </a:r>
            <a:r>
              <a:rPr lang="ru-RU" smtClean="0"/>
              <a:t> </a:t>
            </a:r>
            <a:r>
              <a:rPr lang="ru-RU" err="1" smtClean="0"/>
              <a:t>косми́ческая</a:t>
            </a:r>
            <a:r>
              <a:rPr lang="ru-RU" smtClean="0"/>
              <a:t> </a:t>
            </a:r>
            <a:r>
              <a:rPr lang="ru-RU" err="1" smtClean="0"/>
              <a:t>ско́рость</a:t>
            </a:r>
            <a:r>
              <a:rPr lang="ru-RU" smtClean="0"/>
              <a:t> (</a:t>
            </a:r>
            <a:r>
              <a:rPr lang="ru-RU" err="1" smtClean="0"/>
              <a:t>кругова́я</a:t>
            </a:r>
            <a:r>
              <a:rPr lang="ru-RU" smtClean="0"/>
              <a:t> </a:t>
            </a:r>
            <a:r>
              <a:rPr lang="ru-RU" err="1" smtClean="0"/>
              <a:t>ско́рость</a:t>
            </a:r>
            <a:r>
              <a:rPr lang="ru-RU" smtClean="0"/>
              <a:t>) — скорость, которую необходимо придать объекту, который после этого не будет использовать реактивное движение, чтобы вывести его на круговую орбиту (пренебрегая сопротивлением атмосферы и вращением планеты). Иными словами, первая космическая скорость — это минимальная скорость, при которой тело, движущееся горизонтально над поверхностью планеты, не упадёт на неё, а будет двигаться по круговой орбите.</a:t>
            </a:r>
          </a:p>
          <a:p>
            <a:endParaRPr lang="ru-RU" smtClean="0"/>
          </a:p>
          <a:p>
            <a:r>
              <a:rPr lang="ru-RU" err="1" smtClean="0"/>
              <a:t>Пе́рвая</a:t>
            </a:r>
            <a:r>
              <a:rPr lang="ru-RU" smtClean="0"/>
              <a:t> </a:t>
            </a:r>
            <a:r>
              <a:rPr lang="ru-RU" err="1" smtClean="0"/>
              <a:t>косми́ческая</a:t>
            </a:r>
            <a:r>
              <a:rPr lang="ru-RU" smtClean="0"/>
              <a:t> </a:t>
            </a:r>
            <a:r>
              <a:rPr lang="ru-RU" err="1" smtClean="0"/>
              <a:t>ско́рость</a:t>
            </a:r>
            <a:r>
              <a:rPr lang="ru-RU" smtClean="0"/>
              <a:t> </a:t>
            </a:r>
          </a:p>
          <a:p>
            <a:r>
              <a:rPr lang="ru-RU" smtClean="0"/>
              <a:t>вычисляется из равенства силы тяжести</a:t>
            </a:r>
          </a:p>
          <a:p>
            <a:r>
              <a:rPr lang="ru-RU" smtClean="0"/>
              <a:t>центростремительной силе:</a:t>
            </a:r>
          </a:p>
          <a:p>
            <a:endParaRPr lang="ru-RU" smtClean="0"/>
          </a:p>
          <a:p>
            <a:endParaRPr lang="ru-RU" smtClean="0"/>
          </a:p>
          <a:p>
            <a:endParaRPr lang="ru-RU" smtClean="0"/>
          </a:p>
          <a:p>
            <a:endParaRPr lang="ru-RU" smtClean="0"/>
          </a:p>
          <a:p>
            <a:endParaRPr lang="ru-RU" smtClean="0"/>
          </a:p>
          <a:p>
            <a:r>
              <a:rPr lang="ru-RU" smtClean="0"/>
              <a:t>Или, учитывая, что </a:t>
            </a:r>
            <a:r>
              <a:rPr lang="en-US" i="1" smtClean="0"/>
              <a:t>g</a:t>
            </a:r>
            <a:r>
              <a:rPr lang="en-US" smtClean="0"/>
              <a:t> = </a:t>
            </a:r>
            <a:r>
              <a:rPr lang="en-US" i="1" smtClean="0"/>
              <a:t>GM</a:t>
            </a:r>
            <a:r>
              <a:rPr lang="en-US" smtClean="0"/>
              <a:t>/</a:t>
            </a:r>
            <a:r>
              <a:rPr lang="en-US" i="1" smtClean="0"/>
              <a:t>R</a:t>
            </a:r>
            <a:r>
              <a:rPr lang="en-US" smtClean="0"/>
              <a:t>²</a:t>
            </a:r>
            <a:r>
              <a:rPr lang="ru-RU" smtClean="0"/>
              <a:t>,</a:t>
            </a:r>
            <a:endParaRPr lang="ru-RU"/>
          </a:p>
        </p:txBody>
      </p:sp>
      <p:pic>
        <p:nvPicPr>
          <p:cNvPr id="126978" name="Picture 2" descr="File:Newton Cannon.svg"/>
          <p:cNvPicPr>
            <a:picLocks noChangeAspect="1" noChangeArrowheads="1"/>
          </p:cNvPicPr>
          <p:nvPr/>
        </p:nvPicPr>
        <p:blipFill>
          <a:blip r:embed="rId2" cstate="print"/>
          <a:srcRect/>
          <a:stretch>
            <a:fillRect/>
          </a:stretch>
        </p:blipFill>
        <p:spPr bwMode="auto">
          <a:xfrm>
            <a:off x="6084168" y="3356992"/>
            <a:ext cx="2448272" cy="2448273"/>
          </a:xfrm>
          <a:prstGeom prst="rect">
            <a:avLst/>
          </a:prstGeom>
          <a:noFill/>
        </p:spPr>
      </p:pic>
      <p:pic>
        <p:nvPicPr>
          <p:cNvPr id="126980" name="Picture 4" descr="m\frac{v_1^2}{R}=G\frac{Mm}{R^2};"/>
          <p:cNvPicPr>
            <a:picLocks noChangeAspect="1" noChangeArrowheads="1"/>
          </p:cNvPicPr>
          <p:nvPr/>
        </p:nvPicPr>
        <p:blipFill>
          <a:blip r:embed="rId3" cstate="print"/>
          <a:srcRect/>
          <a:stretch>
            <a:fillRect/>
          </a:stretch>
        </p:blipFill>
        <p:spPr bwMode="auto">
          <a:xfrm>
            <a:off x="1619672" y="3933056"/>
            <a:ext cx="2016224" cy="682658"/>
          </a:xfrm>
          <a:prstGeom prst="rect">
            <a:avLst/>
          </a:prstGeom>
          <a:noFill/>
        </p:spPr>
      </p:pic>
      <p:pic>
        <p:nvPicPr>
          <p:cNvPr id="126982" name="Picture 6" descr="v_1=\sqrt{G\frac{M}{R}};"/>
          <p:cNvPicPr>
            <a:picLocks noChangeAspect="1" noChangeArrowheads="1"/>
          </p:cNvPicPr>
          <p:nvPr/>
        </p:nvPicPr>
        <p:blipFill>
          <a:blip r:embed="rId4" cstate="print"/>
          <a:srcRect/>
          <a:stretch>
            <a:fillRect/>
          </a:stretch>
        </p:blipFill>
        <p:spPr bwMode="auto">
          <a:xfrm>
            <a:off x="4067944" y="3927723"/>
            <a:ext cx="1512168" cy="741544"/>
          </a:xfrm>
          <a:prstGeom prst="rect">
            <a:avLst/>
          </a:prstGeom>
          <a:noFill/>
        </p:spPr>
      </p:pic>
      <p:pic>
        <p:nvPicPr>
          <p:cNvPr id="126984" name="Picture 8" descr="v_1=\sqrt{gR};"/>
          <p:cNvPicPr>
            <a:picLocks noChangeAspect="1" noChangeArrowheads="1"/>
          </p:cNvPicPr>
          <p:nvPr/>
        </p:nvPicPr>
        <p:blipFill>
          <a:blip r:embed="rId5" cstate="print"/>
          <a:srcRect/>
          <a:stretch>
            <a:fillRect/>
          </a:stretch>
        </p:blipFill>
        <p:spPr bwMode="auto">
          <a:xfrm>
            <a:off x="1475656" y="5733256"/>
            <a:ext cx="1447129" cy="50405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7416823" cy="5355312"/>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Вторая космическая скорость</a:t>
            </a:r>
          </a:p>
          <a:p>
            <a:r>
              <a:rPr lang="ru-RU" err="1" smtClean="0"/>
              <a:t>Втора́я</a:t>
            </a:r>
            <a:r>
              <a:rPr lang="ru-RU" smtClean="0"/>
              <a:t> </a:t>
            </a:r>
            <a:r>
              <a:rPr lang="ru-RU" err="1" smtClean="0"/>
              <a:t>косми́ческая</a:t>
            </a:r>
            <a:r>
              <a:rPr lang="ru-RU" smtClean="0"/>
              <a:t> </a:t>
            </a:r>
            <a:r>
              <a:rPr lang="ru-RU" err="1" smtClean="0"/>
              <a:t>ско́рость</a:t>
            </a:r>
            <a:r>
              <a:rPr lang="ru-RU" smtClean="0"/>
              <a:t> (</a:t>
            </a:r>
            <a:r>
              <a:rPr lang="ru-RU" err="1" smtClean="0"/>
              <a:t>параболи́ческая</a:t>
            </a:r>
            <a:r>
              <a:rPr lang="ru-RU" smtClean="0"/>
              <a:t> </a:t>
            </a:r>
            <a:r>
              <a:rPr lang="ru-RU" err="1" smtClean="0"/>
              <a:t>ско́рость</a:t>
            </a:r>
            <a:r>
              <a:rPr lang="ru-RU" smtClean="0"/>
              <a:t>, </a:t>
            </a:r>
            <a:r>
              <a:rPr lang="ru-RU" err="1" smtClean="0"/>
              <a:t>ско́рость</a:t>
            </a:r>
            <a:r>
              <a:rPr lang="ru-RU" smtClean="0"/>
              <a:t> </a:t>
            </a:r>
            <a:r>
              <a:rPr lang="ru-RU" err="1" smtClean="0"/>
              <a:t>освобожде́ния</a:t>
            </a:r>
            <a:r>
              <a:rPr lang="ru-RU" smtClean="0"/>
              <a:t>, </a:t>
            </a:r>
            <a:r>
              <a:rPr lang="ru-RU" err="1" smtClean="0"/>
              <a:t>ско́рость</a:t>
            </a:r>
            <a:r>
              <a:rPr lang="ru-RU" smtClean="0"/>
              <a:t> </a:t>
            </a:r>
            <a:r>
              <a:rPr lang="ru-RU" err="1" smtClean="0"/>
              <a:t>убега́ния</a:t>
            </a:r>
            <a:r>
              <a:rPr lang="ru-RU" smtClean="0"/>
              <a:t>) — наименьшая скорость, которую необходимо придать объекту (например, космическому аппарату), для преодоления гравитационного притяжения  небесного тела. </a:t>
            </a:r>
          </a:p>
          <a:p>
            <a:r>
              <a:rPr lang="ru-RU" smtClean="0"/>
              <a:t>Параболической вторая космическая скорость называется потому, что тела, имеющие при старте скорость, в точности равную второй космической, движутся по дуге параболы относительно небесного тела. Однако, если энергии телу придано чуть больше, его траектория перестает быть параболой и становится гиперболой; если чуть меньше, то она превращается в эллипс.</a:t>
            </a:r>
          </a:p>
          <a:p>
            <a:endParaRPr lang="ru-RU" smtClean="0"/>
          </a:p>
          <a:p>
            <a:r>
              <a:rPr lang="ru-RU" smtClean="0"/>
              <a:t>Для получения формулы второй космической скорости удобно обратить задачу — спросить, какую скорость получит тело на поверхности планеты, если будет падать на неё из бесконечности. Очевидно, что это именно та скорость, которую надо придать телу на поверхности планеты, чтобы вывести его за пределы её гравитационного влияния.</a:t>
            </a:r>
          </a:p>
          <a:p>
            <a:r>
              <a:rPr lang="ru-RU" smtClean="0"/>
              <a:t>Запишем закон сохранения энергии</a:t>
            </a:r>
          </a:p>
          <a:p>
            <a:endParaRPr lang="ru-RU"/>
          </a:p>
        </p:txBody>
      </p:sp>
      <p:pic>
        <p:nvPicPr>
          <p:cNvPr id="128002" name="Picture 2" descr="\frac{mv_2^2}{2}-G\frac{mM}{R}=0,"/>
          <p:cNvPicPr>
            <a:picLocks noChangeAspect="1" noChangeArrowheads="1"/>
          </p:cNvPicPr>
          <p:nvPr/>
        </p:nvPicPr>
        <p:blipFill>
          <a:blip r:embed="rId2" cstate="print"/>
          <a:srcRect/>
          <a:stretch>
            <a:fillRect/>
          </a:stretch>
        </p:blipFill>
        <p:spPr bwMode="auto">
          <a:xfrm>
            <a:off x="1835696" y="5445224"/>
            <a:ext cx="2247569" cy="64807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6768752" cy="5909310"/>
          </a:xfrm>
          <a:prstGeom prst="rect">
            <a:avLst/>
          </a:prstGeom>
        </p:spPr>
        <p:txBody>
          <a:bodyPr wrap="square">
            <a:spAutoFit/>
          </a:bodyPr>
          <a:lstStyle/>
          <a:p>
            <a:r>
              <a:rPr lang="ru-RU" smtClean="0"/>
              <a:t>Решая это уравнение относительно </a:t>
            </a:r>
            <a:r>
              <a:rPr lang="ru-RU" i="1" smtClean="0"/>
              <a:t>v</a:t>
            </a:r>
            <a:r>
              <a:rPr lang="ru-RU" baseline="-25000" smtClean="0"/>
              <a:t>2     </a:t>
            </a:r>
            <a:r>
              <a:rPr lang="ru-RU" smtClean="0"/>
              <a:t>, получим</a:t>
            </a:r>
          </a:p>
          <a:p>
            <a:endParaRPr lang="ru-RU" smtClean="0"/>
          </a:p>
          <a:p>
            <a:endParaRPr lang="ru-RU" smtClean="0"/>
          </a:p>
          <a:p>
            <a:endParaRPr lang="ru-RU" smtClean="0"/>
          </a:p>
          <a:p>
            <a:endParaRPr lang="ru-RU" smtClean="0"/>
          </a:p>
          <a:p>
            <a:r>
              <a:rPr lang="ru-RU" smtClean="0"/>
              <a:t>Между первой и второй космическими скоростями существует простое соотношение:</a:t>
            </a:r>
          </a:p>
          <a:p>
            <a:endParaRPr lang="ru-RU" smtClean="0"/>
          </a:p>
          <a:p>
            <a:endParaRPr lang="ru-RU" smtClean="0"/>
          </a:p>
          <a:p>
            <a:endParaRPr lang="ru-RU" smtClean="0"/>
          </a:p>
          <a:p>
            <a:r>
              <a:rPr lang="ru-RU" smtClean="0"/>
              <a:t>Вообще, космическая скорость -это минимальная скорость, при которой какое-либо тело в свободном движении с поверхности небесного тела сможет:</a:t>
            </a:r>
          </a:p>
          <a:p>
            <a:pPr>
              <a:buFont typeface="Wingdings" pitchFamily="2" charset="2"/>
              <a:buChar char="§"/>
            </a:pPr>
            <a:r>
              <a:rPr lang="ru-RU" smtClean="0"/>
              <a:t>v</a:t>
            </a:r>
            <a:r>
              <a:rPr lang="ru-RU" baseline="-25000" smtClean="0"/>
              <a:t>1</a:t>
            </a:r>
            <a:r>
              <a:rPr lang="ru-RU" smtClean="0"/>
              <a:t> (круговая скорость) — стать спутником небесного тела (то есть вращаться по круговой орбите на нулевой или пренебрежимо малой высоте относительно поверхности);</a:t>
            </a:r>
          </a:p>
          <a:p>
            <a:pPr>
              <a:buFont typeface="Wingdings" pitchFamily="2" charset="2"/>
              <a:buChar char="§"/>
            </a:pPr>
            <a:r>
              <a:rPr lang="ru-RU" smtClean="0"/>
              <a:t>v</a:t>
            </a:r>
            <a:r>
              <a:rPr lang="ru-RU" baseline="-25000" smtClean="0"/>
              <a:t>2</a:t>
            </a:r>
            <a:r>
              <a:rPr lang="ru-RU" smtClean="0"/>
              <a:t> (параболическая скорость, скорость убегания) — преодолеть гравитационное притяжение небесного тела и уйти в бесконечность;</a:t>
            </a:r>
          </a:p>
          <a:p>
            <a:pPr>
              <a:buFont typeface="Wingdings" pitchFamily="2" charset="2"/>
              <a:buChar char="§"/>
            </a:pPr>
            <a:r>
              <a:rPr lang="ru-RU" smtClean="0"/>
              <a:t>v</a:t>
            </a:r>
            <a:r>
              <a:rPr lang="ru-RU" baseline="-25000" smtClean="0"/>
              <a:t>3</a:t>
            </a:r>
            <a:r>
              <a:rPr lang="ru-RU" smtClean="0"/>
              <a:t> — покинуть звёздную систему, преодолев притяжение звезды;</a:t>
            </a:r>
          </a:p>
          <a:p>
            <a:pPr>
              <a:buFont typeface="Wingdings" pitchFamily="2" charset="2"/>
              <a:buChar char="§"/>
            </a:pPr>
            <a:r>
              <a:rPr lang="ru-RU" smtClean="0"/>
              <a:t>v</a:t>
            </a:r>
            <a:r>
              <a:rPr lang="ru-RU" baseline="-25000" smtClean="0"/>
              <a:t>4</a:t>
            </a:r>
            <a:r>
              <a:rPr lang="ru-RU" smtClean="0"/>
              <a:t> — покинуть галактику.</a:t>
            </a:r>
            <a:endParaRPr lang="ru-RU"/>
          </a:p>
        </p:txBody>
      </p:sp>
      <p:pic>
        <p:nvPicPr>
          <p:cNvPr id="129026" name="Picture 2" descr="v_2=\sqrt{2G\frac{M}{R}}."/>
          <p:cNvPicPr>
            <a:picLocks noChangeAspect="1" noChangeArrowheads="1"/>
          </p:cNvPicPr>
          <p:nvPr/>
        </p:nvPicPr>
        <p:blipFill>
          <a:blip r:embed="rId2" cstate="print"/>
          <a:srcRect/>
          <a:stretch>
            <a:fillRect/>
          </a:stretch>
        </p:blipFill>
        <p:spPr bwMode="auto">
          <a:xfrm>
            <a:off x="1619671" y="836712"/>
            <a:ext cx="1609591" cy="720080"/>
          </a:xfrm>
          <a:prstGeom prst="rect">
            <a:avLst/>
          </a:prstGeom>
          <a:noFill/>
        </p:spPr>
      </p:pic>
      <p:pic>
        <p:nvPicPr>
          <p:cNvPr id="129028" name="Picture 4" descr="v_2=\sqrt{2}v_1."/>
          <p:cNvPicPr>
            <a:picLocks noChangeAspect="1" noChangeArrowheads="1"/>
          </p:cNvPicPr>
          <p:nvPr/>
        </p:nvPicPr>
        <p:blipFill>
          <a:blip r:embed="rId3" cstate="print"/>
          <a:srcRect/>
          <a:stretch>
            <a:fillRect/>
          </a:stretch>
        </p:blipFill>
        <p:spPr bwMode="auto">
          <a:xfrm>
            <a:off x="1619672" y="2492896"/>
            <a:ext cx="1440159" cy="3639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p:cNvPicPr>
            <a:picLocks noChangeAspect="1" noChangeArrowheads="1"/>
          </p:cNvPicPr>
          <p:nvPr/>
        </p:nvPicPr>
        <p:blipFill>
          <a:blip r:embed="rId2" cstate="print"/>
          <a:srcRect/>
          <a:stretch>
            <a:fillRect/>
          </a:stretch>
        </p:blipFill>
        <p:spPr bwMode="auto">
          <a:xfrm>
            <a:off x="1331640" y="692696"/>
            <a:ext cx="7042984" cy="4608512"/>
          </a:xfrm>
          <a:prstGeom prst="rect">
            <a:avLst/>
          </a:prstGeom>
          <a:noFill/>
          <a:ln w="9525">
            <a:noFill/>
            <a:miter lim="800000"/>
            <a:headEnd/>
            <a:tailEnd/>
          </a:ln>
        </p:spPr>
      </p:pic>
      <p:sp>
        <p:nvSpPr>
          <p:cNvPr id="4" name="Прямоугольник 3"/>
          <p:cNvSpPr/>
          <p:nvPr/>
        </p:nvSpPr>
        <p:spPr>
          <a:xfrm>
            <a:off x="1331640" y="5517232"/>
            <a:ext cx="7272808" cy="369332"/>
          </a:xfrm>
          <a:prstGeom prst="rect">
            <a:avLst/>
          </a:prstGeom>
        </p:spPr>
        <p:txBody>
          <a:bodyPr wrap="square">
            <a:spAutoFit/>
          </a:bodyPr>
          <a:lstStyle/>
          <a:p>
            <a:r>
              <a:rPr lang="ru-RU" smtClean="0"/>
              <a:t>Первая и вторая космические скорости для различных объектов</a:t>
            </a:r>
            <a:endParaRPr lang="ru-RU"/>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8176</TotalTime>
  <Words>2812</Words>
  <Application>Microsoft Office PowerPoint</Application>
  <PresentationFormat>Экран (4:3)</PresentationFormat>
  <Paragraphs>318</Paragraphs>
  <Slides>42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Солнцестояние</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Company>Сытнинская,16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Юлия</cp:lastModifiedBy>
  <cp:revision>786</cp:revision>
  <dcterms:created xsi:type="dcterms:W3CDTF">2012-09-09T09:28:16Z</dcterms:created>
  <dcterms:modified xsi:type="dcterms:W3CDTF">2015-01-28T10:38:07Z</dcterms:modified>
</cp:coreProperties>
</file>