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66" r:id="rId6"/>
    <p:sldId id="261" r:id="rId7"/>
    <p:sldId id="262" r:id="rId8"/>
    <p:sldId id="257" r:id="rId9"/>
    <p:sldId id="258" r:id="rId10"/>
    <p:sldId id="259" r:id="rId11"/>
    <p:sldId id="260" r:id="rId12"/>
    <p:sldId id="268" r:id="rId13"/>
    <p:sldId id="269" r:id="rId14"/>
    <p:sldId id="270" r:id="rId15"/>
    <p:sldId id="271" r:id="rId16"/>
    <p:sldId id="273" r:id="rId17"/>
    <p:sldId id="274" r:id="rId18"/>
    <p:sldId id="272" r:id="rId19"/>
    <p:sldId id="27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876"/>
            <a:ext cx="826295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Компьютер как универсальное устройство для обработки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Программная обработка данных на компьютере</a:t>
            </a:r>
            <a:endParaRPr lang="ru-RU" dirty="0"/>
          </a:p>
        </p:txBody>
      </p:sp>
      <p:pic>
        <p:nvPicPr>
          <p:cNvPr id="4" name="Picture 4" descr="Картинка 12 из 1222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1357298"/>
            <a:ext cx="2571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14348" y="214290"/>
            <a:ext cx="7715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b="1" dirty="0"/>
              <a:t>УМК по информатики </a:t>
            </a:r>
            <a:r>
              <a:rPr lang="ru-RU" b="1" dirty="0" err="1" smtClean="0"/>
              <a:t>Угринович</a:t>
            </a:r>
            <a:r>
              <a:rPr lang="ru-RU" b="1" dirty="0" smtClean="0"/>
              <a:t> Н.Д., 8 </a:t>
            </a:r>
            <a:r>
              <a:rPr lang="ru-RU" b="1" dirty="0"/>
              <a:t>класс.</a:t>
            </a:r>
          </a:p>
          <a:p>
            <a:r>
              <a:rPr lang="ru-RU" b="1" dirty="0"/>
              <a:t>Выполнила: Сахарова М.А., учитель информатики и ИКТ, </a:t>
            </a:r>
          </a:p>
          <a:p>
            <a:r>
              <a:rPr lang="ru-RU" b="1" dirty="0"/>
              <a:t>МОУ Мишелевской СОШ № 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Функциональная схема компьютера.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500306"/>
            <a:ext cx="8153400" cy="31146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Человек плохо понимает информацию, представленную в двоичном компьютерном коде, и не воспринимает её в виде последовательностей электрических импульсов. Поэтому в состав компьютера входят </a:t>
            </a:r>
            <a:r>
              <a:rPr lang="ru-RU" b="1" dirty="0" smtClean="0">
                <a:solidFill>
                  <a:srgbClr val="FF0000"/>
                </a:solidFill>
              </a:rPr>
              <a:t>устройства ввода</a:t>
            </a:r>
            <a:r>
              <a:rPr lang="ru-RU" b="1" dirty="0" smtClean="0"/>
              <a:t> </a:t>
            </a:r>
            <a:r>
              <a:rPr lang="ru-RU" dirty="0" smtClean="0"/>
              <a:t>и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устройства вывода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информации.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Устройства ввода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144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«переводят» информацию с языка человека на язык компьютера.</a:t>
            </a:r>
            <a:endParaRPr lang="ru-RU" dirty="0"/>
          </a:p>
        </p:txBody>
      </p:sp>
      <p:pic>
        <p:nvPicPr>
          <p:cNvPr id="5" name="Picture 8" descr="Картинка 14 из 323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4" y="2571744"/>
            <a:ext cx="3629023" cy="185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http://im7-tub-ru.yandex.net/i?id=346140669-15-72"/>
          <p:cNvPicPr>
            <a:picLocks noChangeAspect="1" noChangeArrowheads="1"/>
          </p:cNvPicPr>
          <p:nvPr/>
        </p:nvPicPr>
        <p:blipFill>
          <a:blip r:embed="rId3"/>
          <a:srcRect l="7692" r="7692"/>
          <a:stretch>
            <a:fillRect/>
          </a:stretch>
        </p:blipFill>
        <p:spPr bwMode="auto">
          <a:xfrm>
            <a:off x="6357950" y="4714884"/>
            <a:ext cx="1306430" cy="174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http://im4-tub-ru.yandex.net/i?id=382466363-52-72"/>
          <p:cNvPicPr>
            <a:picLocks noChangeAspect="1" noChangeArrowheads="1"/>
          </p:cNvPicPr>
          <p:nvPr/>
        </p:nvPicPr>
        <p:blipFill>
          <a:blip r:embed="rId4"/>
          <a:srcRect l="9091" t="12122" r="9091" b="12122"/>
          <a:stretch>
            <a:fillRect/>
          </a:stretch>
        </p:blipFill>
        <p:spPr bwMode="auto">
          <a:xfrm>
            <a:off x="2500298" y="4357694"/>
            <a:ext cx="2500330" cy="23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im3-tub-ru.yandex.net/i?id=410267401-25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2857496"/>
            <a:ext cx="2149501" cy="1891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Устройства вывода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73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«переводят» информацию с двоичного языка компьютера в формы, доступные для человеческого восприятия.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Картинка 8 из 743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3071810"/>
            <a:ext cx="1486981" cy="148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im8-tub-ru.yandex.net/i?id=482203018-06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143248"/>
            <a:ext cx="2276496" cy="169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im0-tub-ru.yandex.net/i?id=371066181-55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572008"/>
            <a:ext cx="1646300" cy="16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Картинка 17 из 13056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388" y="4643446"/>
            <a:ext cx="2218669" cy="164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Оперативная 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716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того чтобы компьютер мог выполнить обработку данных по программе, программа и данные должны быть загружены в </a:t>
            </a:r>
            <a:r>
              <a:rPr lang="ru-RU" dirty="0" smtClean="0">
                <a:solidFill>
                  <a:srgbClr val="FF0000"/>
                </a:solidFill>
              </a:rPr>
              <a:t>оперативную память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6" descr="Картинка 45 из 211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84" y="3857628"/>
            <a:ext cx="3071813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Картинка 19 из 4976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982284">
            <a:off x="3030220" y="3943772"/>
            <a:ext cx="27622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82430" y="4286256"/>
            <a:ext cx="2876672" cy="1671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Долговременная память.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долговременного хранения большого количества различных программ и данных используется </a:t>
            </a:r>
            <a:r>
              <a:rPr lang="ru-RU" dirty="0" smtClean="0">
                <a:solidFill>
                  <a:srgbClr val="FF0000"/>
                </a:solidFill>
              </a:rPr>
              <a:t>долговременная память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10" descr="Картинка 24 из 502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387720">
            <a:off x="3254732" y="4706178"/>
            <a:ext cx="24304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 descr="Картинка 12 из 1285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13" y="4714875"/>
            <a:ext cx="200025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http://im7-tub-ru.yandex.net/i?id=290194586-14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143248"/>
            <a:ext cx="20002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http://im6-tub-ru.yandex.net/i?id=398597650-32-72"/>
          <p:cNvPicPr>
            <a:picLocks noChangeAspect="1" noChangeArrowheads="1"/>
          </p:cNvPicPr>
          <p:nvPr/>
        </p:nvPicPr>
        <p:blipFill>
          <a:blip r:embed="rId5"/>
          <a:srcRect l="5714" r="5714" b="5714"/>
          <a:stretch>
            <a:fillRect/>
          </a:stretch>
        </p:blipFill>
        <p:spPr bwMode="auto">
          <a:xfrm>
            <a:off x="571472" y="3643314"/>
            <a:ext cx="2214563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Функциональная схема компьютера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ru-RU" dirty="0" smtClean="0"/>
              <a:t>В основу архитектуры современных персональных компьютеров положен </a:t>
            </a:r>
            <a:r>
              <a:rPr lang="ru-RU" b="1" dirty="0" smtClean="0">
                <a:solidFill>
                  <a:srgbClr val="FF0000"/>
                </a:solidFill>
              </a:rPr>
              <a:t>магистрально-модульный принцип. 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/>
              <a:t>Модульная организация компьютера опирается на магистральный (шинный) принцип обмена информацией между устройствами.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/>
              <a:t>Кроме этого модульный принцип предполагает, что новые устройства (модули) должны быть совместимы со старыми и легко устанавливаться  в том же месте, а это позволяет пользователю самому комплектовать нужную ему конфигурацию компьютера и модернизировать его.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info4school.narod.ru/pl3-komp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500042"/>
            <a:ext cx="8839970" cy="60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iki.iteach.ru/images/c/c6/%d0%9a%d0%be%d0%bc%d0%bf%d1%8c%d1%8e%d1%82%d0%b5%d1%80_%d0%b8_%d0%b8%d0%bd%d1%84%d0%be%d1%80%d0%bc%d0%b0%d1%86%d0%b8%d1%8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8"/>
            <a:ext cx="9144000" cy="618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Функциональная схема компьютера</a:t>
            </a: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571472" y="3429000"/>
            <a:ext cx="8286808" cy="3032119"/>
            <a:chOff x="539750" y="1916113"/>
            <a:chExt cx="8280400" cy="3817937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539750" y="3141663"/>
              <a:ext cx="8280400" cy="1366837"/>
            </a:xfrm>
            <a:prstGeom prst="leftRightArrow">
              <a:avLst>
                <a:gd name="adj1" fmla="val 49824"/>
                <a:gd name="adj2" fmla="val 529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/>
                <a:t>Магистраль (системная шина)</a:t>
              </a: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1619250" y="4797425"/>
              <a:ext cx="1512888" cy="936625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/>
                <a:t>Устройства </a:t>
              </a:r>
            </a:p>
            <a:p>
              <a:pPr algn="ctr"/>
              <a:r>
                <a:rPr lang="ru-RU" b="1" dirty="0"/>
                <a:t>ввода</a:t>
              </a: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924300" y="4797425"/>
              <a:ext cx="1512888" cy="936625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/>
                <a:t>Внешняя</a:t>
              </a:r>
            </a:p>
            <a:p>
              <a:pPr algn="ctr"/>
              <a:r>
                <a:rPr lang="ru-RU" b="1" dirty="0"/>
                <a:t> память</a:t>
              </a: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6036222" y="4794583"/>
              <a:ext cx="1512887" cy="936625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/>
                <a:t>Устройства </a:t>
              </a:r>
            </a:p>
            <a:p>
              <a:pPr algn="ctr"/>
              <a:r>
                <a:rPr lang="ru-RU" b="1" dirty="0"/>
                <a:t>вывода</a:t>
              </a: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4894098" y="1916113"/>
              <a:ext cx="1512887" cy="936625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/>
                <a:t>Процессор</a:t>
              </a:r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2609850" y="1916113"/>
              <a:ext cx="1512887" cy="936625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/>
                <a:t>Внутренняя</a:t>
              </a:r>
            </a:p>
            <a:p>
              <a:pPr algn="ctr"/>
              <a:r>
                <a:rPr lang="ru-RU" b="1" dirty="0"/>
                <a:t>память</a:t>
              </a: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2124075" y="4149725"/>
              <a:ext cx="360363" cy="647700"/>
            </a:xfrm>
            <a:prstGeom prst="upArrow">
              <a:avLst>
                <a:gd name="adj1" fmla="val 50000"/>
                <a:gd name="adj2" fmla="val 44934"/>
              </a:avLst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>
              <a:off x="4427538" y="4149725"/>
              <a:ext cx="360362" cy="647700"/>
            </a:xfrm>
            <a:prstGeom prst="upDownArrow">
              <a:avLst>
                <a:gd name="adj1" fmla="val 50000"/>
                <a:gd name="adj2" fmla="val 35947"/>
              </a:avLst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>
              <a:off x="3132138" y="2852738"/>
              <a:ext cx="360362" cy="647700"/>
            </a:xfrm>
            <a:prstGeom prst="upDownArrow">
              <a:avLst>
                <a:gd name="adj1" fmla="val 50000"/>
                <a:gd name="adj2" fmla="val 35947"/>
              </a:avLst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5435600" y="2852738"/>
              <a:ext cx="360363" cy="647700"/>
            </a:xfrm>
            <a:prstGeom prst="upDownArrow">
              <a:avLst>
                <a:gd name="adj1" fmla="val 50000"/>
                <a:gd name="adj2" fmla="val 35947"/>
              </a:avLst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16"/>
            <p:cNvSpPr>
              <a:spLocks noChangeArrowheads="1"/>
            </p:cNvSpPr>
            <p:nvPr/>
          </p:nvSpPr>
          <p:spPr bwMode="auto">
            <a:xfrm>
              <a:off x="6516688" y="4149725"/>
              <a:ext cx="360362" cy="647700"/>
            </a:xfrm>
            <a:prstGeom prst="downArrow">
              <a:avLst>
                <a:gd name="adj1" fmla="val 50000"/>
                <a:gd name="adj2" fmla="val 44934"/>
              </a:avLst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AutoShape 17"/>
            <p:cNvSpPr>
              <a:spLocks noChangeArrowheads="1"/>
            </p:cNvSpPr>
            <p:nvPr/>
          </p:nvSpPr>
          <p:spPr bwMode="auto">
            <a:xfrm>
              <a:off x="4140200" y="2205038"/>
              <a:ext cx="719138" cy="341312"/>
            </a:xfrm>
            <a:prstGeom prst="leftRightArrow">
              <a:avLst>
                <a:gd name="adj1" fmla="val 50000"/>
                <a:gd name="adj2" fmla="val 42140"/>
              </a:avLst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71472" y="1571612"/>
            <a:ext cx="7929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процессе программной обработки данных на компьютере пересылка данных и программ между отдельными устройствами компьютера осуществляется по </a:t>
            </a:r>
            <a:r>
              <a:rPr lang="ru-RU" sz="2800" b="1" dirty="0" smtClean="0">
                <a:solidFill>
                  <a:srgbClr val="FF0000"/>
                </a:solidFill>
              </a:rPr>
              <a:t>магистрали</a:t>
            </a:r>
            <a:r>
              <a:rPr lang="ru-RU" sz="2800" dirty="0" smtClean="0"/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§ 2.1. стр. 33 – 35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Контрольные вопросы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Приготовить сообщения к следующему уроку (процессор, память) (индивидуальное задание)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Написать реферат или выполнить презентацию по темам: </a:t>
            </a:r>
          </a:p>
          <a:p>
            <a:pPr lvl="4"/>
            <a:r>
              <a:rPr lang="ru-RU" sz="2800" dirty="0" smtClean="0"/>
              <a:t>Процессор</a:t>
            </a:r>
          </a:p>
          <a:p>
            <a:pPr lvl="4"/>
            <a:r>
              <a:rPr lang="ru-RU" sz="2800" dirty="0" smtClean="0"/>
              <a:t>Внутренняя память </a:t>
            </a:r>
          </a:p>
          <a:p>
            <a:pPr lvl="4"/>
            <a:r>
              <a:rPr lang="ru-RU" sz="2800" dirty="0" smtClean="0"/>
              <a:t>Внешняя память</a:t>
            </a:r>
          </a:p>
          <a:p>
            <a:pPr lvl="4"/>
            <a:r>
              <a:rPr lang="ru-RU" sz="2800" dirty="0" smtClean="0"/>
              <a:t>Устройства ввода </a:t>
            </a:r>
          </a:p>
          <a:p>
            <a:pPr lvl="4"/>
            <a:r>
              <a:rPr lang="ru-RU" sz="2800" dirty="0" smtClean="0"/>
              <a:t>Устройства вывода</a:t>
            </a:r>
            <a:endParaRPr lang="ru-RU" sz="2800" dirty="0"/>
          </a:p>
        </p:txBody>
      </p:sp>
      <p:pic>
        <p:nvPicPr>
          <p:cNvPr id="4" name="Picture 21" descr="boo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286256"/>
            <a:ext cx="294894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 50-60-е годы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когда компьютер еще назывался ЭВМ (электронно-вычислительная машина), он мог только вычислять. Процесс обработки информации состоял в операциях над числовыми данными.</a:t>
            </a:r>
          </a:p>
        </p:txBody>
      </p:sp>
      <p:pic>
        <p:nvPicPr>
          <p:cNvPr id="4" name="Picture 7" descr="Картинка 168 из 171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714752"/>
            <a:ext cx="2830518" cy="290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обсудим.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чем состоит различие между данными и программами?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Опишите с помощью функциональной схемы компьютера процесс программной обработки данных.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Картинка 16 из 8646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4071942"/>
            <a:ext cx="2500298" cy="2485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 70-е годы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компьютер «научился» работать с текстом. Пользователь получил возможность редактировать и форматировать текстовые документы. В настоящее время в большинстве случаев человек использует компьютер для создания текстов, т. е. компьютер «работает» с текстовыми данными.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 80-е годы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появились первые компьютеры, способные работать с графической информацией. Сейчас компьютерная графика широко используется в деловой графике (построение диаграмм, графиков и так далее), в компьютерном моделировании, при подготовке презентаций, при создании </a:t>
            </a:r>
            <a:r>
              <a:rPr lang="en-US" sz="2800" dirty="0" smtClean="0"/>
              <a:t>web</a:t>
            </a:r>
            <a:r>
              <a:rPr lang="ru-RU" sz="2800" dirty="0" smtClean="0"/>
              <a:t>-сайтов, в рекламе на телевидении, в анимационном кино и так далее. Применение компьютеров для обработки графических данных постоянно расширяется.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 90-е годы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dirty="0" smtClean="0"/>
              <a:t>компьютер получил возможность обрабатывать звуковую информацию. Любой пользователь современного персонального компьютера может воспользоваться стандартными приложениями </a:t>
            </a:r>
            <a:r>
              <a:rPr lang="en-US" sz="2800" dirty="0" smtClean="0"/>
              <a:t>Windows</a:t>
            </a:r>
            <a:r>
              <a:rPr lang="ru-RU" sz="2800" dirty="0" smtClean="0"/>
              <a:t> для прослушивания, записи и редактирования звуковых файлов. Работа со звуковыми данными является неотъемлемой частью мультимедиа технологии.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Данные и программы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43050"/>
            <a:ext cx="8317070" cy="482919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Числовая, текстовая, графическая и звуковая информация может обрабатываться компьютером, если она представлена в двоичной знаковой системе, т.е. в виде последовательностей нулей и единиц.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Для того чтобы компьютер «знал», что ему делать с данными, как их обрабатывать, он должен получить определенную команду (инструкцию). Такой командой может быть, например, «сложить два числа» или «заменить один символ на другой».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Обычно для решения какой-либо задачи компьютеру требуется не единичная команда, а их последовательность. Такая последовательность команд (инструкций) называется программой.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Данные и программы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440000" indent="-144000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Данные </a:t>
            </a:r>
            <a:r>
              <a:rPr lang="ru-RU" b="1" dirty="0" smtClean="0"/>
              <a:t>– </a:t>
            </a:r>
            <a:r>
              <a:rPr lang="ru-RU" dirty="0" smtClean="0"/>
              <a:t>это информация, представленная в цифровой форме (в двоичном коде) и обрабатываемая на компьютере.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  <a:p>
            <a:pPr marL="2160000" indent="-216000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Программой </a:t>
            </a:r>
            <a:r>
              <a:rPr lang="ru-RU" b="1" dirty="0" smtClean="0"/>
              <a:t>– </a:t>
            </a:r>
            <a:r>
              <a:rPr lang="ru-RU" dirty="0" smtClean="0"/>
              <a:t>это последовательность команд,             которую выполняет компьютер в процессе обработки данных.</a:t>
            </a:r>
          </a:p>
        </p:txBody>
      </p:sp>
      <p:pic>
        <p:nvPicPr>
          <p:cNvPr id="4" name="Picture 9" descr="15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71744"/>
            <a:ext cx="495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15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929198"/>
            <a:ext cx="495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 программного управления компьютером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643182"/>
            <a:ext cx="8153400" cy="35671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состоит в том, что программа, состоящая из набора команд, записывается в память компьютера, а компьютер автоматически исполняет эту программу.</a:t>
            </a:r>
          </a:p>
          <a:p>
            <a:pPr>
              <a:buNone/>
            </a:pPr>
            <a:r>
              <a:rPr lang="ru-RU" dirty="0" smtClean="0"/>
              <a:t>Компьютер обрабатывает информацию, исполняя программы, которые разрабатываются человеком и вводятся в память компьютера.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j02857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214422"/>
            <a:ext cx="2517775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Функциональная схема компьютера.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16608" cy="28289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Центральным устройством компьютера, которое обрабатывает данные в соответствии с заданной программой, является </a:t>
            </a:r>
            <a:r>
              <a:rPr lang="ru-RU" b="1" dirty="0" smtClean="0">
                <a:solidFill>
                  <a:srgbClr val="FF0000"/>
                </a:solidFill>
              </a:rPr>
              <a:t>процессор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Картинка 3 из 1254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60" y="1928802"/>
            <a:ext cx="2357438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Картинка 112 из 1254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4643446"/>
            <a:ext cx="2547937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Картинка 34 из 12540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4643446"/>
            <a:ext cx="35004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115</TotalTime>
  <Words>691</Words>
  <PresentationFormat>Экран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Обычная</vt:lpstr>
      <vt:lpstr>Компьютер как универсальное устройство для обработки информации</vt:lpstr>
      <vt:lpstr>В 50-60-е годы </vt:lpstr>
      <vt:lpstr>В 70-е годы </vt:lpstr>
      <vt:lpstr>В 80-е годы </vt:lpstr>
      <vt:lpstr>В 90-е годы </vt:lpstr>
      <vt:lpstr>Данные и программы</vt:lpstr>
      <vt:lpstr>Данные и программы</vt:lpstr>
      <vt:lpstr>Принцип программного управления компьютером</vt:lpstr>
      <vt:lpstr>Функциональная схема компьютера.</vt:lpstr>
      <vt:lpstr>Функциональная схема компьютера.</vt:lpstr>
      <vt:lpstr>Устройства ввода</vt:lpstr>
      <vt:lpstr>Устройства вывода</vt:lpstr>
      <vt:lpstr>Оперативная память</vt:lpstr>
      <vt:lpstr>Долговременная память.</vt:lpstr>
      <vt:lpstr>Функциональная схема компьютера</vt:lpstr>
      <vt:lpstr>Слайд 16</vt:lpstr>
      <vt:lpstr>Слайд 17</vt:lpstr>
      <vt:lpstr>Функциональная схема компьютера</vt:lpstr>
      <vt:lpstr>Домашнее задание.</vt:lpstr>
      <vt:lpstr>Давайте обсудим.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16</cp:revision>
  <dcterms:created xsi:type="dcterms:W3CDTF">2011-10-24T13:09:25Z</dcterms:created>
  <dcterms:modified xsi:type="dcterms:W3CDTF">2012-04-08T12:25:18Z</dcterms:modified>
</cp:coreProperties>
</file>