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58" r:id="rId2"/>
    <p:sldId id="403" r:id="rId3"/>
    <p:sldId id="404" r:id="rId4"/>
    <p:sldId id="405" r:id="rId5"/>
    <p:sldId id="447" r:id="rId6"/>
    <p:sldId id="406" r:id="rId7"/>
    <p:sldId id="407" r:id="rId8"/>
    <p:sldId id="420" r:id="rId9"/>
    <p:sldId id="409" r:id="rId10"/>
    <p:sldId id="410" r:id="rId11"/>
    <p:sldId id="408" r:id="rId12"/>
    <p:sldId id="440" r:id="rId13"/>
    <p:sldId id="449" r:id="rId14"/>
    <p:sldId id="450" r:id="rId15"/>
    <p:sldId id="451" r:id="rId16"/>
    <p:sldId id="452" r:id="rId17"/>
    <p:sldId id="454" r:id="rId18"/>
    <p:sldId id="411" r:id="rId19"/>
    <p:sldId id="421" r:id="rId20"/>
    <p:sldId id="456" r:id="rId21"/>
    <p:sldId id="418" r:id="rId22"/>
    <p:sldId id="455" r:id="rId23"/>
    <p:sldId id="414" r:id="rId24"/>
    <p:sldId id="415" r:id="rId25"/>
    <p:sldId id="416" r:id="rId26"/>
    <p:sldId id="417" r:id="rId27"/>
    <p:sldId id="413" r:id="rId28"/>
    <p:sldId id="459" r:id="rId29"/>
    <p:sldId id="435" r:id="rId30"/>
    <p:sldId id="457" r:id="rId31"/>
    <p:sldId id="44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F5E4D0"/>
    <a:srgbClr val="663300"/>
    <a:srgbClr val="CC9900"/>
    <a:srgbClr val="FF99CC"/>
    <a:srgbClr val="FFCC66"/>
    <a:srgbClr val="003300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718" autoAdjust="0"/>
  </p:normalViewPr>
  <p:slideViewPr>
    <p:cSldViewPr>
      <p:cViewPr varScale="1">
        <p:scale>
          <a:sx n="89" d="100"/>
          <a:sy n="89" d="100"/>
        </p:scale>
        <p:origin x="-145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6C27C1DE-B030-4EAA-94BB-27F1B579D5F7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EC4DAC04-FB35-49B8-A1BC-152A185E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1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0E64-19E2-4A83-A2E7-2300A06AB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E613-E0A9-45FA-9B4B-861FFDCC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47D3-FFCD-4485-8ECD-F922F869F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4D02-B80B-404D-B6AF-A6B4CC3CC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0ABC-4214-4C1F-A834-CFD2754E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6E1C-2EBA-4BA1-A9BF-C8FA45DC5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85C4-8BDA-434F-8B5E-676821524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E95C-5D4B-4DE5-9DFC-06B0058C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44D6-A642-4D0A-A641-41FE66B45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D614-FBD9-42E2-9453-12A6B5F1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AD60-EEBE-4993-A889-C155CE8E5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9F5D-C386-4C53-8BC2-7CE9A9A8F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61FE39F-DC53-4A19-8D3B-EC3248B04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  <p:sndAc>
      <p:stSnd>
        <p:snd r:embed="rId14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l="31912"/>
          <a:stretch>
            <a:fillRect/>
          </a:stretch>
        </p:blipFill>
        <p:spPr bwMode="auto">
          <a:xfrm>
            <a:off x="0" y="-99392"/>
            <a:ext cx="9137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80928"/>
            <a:ext cx="6832600" cy="3005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052901"/>
            <a:ext cx="785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Русская литература начала </a:t>
            </a:r>
            <a:r>
              <a:rPr lang="en-US" sz="3600" dirty="0" smtClean="0"/>
              <a:t>XX </a:t>
            </a:r>
            <a:r>
              <a:rPr lang="ru-RU" sz="3600" dirty="0" smtClean="0"/>
              <a:t>века.</a:t>
            </a:r>
            <a:endParaRPr lang="ru-RU" sz="3600" dirty="0"/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491880" y="1196752"/>
            <a:ext cx="6480720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    </a:t>
            </a:r>
            <a:r>
              <a:rPr lang="ru-RU" sz="2800" i="1" dirty="0" smtClean="0"/>
              <a:t>Мир рвался в опытах Кюри</a:t>
            </a:r>
          </a:p>
          <a:p>
            <a:pPr marL="0" indent="0">
              <a:buFontTx/>
              <a:buNone/>
            </a:pPr>
            <a:r>
              <a:rPr lang="ru-RU" sz="2800" i="1" dirty="0" smtClean="0"/>
              <a:t>     Атомной лопнувшею бомбой</a:t>
            </a:r>
            <a:br>
              <a:rPr lang="ru-RU" sz="2800" i="1" dirty="0" smtClean="0"/>
            </a:br>
            <a:r>
              <a:rPr lang="ru-RU" sz="2800" i="1" dirty="0" smtClean="0"/>
              <a:t>     На электронные струи</a:t>
            </a:r>
            <a:br>
              <a:rPr lang="ru-RU" sz="2800" i="1" dirty="0" smtClean="0"/>
            </a:br>
            <a:r>
              <a:rPr lang="ru-RU" sz="2800" i="1" dirty="0" smtClean="0"/>
              <a:t>     Невоплощённой гекатомбой;</a:t>
            </a:r>
            <a:br>
              <a:rPr lang="ru-RU" sz="2800" i="1" dirty="0" smtClean="0"/>
            </a:br>
            <a:r>
              <a:rPr lang="ru-RU" sz="2800" i="1" dirty="0" smtClean="0"/>
              <a:t>     Я – сын эфира, Человек – </a:t>
            </a:r>
            <a:br>
              <a:rPr lang="ru-RU" sz="2800" i="1" dirty="0" smtClean="0"/>
            </a:br>
            <a:r>
              <a:rPr lang="ru-RU" sz="2800" i="1" dirty="0" smtClean="0"/>
              <a:t>     Свиваю со стези </a:t>
            </a:r>
            <a:r>
              <a:rPr lang="ru-RU" sz="2800" i="1" dirty="0" err="1" smtClean="0"/>
              <a:t>надмирной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Своей порфирою эфирной</a:t>
            </a:r>
            <a:br>
              <a:rPr lang="ru-RU" sz="2800" i="1" dirty="0" smtClean="0"/>
            </a:br>
            <a:r>
              <a:rPr lang="ru-RU" sz="2800" i="1" dirty="0" smtClean="0"/>
              <a:t>     За миром мир, за веком век…</a:t>
            </a:r>
          </a:p>
          <a:p>
            <a:pPr marL="0" indent="0">
              <a:buFontTx/>
              <a:buNone/>
            </a:pPr>
            <a:r>
              <a:rPr lang="ru-RU" sz="2400" i="1" dirty="0" smtClean="0"/>
              <a:t>                                    </a:t>
            </a:r>
            <a:endParaRPr lang="ru-RU" i="1" dirty="0" smtClean="0"/>
          </a:p>
        </p:txBody>
      </p:sp>
      <p:pic>
        <p:nvPicPr>
          <p:cNvPr id="4" name="Picture 2" descr="http://rpp.nashaucheba.ru/pars_docs/refs/25/24164/img3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725" t="27720" r="58421" b="8021"/>
          <a:stretch>
            <a:fillRect/>
          </a:stretch>
        </p:blipFill>
        <p:spPr bwMode="auto">
          <a:xfrm>
            <a:off x="179388" y="260350"/>
            <a:ext cx="2879725" cy="4105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65175" y="4652963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А.Белый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139952" y="764704"/>
            <a:ext cx="5149850" cy="5360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i="1" dirty="0" smtClean="0"/>
              <a:t>«Что-то в России ломалось, что-то оставалось позади, что-то, народившись или воскреснув, стремилось вперед…  Куда? Это никому не было известно, но уже тогда, на рубеже веков, в воздухе чувствовалась трагедия…».</a:t>
            </a:r>
            <a:endParaRPr lang="ru-RU" sz="2800" dirty="0" smtClean="0"/>
          </a:p>
          <a:p>
            <a:pPr marL="0" indent="0">
              <a:buFontTx/>
              <a:buNone/>
            </a:pPr>
            <a:endParaRPr lang="ru-RU" dirty="0" smtClean="0"/>
          </a:p>
        </p:txBody>
      </p:sp>
      <p:pic>
        <p:nvPicPr>
          <p:cNvPr id="12292" name="Picture 4" descr="http://biblioman.org/img/authors/200x270/44bd84b22377f065e4c16b01ab380e2b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79512" y="260648"/>
            <a:ext cx="2953321" cy="412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395536" y="4797152"/>
            <a:ext cx="2471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З.Н. Гиппиус  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60350"/>
            <a:ext cx="309562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38138" y="4724400"/>
            <a:ext cx="263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Макс Нордау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3923928" y="404664"/>
            <a:ext cx="48244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+mn-lt"/>
              </a:rPr>
              <a:t>Целый период истории, видимо, подходит к концу и начинается новый. Все традиции подорваны, а между вчерашним и завтрашним днём не видно связующего звена… Господствовавшие до сих пор воззрения исчезли или изгнаны, как свергнутые с престола короли…»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4167"/>
          <a:stretch>
            <a:fillRect/>
          </a:stretch>
        </p:blipFill>
        <p:spPr bwMode="auto">
          <a:xfrm>
            <a:off x="5652120" y="4581128"/>
            <a:ext cx="331197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763" y="0"/>
            <a:ext cx="9251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139952" y="476672"/>
            <a:ext cx="47529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+mn-lt"/>
              </a:rPr>
              <a:t>«Наше время должно </a:t>
            </a:r>
            <a:r>
              <a:rPr lang="ru-RU" sz="2400" dirty="0" smtClean="0">
                <a:latin typeface="+mn-lt"/>
              </a:rPr>
              <a:t>определить </a:t>
            </a:r>
            <a:r>
              <a:rPr lang="ru-RU" sz="2400" dirty="0">
                <a:latin typeface="+mn-lt"/>
              </a:rPr>
              <a:t>двумя противоположными чертами – это время самого крайнего материализма и вместе с тем самых страстных идеальных порывов духа… Последние требования религиозного чувства сталкиваются с последними выводами опытных знаний».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   «О причинах упадка и новых течениях         современной русской литературы» (1893)</a:t>
            </a:r>
          </a:p>
          <a:p>
            <a:endParaRPr lang="ru-RU" dirty="0"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7950" y="404813"/>
            <a:ext cx="2808288" cy="374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933950"/>
            <a:ext cx="305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Д.С. Мережковский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284663" y="1052736"/>
            <a:ext cx="48593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«</a:t>
            </a:r>
            <a:r>
              <a:rPr lang="ru-RU" sz="2400" dirty="0">
                <a:latin typeface="+mn-lt"/>
              </a:rPr>
              <a:t>Век и конец века на евангельском языке не означает конца и начала столетия, но означает конец одного мировоззрения, одной веры, одного способа общения людей</a:t>
            </a:r>
            <a:r>
              <a:rPr lang="ru-RU" sz="2400" dirty="0" smtClean="0">
                <a:latin typeface="+mn-lt"/>
              </a:rPr>
              <a:t>»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                 </a:t>
            </a:r>
            <a:r>
              <a:rPr lang="ru-RU" sz="2400" dirty="0" smtClean="0">
                <a:latin typeface="+mn-lt"/>
              </a:rPr>
              <a:t>«Конец </a:t>
            </a:r>
            <a:r>
              <a:rPr lang="ru-RU" sz="2400" dirty="0">
                <a:latin typeface="+mn-lt"/>
              </a:rPr>
              <a:t>века» 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(</a:t>
            </a:r>
            <a:r>
              <a:rPr lang="ru-RU" sz="2400" dirty="0">
                <a:latin typeface="+mn-lt"/>
              </a:rPr>
              <a:t>1905)</a:t>
            </a:r>
          </a:p>
          <a:p>
            <a:endParaRPr lang="ru-RU" sz="24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687"/>
          <a:stretch>
            <a:fillRect/>
          </a:stretch>
        </p:blipFill>
        <p:spPr bwMode="auto">
          <a:xfrm>
            <a:off x="179512" y="476672"/>
            <a:ext cx="29523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323528" y="3573016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Л.Н. Толстой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7938" y="0"/>
            <a:ext cx="9288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392613" y="548680"/>
            <a:ext cx="47513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n-lt"/>
              </a:rPr>
              <a:t>«</a:t>
            </a:r>
            <a:r>
              <a:rPr lang="ru-RU" sz="2000" dirty="0">
                <a:latin typeface="+mn-lt"/>
              </a:rPr>
              <a:t>Всё живет теперь мыслью о духе, о божестве, о последних тайнах и правдах жизни, и минутами кажется, что придёт кто-то сильный, мощный, какой-то новый гениальный и даст простой и научно понятный  для всех синтез всему, что разработано, прочувствовано и продумано всеми нами. Он оформит брожения наших душ и умов, рассеет наши туманы и откроет перед нами перспективы новых научно-философских и религиозных исканий».</a:t>
            </a:r>
          </a:p>
          <a:p>
            <a:r>
              <a:rPr lang="ru-RU" dirty="0"/>
              <a:t>                   </a:t>
            </a:r>
          </a:p>
          <a:p>
            <a:r>
              <a:rPr lang="ru-RU" dirty="0"/>
              <a:t>                  «Книга великого гнева»  (1904)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5"/>
            <a:ext cx="280831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68313" y="4941888"/>
            <a:ext cx="259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А. Волынский 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2964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211960" y="764704"/>
            <a:ext cx="47879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+mn-lt"/>
              </a:rPr>
              <a:t>Новый век - воистину будет веком духовного обновления. </a:t>
            </a:r>
          </a:p>
          <a:p>
            <a:r>
              <a:rPr lang="en-US" sz="2400" dirty="0">
                <a:latin typeface="+mn-lt"/>
              </a:rPr>
              <a:t>&lt;</a:t>
            </a:r>
            <a:r>
              <a:rPr lang="ru-RU" sz="2400" dirty="0">
                <a:latin typeface="+mn-lt"/>
              </a:rPr>
              <a:t>…</a:t>
            </a:r>
            <a:r>
              <a:rPr lang="en-US" sz="2400" dirty="0">
                <a:latin typeface="+mn-lt"/>
              </a:rPr>
              <a:t> &gt;</a:t>
            </a:r>
            <a:r>
              <a:rPr lang="ru-RU" sz="2400" dirty="0">
                <a:latin typeface="+mn-lt"/>
              </a:rPr>
              <a:t> </a:t>
            </a:r>
          </a:p>
          <a:p>
            <a:r>
              <a:rPr lang="ru-RU" sz="2400" dirty="0">
                <a:latin typeface="+mn-lt"/>
              </a:rPr>
              <a:t>Множество погибнет людей, но ещё больше родит их земля, и - в конце концов – одолеет красота, справедливость, победят лучшие стремления человека». </a:t>
            </a:r>
          </a:p>
          <a:p>
            <a:endParaRPr lang="ru-RU" sz="2400" dirty="0"/>
          </a:p>
          <a:p>
            <a:r>
              <a:rPr lang="ru-RU" dirty="0"/>
              <a:t>             письмо К.П. Пятницкому (1901)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" y="333375"/>
            <a:ext cx="2881313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39750" y="4854575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М. Горький 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4283968" y="476672"/>
            <a:ext cx="446405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«Это была эпоха  пробуждения в России самостоятельной философской мысли, расцвета поэзии и обострения эстетической чувствительности, религиозного беспокойства и искания, интереса к мистике и оккультизму. Появились новые души, были открыты новые источники творческой жизни, виделись новые зори, соединялись чувства заката и гибели с чувством восхода и с надеждой </a:t>
            </a:r>
            <a:r>
              <a:rPr lang="ru-RU" sz="2000" dirty="0" smtClean="0">
                <a:latin typeface="+mn-lt"/>
              </a:rPr>
              <a:t>на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преображение</a:t>
            </a:r>
            <a:endParaRPr lang="en-US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жизни».</a:t>
            </a:r>
          </a:p>
          <a:p>
            <a:endParaRPr lang="ru-RU" sz="2000" dirty="0"/>
          </a:p>
          <a:p>
            <a:r>
              <a:rPr lang="ru-RU" dirty="0"/>
              <a:t>                                                    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9388" y="333375"/>
            <a:ext cx="2905125" cy="410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611188" y="4994275"/>
            <a:ext cx="2232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Н. Бердяев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09120"/>
            <a:ext cx="1871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5758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356100" y="476250"/>
            <a:ext cx="4608513" cy="5649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dirty="0" smtClean="0"/>
              <a:t>Философия на рубеже        веков</a:t>
            </a:r>
          </a:p>
          <a:p>
            <a:pPr marL="0" indent="0">
              <a:buFontTx/>
              <a:buNone/>
              <a:defRPr/>
            </a:pPr>
            <a:endParaRPr lang="ru-RU" sz="28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Марксизм и марксисты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Религиозные     гуманисты, философы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Идеологи православной церкви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Теософия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Ницшеанство </a:t>
            </a:r>
          </a:p>
        </p:txBody>
      </p:sp>
      <p:pic>
        <p:nvPicPr>
          <p:cNvPr id="19463" name="Picture 7" descr="http://im0-tub-ru.yandex.net/i?id=98665080-63-72&amp;n=2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rcRect l="6723" t="1877" r="42851"/>
          <a:stretch>
            <a:fillRect/>
          </a:stretch>
        </p:blipFill>
        <p:spPr bwMode="auto">
          <a:xfrm>
            <a:off x="179512" y="476672"/>
            <a:ext cx="324036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3635896" y="692696"/>
            <a:ext cx="55081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Философские основы культуры рубежа веков</a:t>
            </a:r>
            <a:r>
              <a:rPr lang="ru-RU" sz="2400" dirty="0" smtClean="0">
                <a:latin typeface="+mj-lt"/>
              </a:rPr>
              <a:t>:</a:t>
            </a:r>
          </a:p>
          <a:p>
            <a:pPr algn="ctr"/>
            <a:endParaRPr lang="ru-RU" sz="2400" dirty="0">
              <a:latin typeface="+mj-lt"/>
            </a:endParaRP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  <a:cs typeface="Times New Roman" pitchFamily="18" charset="0"/>
              </a:rPr>
              <a:t>Главный вопрос – </a:t>
            </a:r>
            <a:r>
              <a:rPr lang="ru-RU" dirty="0" err="1">
                <a:latin typeface="+mn-lt"/>
                <a:cs typeface="Times New Roman" pitchFamily="18" charset="0"/>
              </a:rPr>
              <a:t>вопрос</a:t>
            </a:r>
            <a:r>
              <a:rPr lang="ru-RU" dirty="0">
                <a:latin typeface="+mn-lt"/>
                <a:cs typeface="Times New Roman" pitchFamily="18" charset="0"/>
              </a:rPr>
              <a:t> о Человеке и Боге.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Без веры в Бога человек никогда не обретёт </a:t>
            </a:r>
            <a:r>
              <a:rPr lang="ru-RU" dirty="0" smtClean="0">
                <a:latin typeface="+mn-lt"/>
                <a:cs typeface="Times New Roman" pitchFamily="18" charset="0"/>
              </a:rPr>
              <a:t>смысла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  <a:cs typeface="Times New Roman" pitchFamily="18" charset="0"/>
              </a:rPr>
              <a:t>существования.(</a:t>
            </a:r>
            <a:r>
              <a:rPr lang="ru-RU" dirty="0">
                <a:latin typeface="+mn-lt"/>
                <a:cs typeface="Times New Roman" pitchFamily="18" charset="0"/>
              </a:rPr>
              <a:t>Ф.М.Достоевский)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Поэтизация образа Человека: «Человек – это звучит гордо!» (М.Горький)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Русская мысль аукалась с «сумрачным германским гением». (Александр Блок).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Философия Ф.Ницше о сверхчеловеке – это «воля к переоценке».(А.Белый)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Сверхчеловек – это общая и невероятно удалённая в будущее перспектива человечества, которое обретёт смысл своего существования без Бога: «Бог умер».</a:t>
            </a:r>
          </a:p>
        </p:txBody>
      </p:sp>
      <p:pic>
        <p:nvPicPr>
          <p:cNvPr id="6" name="Picture 7" descr="http://im0-tub-ru.yandex.net/i?id=98665080-63-72&amp;n=2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rcRect l="6723" t="1877" r="42851"/>
          <a:stretch>
            <a:fillRect/>
          </a:stretch>
        </p:blipFill>
        <p:spPr bwMode="auto">
          <a:xfrm>
            <a:off x="179512" y="476672"/>
            <a:ext cx="29523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396413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059113" y="620713"/>
            <a:ext cx="5827712" cy="3313112"/>
          </a:xfrm>
        </p:spPr>
        <p:txBody>
          <a:bodyPr/>
          <a:lstStyle/>
          <a:p>
            <a:r>
              <a:rPr lang="ru-RU" sz="4000" dirty="0" smtClean="0"/>
              <a:t>Россия на крутом пороге истории.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Духовная биография первого десятилетия </a:t>
            </a:r>
            <a:r>
              <a:rPr lang="en-US" sz="3200" dirty="0" smtClean="0"/>
              <a:t>XX</a:t>
            </a:r>
            <a:r>
              <a:rPr lang="ru-RU" sz="3200" dirty="0" smtClean="0"/>
              <a:t> века</a:t>
            </a:r>
          </a:p>
        </p:txBody>
      </p:sp>
      <p:pic>
        <p:nvPicPr>
          <p:cNvPr id="2057" name="Picture 9" descr="http://www.skunb.ru/data/upload/document-preview/7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91" b="25926"/>
          <a:stretch>
            <a:fillRect/>
          </a:stretch>
        </p:blipFill>
        <p:spPr bwMode="auto">
          <a:xfrm>
            <a:off x="0" y="692696"/>
            <a:ext cx="241176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2384425"/>
            <a:ext cx="1403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4" cstate="print"/>
          <a:srcRect r="15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283968" y="476672"/>
            <a:ext cx="460851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Русская </a:t>
            </a:r>
            <a:r>
              <a:rPr lang="ru-RU" sz="2800" dirty="0" smtClean="0"/>
              <a:t>литература</a:t>
            </a:r>
          </a:p>
          <a:p>
            <a:pPr algn="ctr"/>
            <a:r>
              <a:rPr lang="ru-RU" sz="2800" dirty="0" smtClean="0"/>
              <a:t> начала </a:t>
            </a:r>
            <a:r>
              <a:rPr lang="en-US" sz="2800" dirty="0"/>
              <a:t>XX</a:t>
            </a:r>
            <a:r>
              <a:rPr lang="ru-RU" sz="2800" dirty="0"/>
              <a:t> </a:t>
            </a:r>
            <a:r>
              <a:rPr lang="ru-RU" sz="2800" dirty="0" smtClean="0"/>
              <a:t>века</a:t>
            </a:r>
            <a:endParaRPr lang="ru-RU" sz="2800" dirty="0"/>
          </a:p>
          <a:p>
            <a:pPr algn="ctr"/>
            <a:endParaRPr lang="ru-RU" dirty="0"/>
          </a:p>
          <a:p>
            <a:r>
              <a:rPr lang="ru-RU" sz="2000" dirty="0" smtClean="0">
                <a:latin typeface="+mn-lt"/>
              </a:rPr>
              <a:t>Литература  </a:t>
            </a:r>
            <a:r>
              <a:rPr lang="ru-RU" sz="2000" dirty="0">
                <a:latin typeface="+mn-lt"/>
              </a:rPr>
              <a:t>стала отражением противоречий и поисков эпохи. </a:t>
            </a:r>
            <a:r>
              <a:rPr lang="ru-RU" sz="2000" dirty="0" smtClean="0">
                <a:latin typeface="+mn-lt"/>
              </a:rPr>
              <a:t>Переход </a:t>
            </a:r>
            <a:r>
              <a:rPr lang="ru-RU" sz="2000" dirty="0">
                <a:latin typeface="+mn-lt"/>
              </a:rPr>
              <a:t>от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эпохи классической русской литературы к новому литературному времени произошёл чрезвычайно быстро. На авансцену культурной жизни страны вышла русская поэзия не похожая на прежние образцы. Началась новая поэтическая эпоха, получившая название «поэтического ренессанса» или «Серебряного века».</a:t>
            </a:r>
          </a:p>
          <a:p>
            <a:pPr algn="just"/>
            <a:endParaRPr lang="ru-RU" sz="2400" dirty="0"/>
          </a:p>
          <a:p>
            <a:endParaRPr lang="ru-RU" dirty="0"/>
          </a:p>
        </p:txBody>
      </p:sp>
      <p:pic>
        <p:nvPicPr>
          <p:cNvPr id="21512" name="Picture 8" descr="http://www.zoda.gov.ua/images/article/1/000002/2207/knigi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5E4D0">
                <a:tint val="45000"/>
                <a:satMod val="400000"/>
              </a:srgbClr>
            </a:duotone>
          </a:blip>
          <a:srcRect l="5419" t="7412" b="5501"/>
          <a:stretch>
            <a:fillRect/>
          </a:stretch>
        </p:blipFill>
        <p:spPr bwMode="auto">
          <a:xfrm>
            <a:off x="251520" y="692696"/>
            <a:ext cx="28083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-26988" y="36513"/>
            <a:ext cx="9144001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140200" y="188913"/>
            <a:ext cx="4976813" cy="6080125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000" b="1" smtClean="0"/>
          </a:p>
          <a:p>
            <a:pPr marL="0" indent="0">
              <a:buFontTx/>
              <a:buNone/>
            </a:pPr>
            <a:r>
              <a:rPr lang="ru-RU" sz="2000" b="1" smtClean="0"/>
              <a:t>Традиция приписывает метафору философу   Н.А. Бердяеву</a:t>
            </a:r>
          </a:p>
          <a:p>
            <a:pPr marL="0" indent="0">
              <a:buFontTx/>
              <a:buNone/>
            </a:pPr>
            <a:r>
              <a:rPr lang="ru-RU" sz="2000" b="1" smtClean="0"/>
              <a:t>Смысл метафоры раскрывается из сопоставления с </a:t>
            </a:r>
            <a:r>
              <a:rPr lang="ru-RU" sz="2000" b="1" i="1" smtClean="0"/>
              <a:t>Золотым веком русской поэзии</a:t>
            </a:r>
            <a:endParaRPr lang="ru-RU" sz="2000" b="1" smtClean="0"/>
          </a:p>
          <a:p>
            <a:pPr marL="0" indent="0">
              <a:buFontTx/>
              <a:buNone/>
            </a:pPr>
            <a:r>
              <a:rPr lang="ru-RU" sz="2000" b="1" smtClean="0"/>
              <a:t>Для </a:t>
            </a:r>
            <a:r>
              <a:rPr lang="ru-RU" sz="2000" b="1" i="1" smtClean="0"/>
              <a:t>Золотого века</a:t>
            </a:r>
            <a:r>
              <a:rPr lang="ru-RU" sz="2000" b="1" smtClean="0"/>
              <a:t>: жизнь – дом, народ – семья; всё кончается добром, торжеством Божьего суда</a:t>
            </a:r>
          </a:p>
          <a:p>
            <a:pPr marL="0" indent="0">
              <a:buFontTx/>
              <a:buNone/>
            </a:pPr>
            <a:r>
              <a:rPr lang="ru-RU" sz="2000" b="1" smtClean="0"/>
              <a:t>Для </a:t>
            </a:r>
            <a:r>
              <a:rPr lang="ru-RU" sz="2000" b="1" i="1" smtClean="0"/>
              <a:t>Серебряного века</a:t>
            </a:r>
            <a:r>
              <a:rPr lang="ru-RU" sz="2000" b="1" smtClean="0"/>
              <a:t>: чувство незыблемости добра и дома переходит к бездомности и тревоге</a:t>
            </a:r>
          </a:p>
        </p:txBody>
      </p:sp>
      <p:pic>
        <p:nvPicPr>
          <p:cNvPr id="22532" name="Picture 2" descr="http://rpp.nashaucheba.ru/pars_docs/refs/42/41722/img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1917" t="28830" r="9322" b="30888"/>
          <a:stretch>
            <a:fillRect/>
          </a:stretch>
        </p:blipFill>
        <p:spPr bwMode="auto">
          <a:xfrm>
            <a:off x="179512" y="548680"/>
            <a:ext cx="2879725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813" y="4365625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284663" y="476250"/>
            <a:ext cx="4751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Литература  начала </a:t>
            </a:r>
            <a:r>
              <a:rPr lang="en-US" sz="2800" dirty="0">
                <a:latin typeface="+mn-lt"/>
              </a:rPr>
              <a:t>XX</a:t>
            </a:r>
            <a:r>
              <a:rPr lang="ru-RU" sz="2800" dirty="0">
                <a:latin typeface="+mn-lt"/>
              </a:rPr>
              <a:t>века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644008" y="1772816"/>
            <a:ext cx="40927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+mn-lt"/>
              </a:rPr>
              <a:t>«Младшие» реалисты</a:t>
            </a:r>
          </a:p>
          <a:p>
            <a:r>
              <a:rPr lang="ru-RU" sz="2800" dirty="0">
                <a:latin typeface="+mn-lt"/>
              </a:rPr>
              <a:t>И.А. Бунин</a:t>
            </a:r>
          </a:p>
          <a:p>
            <a:r>
              <a:rPr lang="ru-RU" sz="2800" dirty="0">
                <a:latin typeface="+mn-lt"/>
              </a:rPr>
              <a:t>А.И. Куприн</a:t>
            </a:r>
          </a:p>
          <a:p>
            <a:r>
              <a:rPr lang="ru-RU" sz="2800" dirty="0">
                <a:latin typeface="+mn-lt"/>
              </a:rPr>
              <a:t>Л.Н. Андреев</a:t>
            </a:r>
          </a:p>
          <a:p>
            <a:r>
              <a:rPr lang="ru-RU" sz="2800" dirty="0">
                <a:latin typeface="+mn-lt"/>
              </a:rPr>
              <a:t>В.В. Вересаев</a:t>
            </a:r>
          </a:p>
          <a:p>
            <a:r>
              <a:rPr lang="ru-RU" sz="2800" dirty="0">
                <a:latin typeface="+mn-lt"/>
              </a:rPr>
              <a:t>И.С. Шмелёв</a:t>
            </a:r>
          </a:p>
          <a:p>
            <a:r>
              <a:rPr lang="ru-RU" sz="2800" dirty="0">
                <a:latin typeface="+mn-lt"/>
              </a:rPr>
              <a:t>Б.К. Зайцев</a:t>
            </a:r>
          </a:p>
          <a:p>
            <a:r>
              <a:rPr lang="ru-RU" sz="2800" dirty="0">
                <a:latin typeface="+mn-lt"/>
              </a:rPr>
              <a:t>А.Н. Толстой</a:t>
            </a:r>
          </a:p>
          <a:p>
            <a:r>
              <a:rPr lang="ru-RU" sz="2800" dirty="0">
                <a:latin typeface="+mn-lt"/>
              </a:rPr>
              <a:t>Е.И. Замятин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1584325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1512888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1043608" y="2276872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И.Бунин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636912"/>
            <a:ext cx="1509713" cy="203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373063" y="4687888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А. Куприн</a:t>
            </a:r>
          </a:p>
        </p:txBody>
      </p:sp>
      <p:sp>
        <p:nvSpPr>
          <p:cNvPr id="23562" name="TextBox 3"/>
          <p:cNvSpPr txBox="1">
            <a:spLocks noChangeArrowheads="1"/>
          </p:cNvSpPr>
          <p:nvPr/>
        </p:nvSpPr>
        <p:spPr bwMode="auto">
          <a:xfrm>
            <a:off x="1917700" y="4687888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Л. Андреев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382963" y="404813"/>
            <a:ext cx="5761037" cy="5327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        </a:t>
            </a:r>
            <a:r>
              <a:rPr lang="ru-RU" sz="2800" b="1" dirty="0" smtClean="0"/>
              <a:t>Модернистское искусство</a:t>
            </a:r>
          </a:p>
          <a:p>
            <a:pPr marL="0" indent="0">
              <a:buFontTx/>
              <a:buNone/>
            </a:pPr>
            <a:r>
              <a:rPr lang="ru-RU" sz="2800" dirty="0" smtClean="0"/>
              <a:t>         «старшие» символисты</a:t>
            </a:r>
          </a:p>
          <a:p>
            <a:pPr marL="0" indent="0">
              <a:buFontTx/>
              <a:buNone/>
            </a:pPr>
            <a:endParaRPr lang="ru-RU" sz="2800" dirty="0" smtClean="0"/>
          </a:p>
          <a:p>
            <a:pPr marL="0" indent="0">
              <a:buFontTx/>
              <a:buNone/>
            </a:pPr>
            <a:r>
              <a:rPr lang="ru-RU" sz="2800" dirty="0" smtClean="0"/>
              <a:t>            </a:t>
            </a:r>
            <a:r>
              <a:rPr lang="ru-RU" sz="2800" b="1" dirty="0" smtClean="0"/>
              <a:t>В.Я. Брюсов</a:t>
            </a:r>
          </a:p>
          <a:p>
            <a:pPr marL="0" indent="0">
              <a:buFontTx/>
              <a:buNone/>
            </a:pPr>
            <a:endParaRPr lang="ru-RU" sz="2800" b="1" dirty="0" smtClean="0"/>
          </a:p>
          <a:p>
            <a:pPr marL="0" indent="0">
              <a:buFontTx/>
              <a:buNone/>
            </a:pPr>
            <a:r>
              <a:rPr lang="ru-RU" sz="2800" b="1" dirty="0" smtClean="0"/>
              <a:t>                К.Д. Бальмонт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Ф. Сологуб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   М.А. Кузмин</a:t>
            </a:r>
          </a:p>
          <a:p>
            <a:pPr marL="0" indent="0">
              <a:buFontTx/>
              <a:buNone/>
            </a:pPr>
            <a:endParaRPr lang="ru-RU" b="1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9388" y="260350"/>
            <a:ext cx="1638300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691680" y="2348880"/>
            <a:ext cx="1456308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179512" y="2420888"/>
            <a:ext cx="152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В. Брюсов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1619672" y="4365104"/>
            <a:ext cx="1753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К. Бальмонт</a:t>
            </a:r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179512" y="4005064"/>
            <a:ext cx="151288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251520" y="5949280"/>
            <a:ext cx="1607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Ф. Сологуб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211960" y="1208087"/>
            <a:ext cx="4691062" cy="5649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dirty="0" smtClean="0"/>
              <a:t> </a:t>
            </a:r>
            <a:r>
              <a:rPr lang="ru-RU" sz="2800" b="1" dirty="0" smtClean="0"/>
              <a:t>«Младшие» символисты</a:t>
            </a:r>
          </a:p>
          <a:p>
            <a:pPr marL="0" indent="0">
              <a:buFontTx/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       А.А. Блок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А. Белый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   В. Иванов</a:t>
            </a:r>
            <a:endParaRPr lang="ru-RU" b="1" dirty="0" smtClean="0"/>
          </a:p>
        </p:txBody>
      </p:sp>
      <p:pic>
        <p:nvPicPr>
          <p:cNvPr id="25606" name="Picture 6" descr="http://fluentinrussian.files.wordpress.com/2011/03/bl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880320" cy="401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437112"/>
            <a:ext cx="2213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       </a:t>
            </a:r>
            <a:r>
              <a:rPr lang="ru-RU" sz="2400" dirty="0">
                <a:latin typeface="+mn-lt"/>
              </a:rPr>
              <a:t>А.А. Блок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35488" y="332656"/>
            <a:ext cx="4608512" cy="5792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          </a:t>
            </a:r>
            <a:r>
              <a:rPr lang="ru-RU" sz="2800" b="1" dirty="0" smtClean="0"/>
              <a:t>Акмеисты</a:t>
            </a:r>
          </a:p>
          <a:p>
            <a:pPr marL="0" indent="0">
              <a:buFontTx/>
              <a:buNone/>
            </a:pPr>
            <a:endParaRPr lang="ru-RU" sz="2800" b="1" dirty="0" smtClean="0"/>
          </a:p>
          <a:p>
            <a:pPr marL="0" indent="0">
              <a:buFontTx/>
              <a:buNone/>
            </a:pPr>
            <a:r>
              <a:rPr lang="ru-RU" sz="2800" b="1" dirty="0" smtClean="0"/>
              <a:t>Н.С. Гумилёв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С.М. Городецкий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А.А. Ахматова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О.Э. Мандельштам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В.И. Нарбут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26630" name="Picture 6" descr="http://image.zn.ua/media/images/614xX/Jan2011/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944216" cy="278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rpp.nashaucheba.ru/pars_docs/refs/25/24164/img4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835" t="22681" r="65034" b="23141"/>
          <a:stretch>
            <a:fillRect/>
          </a:stretch>
        </p:blipFill>
        <p:spPr bwMode="auto">
          <a:xfrm>
            <a:off x="899592" y="3429000"/>
            <a:ext cx="21602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996952"/>
            <a:ext cx="1853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ru-RU" sz="2000" dirty="0">
                <a:latin typeface="+mj-lt"/>
              </a:rPr>
              <a:t>Н.С. Гумилёв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73325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latin typeface="+mj-lt"/>
              </a:rPr>
              <a:t>А.А. Ахматова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356100" y="476250"/>
            <a:ext cx="4330700" cy="5649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dirty="0" smtClean="0"/>
              <a:t>           </a:t>
            </a:r>
            <a:r>
              <a:rPr lang="ru-RU" sz="2800" b="1" dirty="0" smtClean="0"/>
              <a:t>Футуристы</a:t>
            </a:r>
            <a:br>
              <a:rPr lang="ru-RU" sz="2800" b="1" dirty="0" smtClean="0"/>
            </a:br>
            <a:endParaRPr lang="ru-RU" sz="2800" dirty="0" smtClean="0"/>
          </a:p>
          <a:p>
            <a:pPr marL="0" indent="0">
              <a:buFontTx/>
              <a:buNone/>
            </a:pPr>
            <a:r>
              <a:rPr lang="ru-RU" sz="2800" b="1" dirty="0" smtClean="0"/>
              <a:t>Д.Д. </a:t>
            </a:r>
            <a:r>
              <a:rPr lang="ru-RU" sz="2800" b="1" dirty="0" err="1" smtClean="0"/>
              <a:t>Бурлюк</a:t>
            </a:r>
            <a:endParaRPr lang="ru-RU" sz="2800" b="1" dirty="0" smtClean="0"/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Велимир</a:t>
            </a:r>
            <a:r>
              <a:rPr lang="ru-RU" sz="2800" b="1" dirty="0" smtClean="0"/>
              <a:t> Хлебников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И.В.Северянин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В.В. Маяковский</a:t>
            </a:r>
          </a:p>
          <a:p>
            <a:pPr marL="0" indent="0">
              <a:buFontTx/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А.Е. Крученых</a:t>
            </a:r>
            <a:br>
              <a:rPr lang="ru-RU" sz="2800" b="1" dirty="0" smtClean="0"/>
            </a:br>
            <a:r>
              <a:rPr lang="ru-RU" sz="2800" b="1" dirty="0" smtClean="0"/>
              <a:t>                 </a:t>
            </a:r>
          </a:p>
          <a:p>
            <a:pPr marL="0" indent="0">
              <a:buFontTx/>
              <a:buNone/>
            </a:pPr>
            <a:endParaRPr lang="ru-RU" sz="2800" b="1" dirty="0" smtClean="0"/>
          </a:p>
        </p:txBody>
      </p:sp>
      <p:pic>
        <p:nvPicPr>
          <p:cNvPr id="27654" name="Picture 6" descr="http://www.ya-zemlyak.ru/images/news/news_big/%D0%BC%D0%B0%D1%8F%D0%BA%D0%BE%D0%B2%D1%81%D0%BA%D0%B8%D0%B9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51520" y="548680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4653136"/>
            <a:ext cx="229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Маяковский В.В.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356100" y="333375"/>
            <a:ext cx="4330700" cy="5792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          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211960" y="836712"/>
            <a:ext cx="51225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dirty="0">
                <a:latin typeface="+mn-lt"/>
              </a:rPr>
              <a:t>Пролетарское» </a:t>
            </a:r>
            <a:r>
              <a:rPr lang="ru-RU" sz="2800" dirty="0" smtClean="0">
                <a:latin typeface="+mn-lt"/>
              </a:rPr>
              <a:t>искусство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М. </a:t>
            </a:r>
            <a:r>
              <a:rPr lang="ru-RU" sz="2800" dirty="0" smtClean="0">
                <a:latin typeface="+mn-lt"/>
              </a:rPr>
              <a:t>Горький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Д. </a:t>
            </a:r>
            <a:r>
              <a:rPr lang="ru-RU" sz="2800" dirty="0" smtClean="0">
                <a:latin typeface="+mn-lt"/>
              </a:rPr>
              <a:t>Бедный</a:t>
            </a:r>
          </a:p>
          <a:p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А.С. </a:t>
            </a:r>
            <a:r>
              <a:rPr lang="ru-RU" sz="2800" dirty="0" smtClean="0">
                <a:latin typeface="+mn-lt"/>
              </a:rPr>
              <a:t>Серафимович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Г</a:t>
            </a:r>
            <a:r>
              <a:rPr lang="ru-RU" sz="2800" dirty="0">
                <a:latin typeface="+mn-lt"/>
              </a:rPr>
              <a:t>. </a:t>
            </a:r>
            <a:r>
              <a:rPr lang="ru-RU" sz="2800" dirty="0" smtClean="0">
                <a:latin typeface="+mn-lt"/>
              </a:rPr>
              <a:t>Кржижановский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И. </a:t>
            </a:r>
            <a:r>
              <a:rPr lang="ru-RU" sz="2800" dirty="0" err="1">
                <a:latin typeface="+mn-lt"/>
              </a:rPr>
              <a:t>Шкулев</a:t>
            </a:r>
            <a:endParaRPr lang="ru-RU" sz="2800" dirty="0">
              <a:latin typeface="+mn-lt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9512" y="476672"/>
            <a:ext cx="295232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rpp.nashaucheba.ru/pars_docs/refs/21/20512/img11.jpg"/>
          <p:cNvPicPr>
            <a:picLocks noChangeAspect="1" noChangeArrowheads="1"/>
          </p:cNvPicPr>
          <p:nvPr/>
        </p:nvPicPr>
        <p:blipFill>
          <a:blip r:embed="rId4" cstate="print"/>
          <a:srcRect l="60236" t="26256" r="13123" b="18143"/>
          <a:stretch>
            <a:fillRect/>
          </a:stretch>
        </p:blipFill>
        <p:spPr bwMode="auto">
          <a:xfrm>
            <a:off x="179512" y="188640"/>
            <a:ext cx="19341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980728"/>
            <a:ext cx="472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+mj-lt"/>
              </a:rPr>
              <a:t>Новокрестьянские</a:t>
            </a:r>
            <a:r>
              <a:rPr lang="ru-RU" sz="2800" dirty="0" smtClean="0">
                <a:latin typeface="+mj-lt"/>
              </a:rPr>
              <a:t> поэты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988840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n-lt"/>
              </a:rPr>
              <a:t>С.А. Есенин</a:t>
            </a:r>
            <a:endParaRPr lang="ru-RU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924944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n-lt"/>
              </a:rPr>
              <a:t>Н.А. Клюев</a:t>
            </a:r>
            <a:endParaRPr lang="ru-RU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0050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П.В.Орешин</a:t>
            </a:r>
            <a:endParaRPr lang="ru-RU" sz="2800" dirty="0">
              <a:latin typeface="+mn-lt"/>
            </a:endParaRPr>
          </a:p>
        </p:txBody>
      </p:sp>
      <p:pic>
        <p:nvPicPr>
          <p:cNvPr id="97284" name="Picture 4" descr="http://ic.pics.livejournal.com/greenn007/8314665/191980/191980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04864"/>
            <a:ext cx="1980220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6" name="Picture 6" descr="http://library.sgu.ru/elcol/orech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251520" y="4005064"/>
            <a:ext cx="1897393" cy="256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41275" y="3016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4283968" y="836712"/>
            <a:ext cx="511187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«Одинокие </a:t>
            </a:r>
            <a:r>
              <a:rPr lang="ru-RU" sz="2800" dirty="0">
                <a:latin typeface="+mj-lt"/>
              </a:rPr>
              <a:t>звёзды»</a:t>
            </a:r>
          </a:p>
          <a:p>
            <a:pPr algn="ctr"/>
            <a:r>
              <a:rPr lang="ru-RU" dirty="0" smtClean="0">
                <a:latin typeface="+mj-lt"/>
              </a:rPr>
              <a:t>(вне  </a:t>
            </a:r>
            <a:r>
              <a:rPr lang="ru-RU" dirty="0">
                <a:latin typeface="+mj-lt"/>
              </a:rPr>
              <a:t>группировок)</a:t>
            </a:r>
          </a:p>
          <a:p>
            <a:endParaRPr lang="ru-RU" dirty="0"/>
          </a:p>
          <a:p>
            <a:r>
              <a:rPr lang="ru-RU" sz="2800" dirty="0">
                <a:latin typeface="+mn-lt"/>
              </a:rPr>
              <a:t>М.И Цветаева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      В.Ф. Ходасевич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            М.А. Волошин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                  Б.Л. Пастернак</a:t>
            </a:r>
          </a:p>
          <a:p>
            <a:endParaRPr lang="ru-RU" sz="2800" dirty="0">
              <a:latin typeface="+mn-lt"/>
            </a:endParaRPr>
          </a:p>
          <a:p>
            <a:endParaRPr lang="ru-RU" sz="2800" dirty="0"/>
          </a:p>
          <a:p>
            <a:r>
              <a:rPr lang="ru-RU" sz="2800" dirty="0"/>
              <a:t>             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584325" cy="16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48680"/>
            <a:ext cx="14795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492896"/>
            <a:ext cx="1428750" cy="194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88840"/>
            <a:ext cx="165735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396413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971550" y="1052513"/>
            <a:ext cx="8713788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                   </a:t>
            </a:r>
            <a:r>
              <a:rPr lang="ru-RU" sz="2800" i="1" smtClean="0"/>
              <a:t>Умом Россию не понять,</a:t>
            </a:r>
            <a:br>
              <a:rPr lang="ru-RU" sz="2800" i="1" smtClean="0"/>
            </a:br>
            <a:r>
              <a:rPr lang="ru-RU" sz="2800" i="1" smtClean="0"/>
              <a:t>                        Аршином общим не измерить:</a:t>
            </a:r>
          </a:p>
          <a:p>
            <a:pPr marL="0" indent="0">
              <a:buFontTx/>
              <a:buNone/>
            </a:pPr>
            <a:r>
              <a:rPr lang="ru-RU" sz="2800" i="1" smtClean="0"/>
              <a:t>                        У ней особенная стать – </a:t>
            </a:r>
          </a:p>
          <a:p>
            <a:pPr marL="0" indent="0">
              <a:buFontTx/>
              <a:buNone/>
            </a:pPr>
            <a:r>
              <a:rPr lang="ru-RU" sz="2800" i="1" smtClean="0"/>
              <a:t>                        В Россию можно только верить.</a:t>
            </a:r>
          </a:p>
          <a:p>
            <a:pPr marL="0" indent="0">
              <a:buFontTx/>
              <a:buNone/>
            </a:pPr>
            <a:r>
              <a:rPr lang="ru-RU" sz="2800" b="1" i="1" smtClean="0"/>
              <a:t>                                     </a:t>
            </a:r>
            <a:r>
              <a:rPr lang="ru-RU" sz="2800" i="1" smtClean="0"/>
              <a:t>Ф.И. Тютчев</a:t>
            </a:r>
            <a:endParaRPr lang="ru-RU" i="1" smtClean="0"/>
          </a:p>
        </p:txBody>
      </p:sp>
      <p:pic>
        <p:nvPicPr>
          <p:cNvPr id="3076" name="Picture 4" descr="http://s3.timetoast.com/public/uploads/photos/1894828/7800d.jpg?132039501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404813"/>
            <a:ext cx="2555875" cy="385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l="30654" t="2759" r="-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5" descr="http://www.stihi.ru/pics/2011/03/14/482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7071" t="2389" r="6860"/>
          <a:stretch>
            <a:fillRect/>
          </a:stretch>
        </p:blipFill>
        <p:spPr bwMode="auto">
          <a:xfrm>
            <a:off x="7740352" y="0"/>
            <a:ext cx="140364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http://www.stihi.ru/pics/2011/03/14/482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-16409" r="79049" b="-12529"/>
          <a:stretch>
            <a:fillRect/>
          </a:stretch>
        </p:blipFill>
        <p:spPr bwMode="auto">
          <a:xfrm>
            <a:off x="0" y="-891480"/>
            <a:ext cx="1259632" cy="842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052736"/>
            <a:ext cx="72008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+mn-lt"/>
              </a:rPr>
              <a:t>Сделаем выводы</a:t>
            </a:r>
            <a:endParaRPr lang="ru-RU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На рубеже веков русская литература переживала расцвет, сравнимый по яркости и многообразию талантов с блистательным началом 19 века.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Это период интенсивного развития философской мысли, изобразительного искусства, сценического мастерства.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В литературе развиваются различные направления.</a:t>
            </a:r>
          </a:p>
          <a:p>
            <a:r>
              <a:rPr lang="ru-RU" sz="2000" dirty="0" smtClean="0">
                <a:latin typeface="+mn-lt"/>
              </a:rPr>
              <a:t>В период с 1890 по 1917 год особенно ярко заявили о себе три литературных течения - символизм, акмеизм и футуризм, которые составили основу модернизма как литературного направления.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Литература серебряного века явила блестящее созвездие ярких поэтических индивидуальностей, каждый из которых являл собой огромный творческий пласт, обогативший не только русскую, но и мировую поэзию XX века.</a:t>
            </a:r>
            <a:endParaRPr lang="ru-RU" sz="2000" dirty="0">
              <a:latin typeface="+mn-lt"/>
            </a:endParaRPr>
          </a:p>
        </p:txBody>
      </p:sp>
      <p:pic>
        <p:nvPicPr>
          <p:cNvPr id="7" name="Picture 7" descr="http://lib.podelise.ru/tw_files2/urls_36/2/d-1557/img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360" t="20382" r="9390" b="51515"/>
          <a:stretch>
            <a:fillRect/>
          </a:stretch>
        </p:blipFill>
        <p:spPr bwMode="auto">
          <a:xfrm>
            <a:off x="1691680" y="0"/>
            <a:ext cx="5832648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46038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4211638" y="765175"/>
            <a:ext cx="482441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Домашнее задание:</a:t>
            </a:r>
          </a:p>
          <a:p>
            <a:endParaRPr lang="ru-RU" dirty="0"/>
          </a:p>
          <a:p>
            <a:r>
              <a:rPr lang="ru-RU" sz="2000" dirty="0"/>
              <a:t>Вопросы </a:t>
            </a:r>
          </a:p>
          <a:p>
            <a:r>
              <a:rPr lang="ru-RU" dirty="0"/>
              <a:t>1. Какие явления социальной и культурной жизни повлияли на развитие литературы?</a:t>
            </a:r>
          </a:p>
          <a:p>
            <a:r>
              <a:rPr lang="ru-RU" dirty="0"/>
              <a:t>2. Охарактеризуйте основные направления философской мысли.</a:t>
            </a:r>
          </a:p>
          <a:p>
            <a:r>
              <a:rPr lang="ru-RU" dirty="0"/>
              <a:t>3. Какие традиции русской классической литературы развивали писатели-реалисты нового времени?</a:t>
            </a:r>
          </a:p>
          <a:p>
            <a:r>
              <a:rPr lang="ru-RU" dirty="0"/>
              <a:t>4. Раскройте смысл определения «Серебряный век».</a:t>
            </a:r>
          </a:p>
          <a:p>
            <a:r>
              <a:rPr lang="ru-RU" dirty="0"/>
              <a:t>5. Какие литературные направления существовали в начале века?</a:t>
            </a:r>
          </a:p>
          <a:p>
            <a:r>
              <a:rPr lang="ru-RU" dirty="0"/>
              <a:t>6. В чём состоят особенности литературного героя новой эпохи</a:t>
            </a:r>
          </a:p>
        </p:txBody>
      </p:sp>
      <p:pic>
        <p:nvPicPr>
          <p:cNvPr id="31751" name="Picture 7" descr="http://www.kupyura.ru/_files/1/0/1001197039_77965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404664"/>
            <a:ext cx="2880320" cy="388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l="30654" t="2759" r="-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89006" cy="55054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400" dirty="0" smtClean="0"/>
              <a:t>     </a:t>
            </a:r>
            <a:r>
              <a:rPr lang="ru-RU" sz="2400" b="1" dirty="0" smtClean="0"/>
              <a:t>Цели: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400" b="1" dirty="0" smtClean="0"/>
              <a:t>показать взаимосвязь и взаимовлияние литературы и общественной мысли конца </a:t>
            </a:r>
            <a:r>
              <a:rPr lang="en-US" sz="2400" b="1" dirty="0" smtClean="0"/>
              <a:t>XIX – </a:t>
            </a:r>
            <a:r>
              <a:rPr lang="ru-RU" sz="2400" b="1" dirty="0" smtClean="0"/>
              <a:t>начала </a:t>
            </a:r>
            <a:r>
              <a:rPr lang="en-US" sz="2400" b="1" dirty="0" smtClean="0"/>
              <a:t>XX</a:t>
            </a:r>
            <a:r>
              <a:rPr lang="ru-RU" sz="2400" b="1" dirty="0" smtClean="0"/>
              <a:t> вв. с историческими процессами в стране;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400" b="1" dirty="0" smtClean="0"/>
              <a:t>дать представление об основных тенденциях в философии и искусстве конца </a:t>
            </a:r>
            <a:r>
              <a:rPr lang="en-US" sz="2400" b="1" dirty="0" smtClean="0"/>
              <a:t>XIX – </a:t>
            </a:r>
            <a:r>
              <a:rPr lang="ru-RU" sz="2400" b="1" dirty="0" smtClean="0"/>
              <a:t>начала </a:t>
            </a:r>
            <a:r>
              <a:rPr lang="en-US" sz="2400" b="1" dirty="0" smtClean="0"/>
              <a:t>XX</a:t>
            </a:r>
            <a:r>
              <a:rPr lang="ru-RU" sz="2400" b="1" dirty="0" smtClean="0"/>
              <a:t> вв.;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400" b="1" dirty="0"/>
              <a:t>в</a:t>
            </a:r>
            <a:r>
              <a:rPr lang="ru-RU" sz="2400" b="1" dirty="0" smtClean="0"/>
              <a:t>оспитать чувство сопричастности к истории России, любовь к её культуре</a:t>
            </a:r>
            <a:endParaRPr lang="ru-RU" sz="2400" b="1" dirty="0"/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l="30654" r="-4986"/>
          <a:stretch>
            <a:fillRect/>
          </a:stretch>
        </p:blipFill>
        <p:spPr bwMode="auto">
          <a:xfrm>
            <a:off x="0" y="0"/>
            <a:ext cx="9684568" cy="68361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42988" y="549275"/>
            <a:ext cx="77771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/>
            </a:r>
            <a:br>
              <a:rPr lang="ru-RU" i="1" dirty="0"/>
            </a:br>
            <a:r>
              <a:rPr lang="en-US" i="1" dirty="0">
                <a:latin typeface="Arial" charset="0"/>
                <a:cs typeface="Arial" charset="0"/>
              </a:rPr>
              <a:t>                             </a:t>
            </a:r>
            <a:r>
              <a:rPr lang="ru-RU" sz="2800" i="1" dirty="0">
                <a:latin typeface="Arial" charset="0"/>
                <a:cs typeface="Arial" charset="0"/>
              </a:rPr>
              <a:t>Содержание лекции:</a:t>
            </a:r>
            <a:endParaRPr lang="en-US" sz="280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1. Историческая ситуация в России рубежа XIX-XX веков.</a:t>
            </a: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2. Русская литература на рубеже веков.</a:t>
            </a:r>
          </a:p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3. Яркие представители Серебряного века.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Традиции реализма XIX века и неореализм XX века.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 Символизм и его представители.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Представители акмеизма.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Футуристы.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Неокрестьянские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+mn-lt"/>
              </a:rPr>
              <a:t>поэты.</a:t>
            </a:r>
            <a:endParaRPr lang="en-US" sz="2400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>
                <a:latin typeface="Arial" charset="0"/>
                <a:cs typeface="Arial" charset="0"/>
              </a:rPr>
              <a:t>Писатели, не входившие в литературные группы.</a:t>
            </a:r>
          </a:p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l="30654" r="-4986"/>
          <a:stretch>
            <a:fillRect/>
          </a:stretch>
        </p:blipFill>
        <p:spPr bwMode="auto">
          <a:xfrm>
            <a:off x="187918" y="24646"/>
            <a:ext cx="9217024" cy="6836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55650" y="549275"/>
            <a:ext cx="7704138" cy="56483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 smtClean="0"/>
              <a:t> </a:t>
            </a:r>
            <a:r>
              <a:rPr lang="en-US" sz="2800" b="1" smtClean="0"/>
              <a:t>XX</a:t>
            </a:r>
            <a:r>
              <a:rPr lang="ru-RU" sz="2800" b="1" smtClean="0"/>
              <a:t> век (общий взгляд)</a:t>
            </a:r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r>
              <a:rPr lang="ru-RU" smtClean="0"/>
              <a:t>  </a:t>
            </a:r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r>
              <a:rPr lang="ru-RU" smtClean="0"/>
              <a:t>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1412875"/>
          <a:ext cx="77041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572"/>
                <a:gridCol w="6178566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1905 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Русско-японская война; первая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русская революция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2133600"/>
          <a:ext cx="7704138" cy="44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26"/>
                <a:gridCol w="6264112"/>
              </a:tblGrid>
              <a:tr h="4429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1814 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63" marB="4566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Первая мировая война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63" marB="45663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2852738"/>
          <a:ext cx="7704138" cy="63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26"/>
                <a:gridCol w="6264112"/>
              </a:tblGrid>
              <a:tr h="6397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1917-1918г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Февральская  и Октябрьская революции; начало гражданской войны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35" marB="45635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650" y="3789363"/>
          <a:ext cx="77041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83"/>
                <a:gridCol w="6249855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1937г.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Начало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массовых репрессий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650" y="4365625"/>
          <a:ext cx="77041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26"/>
                <a:gridCol w="6264112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1941-1945г.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Великая Отечественная война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650" y="5084763"/>
          <a:ext cx="7704138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26"/>
                <a:gridCol w="6264112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1985г.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Начало перестройки; возвращение к культу Мамоны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98" marB="45798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229600" cy="777875"/>
          </a:xfrm>
        </p:spPr>
        <p:txBody>
          <a:bodyPr/>
          <a:lstStyle/>
          <a:p>
            <a:pPr algn="l"/>
            <a:r>
              <a:rPr lang="ru-RU" sz="3200" smtClean="0"/>
              <a:t>      Два века</a:t>
            </a: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4067175" y="260350"/>
            <a:ext cx="4826000" cy="6192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i="1" smtClean="0"/>
              <a:t>   </a:t>
            </a:r>
            <a:r>
              <a:rPr lang="ru-RU" sz="2000" b="1" i="1" smtClean="0"/>
              <a:t>Двадцатый век</a:t>
            </a:r>
            <a:r>
              <a:rPr lang="ru-RU" sz="2000" i="1" smtClean="0"/>
              <a:t>…Ещё бездомней,</a:t>
            </a:r>
            <a:br>
              <a:rPr lang="ru-RU" sz="2000" i="1" smtClean="0"/>
            </a:br>
            <a:r>
              <a:rPr lang="ru-RU" sz="2000" i="1" smtClean="0"/>
              <a:t>    Ещё страшнее жизни мгла</a:t>
            </a:r>
            <a:br>
              <a:rPr lang="ru-RU" sz="2000" i="1" smtClean="0"/>
            </a:br>
            <a:r>
              <a:rPr lang="ru-RU" sz="2000" i="1" smtClean="0"/>
              <a:t>    (Ещё чернее и огромней</a:t>
            </a:r>
            <a:br>
              <a:rPr lang="ru-RU" sz="2000" i="1" smtClean="0"/>
            </a:br>
            <a:r>
              <a:rPr lang="ru-RU" sz="2000" i="1" smtClean="0"/>
              <a:t>    Тень Люцеферова крыла).</a:t>
            </a:r>
            <a:br>
              <a:rPr lang="ru-RU" sz="2000" i="1" smtClean="0"/>
            </a:br>
            <a:r>
              <a:rPr lang="ru-RU" sz="2000" i="1" smtClean="0"/>
              <a:t>    Сознанье страшное обмана</a:t>
            </a:r>
            <a:br>
              <a:rPr lang="ru-RU" sz="2000" i="1" smtClean="0"/>
            </a:br>
            <a:r>
              <a:rPr lang="ru-RU" sz="2000" i="1" smtClean="0"/>
              <a:t>    Всех прежних малых дум и вер,</a:t>
            </a:r>
            <a:br>
              <a:rPr lang="ru-RU" sz="2000" i="1" smtClean="0"/>
            </a:br>
            <a:r>
              <a:rPr lang="ru-RU" sz="2000" i="1" smtClean="0"/>
              <a:t>    И первый взлет аэроплана</a:t>
            </a:r>
            <a:br>
              <a:rPr lang="ru-RU" sz="2000" i="1" smtClean="0"/>
            </a:br>
            <a:r>
              <a:rPr lang="ru-RU" sz="2000" i="1" smtClean="0"/>
              <a:t>    В пустыню неизвестных сфер…</a:t>
            </a:r>
            <a:br>
              <a:rPr lang="ru-RU" sz="2000" i="1" smtClean="0"/>
            </a:br>
            <a:r>
              <a:rPr lang="ru-RU" sz="2000" i="1" smtClean="0"/>
              <a:t>    И отвращение от жизни,</a:t>
            </a:r>
          </a:p>
          <a:p>
            <a:pPr marL="0" indent="0">
              <a:buFontTx/>
              <a:buNone/>
            </a:pPr>
            <a:r>
              <a:rPr lang="ru-RU" sz="2000" i="1" smtClean="0"/>
              <a:t>    И к ней безумная любовь,   </a:t>
            </a:r>
            <a:br>
              <a:rPr lang="ru-RU" sz="2000" i="1" smtClean="0"/>
            </a:br>
            <a:r>
              <a:rPr lang="ru-RU" sz="2000" i="1" smtClean="0"/>
              <a:t>    И страсть и ненависть к отчизне…</a:t>
            </a:r>
            <a:br>
              <a:rPr lang="ru-RU" sz="2000" i="1" smtClean="0"/>
            </a:br>
            <a:r>
              <a:rPr lang="ru-RU" sz="2000" i="1" smtClean="0"/>
              <a:t>    И чёрная, земная кровь</a:t>
            </a:r>
            <a:br>
              <a:rPr lang="ru-RU" sz="2000" i="1" smtClean="0"/>
            </a:br>
            <a:r>
              <a:rPr lang="ru-RU" sz="2000" i="1" smtClean="0"/>
              <a:t>    Сулит нам, раздувая вены,</a:t>
            </a:r>
            <a:br>
              <a:rPr lang="ru-RU" sz="2000" i="1" smtClean="0"/>
            </a:br>
            <a:r>
              <a:rPr lang="ru-RU" sz="2000" i="1" smtClean="0"/>
              <a:t>    Все разрешая рубежи,</a:t>
            </a:r>
            <a:br>
              <a:rPr lang="ru-RU" sz="2000" i="1" smtClean="0"/>
            </a:br>
            <a:r>
              <a:rPr lang="ru-RU" sz="2000" i="1" smtClean="0"/>
              <a:t>    </a:t>
            </a:r>
            <a:r>
              <a:rPr lang="ru-RU" sz="2000" b="1" i="1" smtClean="0"/>
              <a:t>Неслыханные перемены,</a:t>
            </a:r>
            <a:br>
              <a:rPr lang="ru-RU" sz="2000" b="1" i="1" smtClean="0"/>
            </a:br>
            <a:r>
              <a:rPr lang="ru-RU" sz="2000" b="1" i="1" smtClean="0"/>
              <a:t>    Невиданные мятежи…</a:t>
            </a:r>
            <a:br>
              <a:rPr lang="ru-RU" sz="2000" b="1" i="1" smtClean="0"/>
            </a:br>
            <a:r>
              <a:rPr lang="ru-RU" sz="2000" b="1" i="1" smtClean="0"/>
              <a:t>                                                 </a:t>
            </a:r>
            <a:endParaRPr lang="ru-RU" sz="2000" i="1" smtClean="0"/>
          </a:p>
          <a:p>
            <a:pPr marL="0" indent="0">
              <a:buFontTx/>
              <a:buNone/>
            </a:pPr>
            <a:endParaRPr lang="ru-RU" sz="2400" i="1" smtClean="0"/>
          </a:p>
        </p:txBody>
      </p:sp>
      <p:pic>
        <p:nvPicPr>
          <p:cNvPr id="6149" name="Picture 5" descr="http://img-fotki.yandex.ru/get/3610/babs71.67/0_f68f_bed0672e_L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836712"/>
            <a:ext cx="27363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863600" y="5634038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А. Блок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ttp://rpp.nashaucheba.ru/pars_docs/refs/25/24164/img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 l="62688" t="58881" r="4842" b="3755"/>
          <a:stretch>
            <a:fillRect/>
          </a:stretch>
        </p:blipFill>
        <p:spPr bwMode="auto">
          <a:xfrm>
            <a:off x="6012160" y="5301208"/>
            <a:ext cx="28083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60350"/>
            <a:ext cx="2879725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995936" y="188640"/>
            <a:ext cx="496887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+mn-lt"/>
              </a:rPr>
              <a:t>Научные открытия начала </a:t>
            </a:r>
            <a:r>
              <a:rPr lang="en-US" sz="2400" dirty="0">
                <a:latin typeface="+mn-lt"/>
              </a:rPr>
              <a:t>XX</a:t>
            </a:r>
            <a:r>
              <a:rPr lang="ru-RU" sz="2400" dirty="0">
                <a:latin typeface="+mn-lt"/>
              </a:rPr>
              <a:t> века</a:t>
            </a:r>
          </a:p>
          <a:p>
            <a:endParaRPr lang="ru-RU" dirty="0">
              <a:latin typeface="+mn-lt"/>
            </a:endParaRPr>
          </a:p>
          <a:p>
            <a:r>
              <a:rPr lang="ru-RU" sz="2000" dirty="0">
                <a:latin typeface="+mn-lt"/>
              </a:rPr>
              <a:t>Начало столетия стало временем глобальных научных открытий. Самыми важными из них стали изобретение беспроволочной связи, открытие рентгеновских лучей, определение массы электрона, исследование феномена радиации.</a:t>
            </a:r>
          </a:p>
          <a:p>
            <a:r>
              <a:rPr lang="ru-RU" sz="2000" dirty="0">
                <a:latin typeface="+mn-lt"/>
              </a:rPr>
              <a:t>Мировоззрение человечества перевернули создание квантовой теории и теории относительности.</a:t>
            </a:r>
          </a:p>
          <a:p>
            <a:r>
              <a:rPr lang="ru-RU" sz="2000" dirty="0">
                <a:latin typeface="+mn-lt"/>
              </a:rPr>
              <a:t>Прежние теории о строении мира были поколеблены. Идея познаваемости мира подверглась сомнению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323850" y="4797425"/>
            <a:ext cx="2892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Альберт Эйнштейн</a:t>
            </a:r>
          </a:p>
          <a:p>
            <a:r>
              <a:rPr lang="ru-RU" sz="2400"/>
              <a:t>        1879-1955</a:t>
            </a:r>
          </a:p>
        </p:txBody>
      </p:sp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Шаблон &quot;История средних веков&quot;"/>
          <p:cNvPicPr>
            <a:picLocks noChangeAspect="1" noChangeArrowheads="1"/>
          </p:cNvPicPr>
          <p:nvPr/>
        </p:nvPicPr>
        <p:blipFill>
          <a:blip r:embed="rId3" cstate="print"/>
          <a:srcRect r="15623"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140200" y="332656"/>
            <a:ext cx="5003800" cy="572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Великие учёные России</a:t>
            </a:r>
          </a:p>
          <a:p>
            <a:pPr marL="0" indent="0">
              <a:buFontTx/>
              <a:buNone/>
            </a:pPr>
            <a:endParaRPr lang="ru-RU" sz="2800" b="1" dirty="0" smtClean="0"/>
          </a:p>
          <a:p>
            <a:pPr marL="0" indent="0">
              <a:buFontTx/>
              <a:buNone/>
            </a:pPr>
            <a:r>
              <a:rPr lang="ru-RU" sz="2800" b="1" dirty="0" smtClean="0"/>
              <a:t>Д.И. Менделеев </a:t>
            </a:r>
            <a:r>
              <a:rPr lang="ru-RU" sz="2800" dirty="0" smtClean="0"/>
              <a:t>открыл периодическую систему элементов.</a:t>
            </a:r>
            <a:endParaRPr lang="en-US" sz="2800" dirty="0" smtClean="0"/>
          </a:p>
          <a:p>
            <a:pPr marL="0" indent="0">
              <a:buFontTx/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К.Э.Циолковский</a:t>
            </a:r>
            <a:r>
              <a:rPr lang="ru-RU" sz="2800" dirty="0" smtClean="0"/>
              <a:t> обосновал принцип ракетного двигателя.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И.П.Павлов,И.И</a:t>
            </a:r>
            <a:r>
              <a:rPr lang="ru-RU" sz="2800" b="1" dirty="0" smtClean="0"/>
              <a:t>. Мечников </a:t>
            </a:r>
            <a:r>
              <a:rPr lang="ru-RU" sz="2800" dirty="0" smtClean="0"/>
              <a:t>– лауреаты Нобелевской премии.</a:t>
            </a:r>
          </a:p>
        </p:txBody>
      </p:sp>
      <p:pic>
        <p:nvPicPr>
          <p:cNvPr id="10244" name="Picture 6" descr="http://library.by/special/mendeleev/images/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4813"/>
            <a:ext cx="14398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http://public.super-job.ru/images/resume_fotos/180/57/8918057.large_49456197070cd88f62921cba81364f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997200"/>
            <a:ext cx="15128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58738" y="2371725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Д.И. Менделеев</a:t>
            </a: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619250" y="3813175"/>
            <a:ext cx="183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К.Циолковский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179388" y="5045075"/>
            <a:ext cx="149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И.П. Павлов</a:t>
            </a:r>
          </a:p>
        </p:txBody>
      </p:sp>
      <p:sp>
        <p:nvSpPr>
          <p:cNvPr id="10249" name="TextBox 5"/>
          <p:cNvSpPr txBox="1">
            <a:spLocks noChangeArrowheads="1"/>
          </p:cNvSpPr>
          <p:nvPr/>
        </p:nvSpPr>
        <p:spPr bwMode="auto">
          <a:xfrm>
            <a:off x="1685925" y="6165850"/>
            <a:ext cx="178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И.И. Мечников</a:t>
            </a:r>
          </a:p>
        </p:txBody>
      </p:sp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7200" y="1906588"/>
            <a:ext cx="1350963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2288" y="4292600"/>
            <a:ext cx="14462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1088</Words>
  <Application>Microsoft Office PowerPoint</Application>
  <PresentationFormat>Экран (4:3)</PresentationFormat>
  <Paragraphs>207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Россия на крутом пороге истории.  Духовная биография первого десятилетия XX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Два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Исакова Светлана</dc:creator>
  <cp:lastModifiedBy>Home</cp:lastModifiedBy>
  <cp:revision>162</cp:revision>
  <dcterms:created xsi:type="dcterms:W3CDTF">2007-10-12T13:53:29Z</dcterms:created>
  <dcterms:modified xsi:type="dcterms:W3CDTF">2014-08-13T13:11:24Z</dcterms:modified>
</cp:coreProperties>
</file>