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57" r:id="rId7"/>
    <p:sldId id="261" r:id="rId8"/>
    <p:sldId id="263" r:id="rId9"/>
    <p:sldId id="262" r:id="rId10"/>
    <p:sldId id="265" r:id="rId11"/>
    <p:sldId id="266" r:id="rId12"/>
    <p:sldId id="267" r:id="rId13"/>
    <p:sldId id="272" r:id="rId14"/>
    <p:sldId id="273" r:id="rId15"/>
    <p:sldId id="269" r:id="rId16"/>
    <p:sldId id="268" r:id="rId17"/>
    <p:sldId id="270" r:id="rId18"/>
    <p:sldId id="271" r:id="rId19"/>
    <p:sldId id="274" r:id="rId20"/>
    <p:sldId id="280" r:id="rId21"/>
    <p:sldId id="276" r:id="rId22"/>
    <p:sldId id="277" r:id="rId23"/>
    <p:sldId id="275" r:id="rId24"/>
    <p:sldId id="278" r:id="rId25"/>
    <p:sldId id="283" r:id="rId26"/>
    <p:sldId id="281" r:id="rId27"/>
    <p:sldId id="279" r:id="rId28"/>
    <p:sldId id="282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BD5CE-58F0-484C-B645-2F445220C23E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49A0-931D-4816-8A9F-97437A6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xvatit.com/index.php?title=%D0%92%D0%B5%D0%BB%D0%B8%D0%BA%D0%B8%D0%B9_%D0%B4%D0%B0%D1%80_%D1%82%D0%B2%D0%BE%D1%80%D1%87%D0%B5%D1%81%D1%82%D0%B2%D0%B0:_%D1%80%D0%B0%D0%B4%D0%BE%D1%81%D1%82%D1%8C_%D0%B8_%D0%BA%D1%80%D0%B0%D1%81%D0%BE%D1%82%D0%B0_%D1%81%D0%BE%D0%B7%D0%B8%D0%B4%D0%B0%D0%BD%D0%B8%D1%8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УСТНОЕ НАРОДНОЕ ТВОРЧЕСТВО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ОБРЯДОВЫЙ ФОЛЬКЛОР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Kokila" pitchFamily="34" charset="0"/>
              </a:rPr>
              <a:t>Календарные обрядовые песни делятся на: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Kokil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r>
              <a:rPr lang="ru-RU" dirty="0" smtClean="0">
                <a:latin typeface="Monotype Corsiva" pitchFamily="66" charset="0"/>
              </a:rPr>
              <a:t>Зимние Святочные </a:t>
            </a:r>
            <a:r>
              <a:rPr lang="ru-RU" dirty="0" smtClean="0">
                <a:latin typeface="Monotype Corsiva" pitchFamily="66" charset="0"/>
              </a:rPr>
              <a:t>песни (колядки).</a:t>
            </a:r>
          </a:p>
          <a:p>
            <a:r>
              <a:rPr lang="ru-RU" dirty="0" smtClean="0">
                <a:latin typeface="Monotype Corsiva" pitchFamily="66" charset="0"/>
              </a:rPr>
              <a:t>Масленичные </a:t>
            </a:r>
            <a:r>
              <a:rPr lang="ru-RU" dirty="0" smtClean="0">
                <a:latin typeface="Monotype Corsiva" pitchFamily="66" charset="0"/>
              </a:rPr>
              <a:t>песни.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Весенние </a:t>
            </a:r>
            <a:r>
              <a:rPr lang="ru-RU" dirty="0" smtClean="0">
                <a:latin typeface="Monotype Corsiva" pitchFamily="66" charset="0"/>
              </a:rPr>
              <a:t>песни (</a:t>
            </a:r>
            <a:r>
              <a:rPr lang="ru-RU" dirty="0" err="1" smtClean="0">
                <a:latin typeface="Monotype Corsiva" pitchFamily="66" charset="0"/>
              </a:rPr>
              <a:t>заклички</a:t>
            </a:r>
            <a:r>
              <a:rPr lang="ru-RU" dirty="0" smtClean="0">
                <a:latin typeface="Monotype Corsiva" pitchFamily="66" charset="0"/>
              </a:rPr>
              <a:t>).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Летние семицкие </a:t>
            </a:r>
            <a:r>
              <a:rPr lang="ru-RU" dirty="0" smtClean="0">
                <a:latin typeface="Monotype Corsiva" pitchFamily="66" charset="0"/>
              </a:rPr>
              <a:t>песни (</a:t>
            </a:r>
            <a:r>
              <a:rPr lang="ru-RU" dirty="0" err="1" smtClean="0">
                <a:latin typeface="Monotype Corsiva" pitchFamily="66" charset="0"/>
              </a:rPr>
              <a:t>троицкие</a:t>
            </a:r>
            <a:r>
              <a:rPr lang="ru-RU" dirty="0" smtClean="0">
                <a:latin typeface="Monotype Corsiva" pitchFamily="66" charset="0"/>
              </a:rPr>
              <a:t>).</a:t>
            </a:r>
          </a:p>
          <a:p>
            <a:r>
              <a:rPr lang="ru-RU" dirty="0" smtClean="0">
                <a:latin typeface="Monotype Corsiva" pitchFamily="66" charset="0"/>
              </a:rPr>
              <a:t>Песни </a:t>
            </a:r>
            <a:r>
              <a:rPr lang="ru-RU" dirty="0" smtClean="0">
                <a:latin typeface="Monotype Corsiva" pitchFamily="66" charset="0"/>
              </a:rPr>
              <a:t>жатвы (осенние).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.pics.livejournal.com/allapri/28691931/129157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408712" cy="5623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0.liveinternet.ru/images/attach/b/3/11/716/11716512_Konstantin_Trutovskiy_Horovod_v_Kurskoy_gubernii_1860_Tretyakovka_s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77" y="908719"/>
            <a:ext cx="7362912" cy="5040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Что такое колядки?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Колядки – святочные народные песни у славян. В них прославляется рождение Христа Спасителя, а также возносят хвалу Божией Матери, ангелам, пастухам, первым возвестившим миру о рождении Иисуса. Колядующие желают всем в  своих песнях  мира, добра, благополучия и принимают угощение.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В дохристианские времена коляда был праздник </a:t>
            </a:r>
            <a:r>
              <a:rPr lang="ru-RU" b="1" dirty="0" err="1" smtClean="0">
                <a:solidFill>
                  <a:srgbClr val="00B0F0"/>
                </a:solidFill>
                <a:latin typeface="Monotype Corsiva" pitchFamily="66" charset="0"/>
              </a:rPr>
              <a:t>новолетия</a:t>
            </a: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. </a:t>
            </a:r>
            <a:endParaRPr lang="ru-RU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alsknews.ru/images/stories/jenuary2011/rozhd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608512" cy="5938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075.radikal.ru/1012/75/d8e283f1a5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714" y="881398"/>
            <a:ext cx="6920148" cy="456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1.liveinternet.ru/images/attach/c/2/68/815/68815935_sochel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16" y="911713"/>
            <a:ext cx="7204751" cy="489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Колядки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Нынче Ангел нам спустился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И пропел: "Христос родился!".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Мы пришли Христа прославить,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А вас с праздником поздравить.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Вот идём мы, пастухи,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Прощены нам все грехи.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К дому путь свой правим,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Христа Бога славим.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Коляда, коляда…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Коляда, коляда,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Накануне Рождества!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Тетенька добренька,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Пирожка-то </a:t>
            </a:r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</a:rPr>
              <a:t>сдобненька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Не режь, не ломай,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Поскорее подавай,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Двоим, троим,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Давно стоим,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Да не выстоим!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Печка-то топиться,</a:t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Пирожка-то хочется!</a:t>
            </a:r>
          </a:p>
          <a:p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Весенние обрядовые песни</a:t>
            </a:r>
            <a:endParaRPr lang="ru-RU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92D050"/>
                </a:solidFill>
                <a:latin typeface="Monotype Corsiva" pitchFamily="66" charset="0"/>
              </a:rPr>
              <a:t>Веснянки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 — старинные обрядовые песни календарного цикла, распространённые у украинцев, белорусов, русских и др. народов.</a:t>
            </a:r>
          </a:p>
          <a:p>
            <a:pPr>
              <a:buNone/>
            </a:pPr>
            <a:endParaRPr lang="ru-RU" b="1" dirty="0" smtClean="0">
              <a:solidFill>
                <a:srgbClr val="92D05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К веснянкам. относятся «</a:t>
            </a:r>
            <a:r>
              <a:rPr lang="ru-RU" b="1" dirty="0" err="1" smtClean="0">
                <a:solidFill>
                  <a:srgbClr val="92D050"/>
                </a:solidFill>
                <a:latin typeface="Monotype Corsiva" pitchFamily="66" charset="0"/>
              </a:rPr>
              <a:t>заклички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 весны», а также комплекс весенних песен, игр и хороводов.</a:t>
            </a:r>
            <a:endParaRPr lang="ru-RU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liveinternet.ru/images/attach/c/0/53/674/53674566_Konstantin_Makovskiy_Svyatochnoe_gad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620688"/>
            <a:ext cx="5544617" cy="41044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.pandoraopen.ru/http:/via-midgard.info/uploads/posts/2013-05/1367421741_navstrechu-solncu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5819006" cy="501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Утратив прежнее магическое значение, </a:t>
            </a:r>
            <a:r>
              <a:rPr lang="ru-RU" b="1" dirty="0" err="1" smtClean="0">
                <a:solidFill>
                  <a:srgbClr val="92D050"/>
                </a:solidFill>
                <a:latin typeface="Monotype Corsiva" pitchFamily="66" charset="0"/>
              </a:rPr>
              <a:t>веснянки-заклички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 сохранились </a:t>
            </a:r>
            <a:r>
              <a:rPr lang="ru-RU" b="1" u="sng" dirty="0" smtClean="0">
                <a:solidFill>
                  <a:srgbClr val="92D050"/>
                </a:solidFill>
                <a:latin typeface="Monotype Corsiva" pitchFamily="66" charset="0"/>
              </a:rPr>
              <a:t>в качестве детских песен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. В ряде местностей веснянки бытуют как лирические песни пробуждения природы. Напевы веснянок многократно использовались в </a:t>
            </a:r>
            <a:r>
              <a:rPr lang="ru-RU" b="1" u="sng" dirty="0" smtClean="0">
                <a:solidFill>
                  <a:srgbClr val="92D050"/>
                </a:solidFill>
                <a:latin typeface="Monotype Corsiva" pitchFamily="66" charset="0"/>
              </a:rPr>
              <a:t>сочинениях русских композиторов 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(оперы «Ночь перед 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Рождеством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» и «Майская ночь» Римского-Корсакова, 1-й концерт Чайковского для фортепьяно с оркестром и др.). </a:t>
            </a:r>
            <a:endParaRPr lang="ru-RU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22 марта по народному календарю </a:t>
            </a:r>
            <a:r>
              <a:rPr lang="ru-RU" b="1" u="sng" dirty="0" smtClean="0">
                <a:solidFill>
                  <a:srgbClr val="92D050"/>
                </a:solidFill>
                <a:latin typeface="Monotype Corsiva" pitchFamily="66" charset="0"/>
              </a:rPr>
              <a:t>день </a:t>
            </a:r>
            <a:r>
              <a:rPr lang="ru-RU" b="1" u="sng" dirty="0" smtClean="0">
                <a:solidFill>
                  <a:srgbClr val="92D050"/>
                </a:solidFill>
                <a:latin typeface="Monotype Corsiva" pitchFamily="66" charset="0"/>
              </a:rPr>
              <a:t>Жаворонка.  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По 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поверьям в этот день прилетают сорок первых птиц и приносят на своих крыльях весну. В этот день пекли из теста фигурки птиц (куличиков, жаворонков), вкладывали внутрь конопляные семечки, а вместо глаз - изюминки. Дети насаживали выпечных птиц на палки и выкрикивали </a:t>
            </a:r>
            <a:r>
              <a:rPr lang="ru-RU" b="1" dirty="0" err="1" smtClean="0">
                <a:solidFill>
                  <a:srgbClr val="92D050"/>
                </a:solidFill>
                <a:latin typeface="Monotype Corsiva" pitchFamily="66" charset="0"/>
              </a:rPr>
              <a:t>заклички</a:t>
            </a:r>
            <a:r>
              <a:rPr lang="ru-RU" b="1" dirty="0" smtClean="0">
                <a:solidFill>
                  <a:srgbClr val="92D050"/>
                </a:solidFill>
                <a:latin typeface="Monotype Corsiva" pitchFamily="66" charset="0"/>
              </a:rPr>
              <a:t>…</a:t>
            </a:r>
            <a:endParaRPr lang="ru-RU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7/98/821/98821427_large_2977473_98758623_a398c388bd7cd25b64c1e9ece7315f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706" y="634310"/>
            <a:ext cx="6723638" cy="5434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1/56/774/56774981_1269203908_zhavoro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616624" cy="4217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detskiy-mir.net/images/fotoprikols/902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35825"/>
            <a:ext cx="5688632" cy="467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Масленичные песни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Масленица — древний славянский праздник, доставшийся нам в наследство от языческой культуры, сохранившийся и после принятия христианства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Масленица приходится на неделю, предшествующую Великому посту. Поэтому в это время человек отводит душу в преддверии тяжелого и длительного Великого поста. Масленица — это, прежде всего, обильная и сытная пища.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Масленичные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обряды во многом сходны с новогодними. Они содержат игры, песни,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ряжение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Как отмечал в XIX веке известный фольклорист И.П. Сахаров, все дни масленой недели имеют свои особые названия: понедельник – "встреча", вторник – "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заигрыши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", среда – "лакомка", четверг – "широкий" ("широкая Масленица"), пятница – "тещины вечеринки", суббота – "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золовкины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посиделки", воскресенье – "прощеный день" (проводы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).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61.radikal.ru/i172/1202/f6/ea06d21a4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730" y="1042234"/>
            <a:ext cx="6175566" cy="4474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МАСЛЕНИЦА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- ОБМАНЩИЦА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кричалка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во время сжигания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масляничного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чучела)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1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ты, Масленица, обманщица!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Обманула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провела, Нагуляться не дала!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Уходи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Зима, ко сну, Присылай Весну!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Прощай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Масленица! / 3 раза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.liveinternet.ru/images/attach/c/4/80/945/80945812_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069" y="620689"/>
            <a:ext cx="5453063" cy="410445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ВСТРЕЧА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МАСЛЕНИЦЫ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 мы Масленицу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дожидаем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дожидаем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 окошечко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поглядаем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поглядаем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Сыр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 масло в глаза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увидаем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увидаем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Наша Масленица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годовая, годовая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Она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гостенька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дорогая, дорогая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Она пешею к нам не ходит, к нам не ходит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Всё на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команях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разъезжает, разъезжает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Уж ты, Масленица,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кривошейка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кривошейка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и встретим тебя хорошенько, хорошенько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Летние (семицкие ) песни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Седьмая неделя после пасхи называлась семицкой. Четверг этой недели назывался Семиком, а ее последний день (воскресенье) был праздником Троицы. На семицкую неделю совершались особые обряды, которые сопровождались песнями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otvori-sebia-sam.ru/wp-content/uploads/2013/06/semik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19268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Главным обрядом семицкой недели был обряд «завиванья венка». Одев праздничные наряды, девушки шли в лес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Затем девушки «завивали венки». На концах отдельных ветвей березы, не отламывая их, они сплетали («завивали») венки, напевая песню, в которой были слова: «Завивайся ты, березка, завивайся ты, кудрявая». 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Березынька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кудрявая,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Кудрявая, моложавая,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Под тобою,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березынька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Всё не мак цветет,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Под тобою,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березынька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Не огонь горит,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Не мак цветет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- Красные девушки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 хороводе стоят,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Про тебя,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березынька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Всё песни поют.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(Пели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при украшении и завивании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березы).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0.liveinternet.ru/images/attach/c/0/35/778/35778289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3672408" cy="434153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941168"/>
            <a:ext cx="3960440" cy="50405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2123728" y="908720"/>
            <a:ext cx="5198368" cy="4968552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63688" y="5733256"/>
            <a:ext cx="4968552" cy="79208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Monotype Corsiva" pitchFamily="66" charset="0"/>
              </a:rPr>
              <a:t>К.Е.МАКОВСКИЙ</a:t>
            </a:r>
          </a:p>
          <a:p>
            <a:pPr algn="r"/>
            <a:r>
              <a:rPr lang="ru-RU" b="1" dirty="0" smtClean="0">
                <a:latin typeface="Monotype Corsiva" pitchFamily="66" charset="0"/>
              </a:rPr>
              <a:t>ПОРТРЕТ  ДЕВУШКИ С СНОПОМ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Календарно-обрядовые  песни</a:t>
            </a:r>
            <a:r>
              <a:rPr lang="ru-RU" sz="3600" dirty="0" smtClean="0">
                <a:latin typeface="Monotype Corsiva" pitchFamily="66" charset="0"/>
              </a:rPr>
              <a:t>  относятся  к древнейшему  виду  народного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hlinkClick r:id="rId2" tooltip="Великий дар творчества: радость и красота созидания"/>
              </a:rPr>
              <a:t>творчества</a:t>
            </a:r>
            <a:r>
              <a:rPr lang="ru-RU" sz="3600" dirty="0" smtClean="0">
                <a:latin typeface="Monotype Corsiva" pitchFamily="66" charset="0"/>
              </a:rPr>
              <a:t>, и получили  они  свое  название  из-за  связи  с народным  сельскохозяйственным календарем — распорядком работ по временам года. 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2photo.ru/medium/t/x/44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386958" cy="39388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1835696" y="836712"/>
            <a:ext cx="5328592" cy="3960440"/>
          </a:xfrm>
        </p:spPr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ОБРЯДОВАЯ  ПЕСНЯ</a:t>
            </a:r>
            <a:r>
              <a:rPr lang="ru-RU" dirty="0" smtClean="0">
                <a:latin typeface="Monotype Corsiva" pitchFamily="66" charset="0"/>
              </a:rPr>
              <a:t> — </a:t>
            </a:r>
            <a:r>
              <a:rPr lang="ru-RU" dirty="0" err="1" smtClean="0">
                <a:latin typeface="Monotype Corsiva" pitchFamily="66" charset="0"/>
              </a:rPr>
              <a:t>песня</a:t>
            </a:r>
            <a:r>
              <a:rPr lang="ru-RU" dirty="0" smtClean="0">
                <a:latin typeface="Monotype Corsiva" pitchFamily="66" charset="0"/>
              </a:rPr>
              <a:t>, сопровождающая народный обряд. Народные обряды можно разбить на две основные группы: обряды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праздничные</a:t>
            </a:r>
            <a:r>
              <a:rPr lang="ru-RU" dirty="0" smtClean="0">
                <a:latin typeface="Monotype Corsiva" pitchFamily="66" charset="0"/>
              </a:rPr>
              <a:t>, связанные с религиозными празднествами, и обряды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семейные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,</a:t>
            </a:r>
            <a:r>
              <a:rPr lang="ru-RU" dirty="0" smtClean="0">
                <a:latin typeface="Monotype Corsiva" pitchFamily="66" charset="0"/>
              </a:rPr>
              <a:t> приуроченные к крупным событиям семейной жизни — к свадьбе, похоронам. В обрядовой поэзии сохранилось очень много следов глубокой старины.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Monotype Corsiva" pitchFamily="66" charset="0"/>
              </a:rPr>
              <a:t>Фольклор был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неотъемлемой частью народного быта</a:t>
            </a:r>
            <a:r>
              <a:rPr lang="ru-RU" dirty="0" smtClean="0">
                <a:latin typeface="Monotype Corsiva" pitchFamily="66" charset="0"/>
              </a:rPr>
              <a:t>. Он сопровождал первую пахоту и уборку последнего  снопа  в поле, молодежные  гулянья и рождественские или  </a:t>
            </a:r>
            <a:r>
              <a:rPr lang="ru-RU" dirty="0" err="1" smtClean="0">
                <a:latin typeface="Monotype Corsiva" pitchFamily="66" charset="0"/>
              </a:rPr>
              <a:t>троицкие</a:t>
            </a:r>
            <a:r>
              <a:rPr lang="ru-RU" dirty="0" smtClean="0">
                <a:latin typeface="Monotype Corsiva" pitchFamily="66" charset="0"/>
              </a:rPr>
              <a:t> обряды, крестины и свадьбы. </a:t>
            </a:r>
          </a:p>
          <a:p>
            <a:r>
              <a:rPr lang="ru-RU" dirty="0" smtClean="0">
                <a:latin typeface="Monotype Corsiva" pitchFamily="66" charset="0"/>
              </a:rPr>
              <a:t>Обрядовые  песни  считались  такой же 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обязательной </a:t>
            </a:r>
            <a:r>
              <a:rPr lang="ru-RU" dirty="0" smtClean="0">
                <a:latin typeface="Monotype Corsiva" pitchFamily="66" charset="0"/>
              </a:rPr>
              <a:t> составной  частью  обряда,  как и основные  обрядовые  действия.  Считалось  даже,  что  если  не будут  выполнены  все обрядовые  действия  и исполнены  сопровождающие  их песни,  то не будет  достигнут желаемый результат.  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В этой области русской поэзии ярче всего сказалось смешение двух культур —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языческой</a:t>
            </a:r>
            <a:r>
              <a:rPr lang="ru-RU" dirty="0" smtClean="0">
                <a:latin typeface="Monotype Corsiva" pitchFamily="66" charset="0"/>
              </a:rPr>
              <a:t> и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христианской,</a:t>
            </a:r>
            <a:r>
              <a:rPr lang="ru-RU" dirty="0" smtClean="0">
                <a:latin typeface="Monotype Corsiva" pitchFamily="66" charset="0"/>
              </a:rPr>
              <a:t> т.-е. «</a:t>
            </a:r>
            <a:r>
              <a:rPr lang="ru-RU" i="1" dirty="0" smtClean="0">
                <a:latin typeface="Monotype Corsiva" pitchFamily="66" charset="0"/>
              </a:rPr>
              <a:t>двоеверие</a:t>
            </a:r>
            <a:r>
              <a:rPr lang="ru-RU" dirty="0" smtClean="0">
                <a:latin typeface="Monotype Corsiva" pitchFamily="66" charset="0"/>
              </a:rPr>
              <a:t>». Языческий быт постепенно должен был применяться к быту христианскому. В частности, языческие празднества должны были слиться с праздниками церковными; календарь первобытный смешался с календарем византийским.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239</TotalTime>
  <Words>742</Words>
  <Application>Microsoft Office PowerPoint</Application>
  <PresentationFormat>Экран (4:3)</PresentationFormat>
  <Paragraphs>65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УСТНОЕ НАРОДНОЕ ТВОРЧЕСТВО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Календарные обрядовые песни делятся на:</vt:lpstr>
      <vt:lpstr>Слайд 11</vt:lpstr>
      <vt:lpstr>Слайд 12</vt:lpstr>
      <vt:lpstr>Что такое колядки?</vt:lpstr>
      <vt:lpstr>Слайд 14</vt:lpstr>
      <vt:lpstr>Слайд 15</vt:lpstr>
      <vt:lpstr>Слайд 16</vt:lpstr>
      <vt:lpstr>Колядки</vt:lpstr>
      <vt:lpstr>Коляда, коляда…</vt:lpstr>
      <vt:lpstr>Весенние обрядовые песни</vt:lpstr>
      <vt:lpstr>Слайд 20</vt:lpstr>
      <vt:lpstr>Слайд 21</vt:lpstr>
      <vt:lpstr>Слайд 22</vt:lpstr>
      <vt:lpstr>Слайд 23</vt:lpstr>
      <vt:lpstr>Слайд 24</vt:lpstr>
      <vt:lpstr>Слайд 25</vt:lpstr>
      <vt:lpstr>Масленичные песни</vt:lpstr>
      <vt:lpstr>Слайд 27</vt:lpstr>
      <vt:lpstr>Слайд 28</vt:lpstr>
      <vt:lpstr>  МАСЛЕНИЦА - ОБМАНЩИЦА (кричалка во время сжигания масляничного чучела) </vt:lpstr>
      <vt:lpstr> ВСТРЕЧА МАСЛЕНИЦЫ </vt:lpstr>
      <vt:lpstr>Летние (семицкие ) песни</vt:lpstr>
      <vt:lpstr>Слайд 32</vt:lpstr>
      <vt:lpstr>Слайд 33</vt:lpstr>
      <vt:lpstr>Слайд 34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НАРОДНОЕ ТВОРЧЕСТВО</dc:title>
  <dc:creator>Сергей</dc:creator>
  <cp:lastModifiedBy>Сергей</cp:lastModifiedBy>
  <cp:revision>25</cp:revision>
  <dcterms:created xsi:type="dcterms:W3CDTF">2013-08-07T18:03:41Z</dcterms:created>
  <dcterms:modified xsi:type="dcterms:W3CDTF">2013-08-14T08:09:07Z</dcterms:modified>
</cp:coreProperties>
</file>