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2" r:id="rId18"/>
    <p:sldId id="273" r:id="rId19"/>
    <p:sldId id="274" r:id="rId20"/>
    <p:sldId id="278" r:id="rId21"/>
    <p:sldId id="279" r:id="rId22"/>
    <p:sldId id="27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5FC1-33ED-4DDE-884C-66E574176967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09B1-34E4-41F3-93A5-C362198A3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09B1-34E4-41F3-93A5-C362198A31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0%B4%D1%80%D0%B8%D0%B4" TargetMode="External"/><Relationship Id="rId2" Type="http://schemas.openxmlformats.org/officeDocument/2006/relationships/hyperlink" Target="http://ru.wikipedia.org/wiki/%D0%9F%D0%BB%D0%BE%D1%89%D0%B0%D0%B4%D1%8C_%D0%98%D1%81%D0%BF%D0%B0%D0%BD%D0%B8%D0%B8_(%D0%9C%D0%B0%D0%B4%D1%80%D0%B8%D0%B4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iki/%D0%98%D1%81%D0%BF%D0%B0%D0%BD%D0%B8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B%D0%BE%D1%89%D0%B0%D0%B4%D1%8C_%D0%98%D1%81%D0%BF%D0%B0%D0%BD%D0%B8%D0%B8_(%D0%9C%D0%B0%D0%B4%D1%80%D0%B8%D0%B4)" TargetMode="External"/><Relationship Id="rId2" Type="http://schemas.openxmlformats.org/officeDocument/2006/relationships/hyperlink" Target="http://ru.wikipedia.org/wiki/%D0%A1%D0%B5%D1%80%D0%B2%D0%B0%D0%BD%D1%82%D0%B5%D1%81,_%D0%9C%D0%B8%D0%B3%D0%B5%D0%BB%D1%8C_%D0%B4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ru.wikipedia.org/wiki/%D0%98%D1%81%D0%BF%D0%B0%D0%BD%D0%B8%D0%B4%D0%B0%D0%B4" TargetMode="External"/><Relationship Id="rId4" Type="http://schemas.openxmlformats.org/officeDocument/2006/relationships/hyperlink" Target="http://ru.wikipedia.org/w/index.php?title=%D0%9A%D1%83%D0%BB%D0%BB%D0%BE-%D0%92%D0%B0%D0%BB%D0%B5%D1%80%D0%B0,_%D0%9B%D0%BE%D1%80%D0%B5%D0%BD%D1%86%D0%BE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A%D1%83%D0%BB%D0%BB%D0%BE-%D0%92%D0%B0%D0%BB%D0%B5%D1%80%D0%B0,_%D0%9B%D0%BE%D1%80%D0%B5%D0%BD%D1%86%D0%BE&amp;action=edit&amp;redlink=1" TargetMode="External"/><Relationship Id="rId3" Type="http://schemas.openxmlformats.org/officeDocument/2006/relationships/hyperlink" Target="http://ru.wikipedia.org/wiki/%D0%A1%D0%B0%D0%BD%D1%87%D0%BE_%D0%9F%D0%B0%D0%BD%D1%81%D0%B0" TargetMode="External"/><Relationship Id="rId7" Type="http://schemas.openxmlformats.org/officeDocument/2006/relationships/hyperlink" Target="http://ru.wikipedia.org/wiki/%D0%9F%D0%B5%D1%80%D1%81%D0%B5%D0%B9" TargetMode="External"/><Relationship Id="rId2" Type="http://schemas.openxmlformats.org/officeDocument/2006/relationships/hyperlink" Target="http://ru.wikipedia.org/wiki/%D0%94%D0%BE%D0%BD_%D0%9A%D0%B8%D1%85%D0%BE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0%D0%B0%D1%83%D0%BA%D0%B0%D0%BD%D0%B0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://ru.wikipedia.org/wiki/%D0%AD%D1%80%D1%81%D0%B8%D0%BB%D1%8C%D1%8F-%D0%B8-%D0%A1%D1%83%D0%BD%D1%8C%D0%B8%D0%B3%D0%B0,_%D0%90%D0%BB%D0%BE%D0%BD%D1%81%D0%BE_%D0%B4%D0%B5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://ru.wikipedia.org/wiki/%D0%98%D0%B7%D0%B0%D0%B1%D0%B5%D0%BB%D0%BB%D0%B0_%D0%9F%D0%BE%D1%80%D1%82%D1%83%D0%B3%D0%B0%D0%BB%D1%8C%D1%81%D0%BA%D0%B0%D1%8F" TargetMode="External"/><Relationship Id="rId9" Type="http://schemas.openxmlformats.org/officeDocument/2006/relationships/hyperlink" Target="http://ru.wikipedia.org/wiki/%D0%94%D1%83%D0%BB%D1%8C%D1%81%D0%B8%D0%BD%D0%B5%D1%8F_%D0%A2%D0%BE%D0%B1%D0%BE%D1%81%D1%81%D0%BA%D0%B0%D1%8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670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15_%D0%BD%D0%BE%D1%8F%D0%B1%D1%80%D1%8F" TargetMode="External"/><Relationship Id="rId2" Type="http://schemas.openxmlformats.org/officeDocument/2006/relationships/hyperlink" Target="http://ru.wikipedia.org/wiki/%D0%A7%D0%B5%D1%88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0%D0%B0%D0%B2%D0%B8%D1%8F" TargetMode="External"/><Relationship Id="rId5" Type="http://schemas.openxmlformats.org/officeDocument/2006/relationships/hyperlink" Target="http://ru.wikipedia.org/wiki/1592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ru.wikipedia.org/wiki/28_%D0%BC%D0%B0%D1%80%D1%82%D0%B0" TargetMode="External"/><Relationship Id="rId9" Type="http://schemas.openxmlformats.org/officeDocument/2006/relationships/hyperlink" Target="http://ru.wikipedia.org/wiki/%D0%90%D0%BC%D1%81%D1%82%D0%B5%D1%80%D0%B4%D0%B0%D0%B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%D0%A1%D1%8D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1471" TargetMode="External"/><Relationship Id="rId4" Type="http://schemas.openxmlformats.org/officeDocument/2006/relationships/hyperlink" Target="http://ru.wikipedia.org/wiki/14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4%D1%80%D0%B8%D0%B4" TargetMode="External"/><Relationship Id="rId3" Type="http://schemas.openxmlformats.org/officeDocument/2006/relationships/hyperlink" Target="http://ru.wikipedia.org/wiki/29_%D1%81%D0%B5%D0%BD%D1%82%D1%8F%D0%B1%D1%80%D1%8F" TargetMode="External"/><Relationship Id="rId7" Type="http://schemas.openxmlformats.org/officeDocument/2006/relationships/hyperlink" Target="http://ru.wikipedia.org/wiki/1616" TargetMode="External"/><Relationship Id="rId2" Type="http://schemas.openxmlformats.org/officeDocument/2006/relationships/hyperlink" Target="http://ru.wikipedia.org/wiki/%D0%98%D1%81%D0%BF%D0%B0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3_%D0%B0%D0%BF%D1%80%D0%B5%D0%BB%D1%8F" TargetMode="External"/><Relationship Id="rId5" Type="http://schemas.openxmlformats.org/officeDocument/2006/relationships/hyperlink" Target="http://ru.wikipedia.org/wiki/%D0%90%D0%BB%D1%8C%D0%BA%D0%B0%D0%BB%D0%B0-%D0%B4%D0%B5-%D0%AD%D0%BD%D0%B0%D1%80%D0%B5%D1%81" TargetMode="External"/><Relationship Id="rId4" Type="http://schemas.openxmlformats.org/officeDocument/2006/relationships/hyperlink" Target="http://ru.wikipedia.org/wiki/1547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РАЗВИТИЯ ЗАРУБЕЖНОЙ ДЕТСКОЙ ЛИТЕРАТУРЫ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b="1" i="1" dirty="0" smtClean="0"/>
              <a:t>Литература европейского Средневековья и Возрождения в детском чтении: легенды Томаса </a:t>
            </a:r>
            <a:r>
              <a:rPr lang="ru-RU" sz="3200" b="1" i="1" dirty="0" err="1" smtClean="0"/>
              <a:t>Мэлори</a:t>
            </a:r>
            <a:r>
              <a:rPr lang="ru-RU" sz="3200" b="1" i="1" dirty="0" smtClean="0"/>
              <a:t>, учебные книги Я.А. Коменского, роман   М. Сервантеса «Дон Кихот», роман Ф. Рабле «</a:t>
            </a:r>
            <a:r>
              <a:rPr lang="ru-RU" sz="3200" b="1" i="1" dirty="0" err="1" smtClean="0"/>
              <a:t>Гаргантюа</a:t>
            </a:r>
            <a:r>
              <a:rPr lang="ru-RU" sz="3200" b="1" i="1" dirty="0" smtClean="0"/>
              <a:t> и </a:t>
            </a:r>
            <a:r>
              <a:rPr lang="ru-RU" sz="3200" b="1" i="1" dirty="0" err="1" smtClean="0"/>
              <a:t>Пантагрюэль</a:t>
            </a:r>
            <a:r>
              <a:rPr lang="ru-RU" sz="3200" b="1" i="1" dirty="0" smtClean="0"/>
              <a:t>».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BUН2\Рабочий стол\детская литература 4 В\3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643338" cy="4857784"/>
          </a:xfrm>
          <a:prstGeom prst="rect">
            <a:avLst/>
          </a:prstGeom>
          <a:noFill/>
        </p:spPr>
      </p:pic>
      <p:pic>
        <p:nvPicPr>
          <p:cNvPr id="8196" name="Picture 4" descr="C:\Documents and Settings\BUН2\Рабочий стол\детская литература 4 В\11831cce41a442fc11e3c625f74ef53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78772"/>
            <a:ext cx="3571900" cy="462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BUН2\Рабочий стол\детская литература 4 В\Migel_de_Servantes_Saavedra__Don_Kihot._V_dvuh_chastyah._Chast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2786082" cy="3071834"/>
          </a:xfrm>
          <a:prstGeom prst="rect">
            <a:avLst/>
          </a:prstGeom>
          <a:noFill/>
        </p:spPr>
      </p:pic>
      <p:pic>
        <p:nvPicPr>
          <p:cNvPr id="9218" name="Picture 2" descr="C:\Documents and Settings\BUН2\Рабочий стол\детская литература 4 В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2928958" cy="3643338"/>
          </a:xfrm>
          <a:prstGeom prst="rect">
            <a:avLst/>
          </a:prstGeom>
          <a:noFill/>
        </p:spPr>
      </p:pic>
      <p:pic>
        <p:nvPicPr>
          <p:cNvPr id="9219" name="Picture 3" descr="C:\Documents and Settings\BUН2\Рабочий стол\детская литература 4 В\57893866_DON_KI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4405320" cy="272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Памятник Мигелю де Сервантесу</a:t>
            </a:r>
            <a:r>
              <a:rPr lang="ru-RU" sz="2800" b="0" dirty="0" smtClean="0"/>
              <a:t> расположен на </a:t>
            </a:r>
            <a:r>
              <a:rPr lang="ru-RU" sz="2800" b="0" dirty="0" smtClean="0">
                <a:hlinkClick r:id="rId2" tooltip="Площадь Испании (Мадрид)"/>
              </a:rPr>
              <a:t>площади Испании</a:t>
            </a:r>
            <a:r>
              <a:rPr lang="ru-RU" sz="2800" b="0" dirty="0" smtClean="0"/>
              <a:t> в районе Королевского дворца в </a:t>
            </a:r>
            <a:r>
              <a:rPr lang="ru-RU" sz="2800" b="0" dirty="0" smtClean="0">
                <a:hlinkClick r:id="rId3" tooltip="Мадрид"/>
              </a:rPr>
              <a:t>Мадриде</a:t>
            </a:r>
            <a:r>
              <a:rPr lang="ru-RU" sz="2800" b="0" dirty="0" smtClean="0"/>
              <a:t>, </a:t>
            </a:r>
            <a:r>
              <a:rPr lang="ru-RU" sz="2800" b="0" dirty="0" smtClean="0">
                <a:hlinkClick r:id="rId4" tooltip="Испания"/>
              </a:rPr>
              <a:t>Испания</a:t>
            </a:r>
            <a:r>
              <a:rPr lang="ru-RU" sz="2800" b="0" dirty="0" smtClean="0"/>
              <a:t>.</a:t>
            </a:r>
            <a:endParaRPr lang="ru-RU" sz="2800" dirty="0"/>
          </a:p>
        </p:txBody>
      </p:sp>
      <p:pic>
        <p:nvPicPr>
          <p:cNvPr id="10242" name="Picture 2" descr="C:\Documents and Settings\BUН2\Рабочий стол\детская литература 4 В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786058"/>
            <a:ext cx="3252792" cy="2714644"/>
          </a:xfrm>
          <a:prstGeom prst="rect">
            <a:avLst/>
          </a:prstGeom>
          <a:noFill/>
        </p:spPr>
      </p:pic>
      <p:pic>
        <p:nvPicPr>
          <p:cNvPr id="10243" name="Picture 3" descr="C:\Documents and Settings\BUН2\Рабочий стол\детская литература 4 В\431px-Monumento_a_Miguel_de_Cervantes_-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857364"/>
            <a:ext cx="364333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2214554"/>
            <a:ext cx="8472518" cy="43577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В 1915 году, накануне трёхсотой годовщины смерти </a:t>
            </a:r>
            <a:r>
              <a:rPr lang="ru-RU" sz="2000" dirty="0" smtClean="0">
                <a:hlinkClick r:id="rId2" tooltip="Сервантес, Мигель де"/>
              </a:rPr>
              <a:t>Сервантеса</a:t>
            </a:r>
            <a:r>
              <a:rPr lang="ru-RU" sz="2000" dirty="0" smtClean="0"/>
              <a:t>, был объявлен национальный конкурс на создание памятника великому писателю. Скульптура была призвана украсить собой недавно созданную </a:t>
            </a:r>
            <a:r>
              <a:rPr lang="ru-RU" sz="2000" dirty="0" smtClean="0">
                <a:hlinkClick r:id="rId3" tooltip="Площадь Испании (Мадрид)"/>
              </a:rPr>
              <a:t>площадь Испании</a:t>
            </a:r>
            <a:r>
              <a:rPr lang="ru-RU" sz="2000" dirty="0" smtClean="0"/>
              <a:t>. Победивший проект был представлен архитектором Рафаэлем </a:t>
            </a:r>
            <a:r>
              <a:rPr lang="ru-RU" sz="2000" dirty="0" err="1" smtClean="0"/>
              <a:t>Мартинесом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Сапатерой</a:t>
            </a:r>
            <a:r>
              <a:rPr lang="ru-RU" sz="2000" dirty="0" smtClean="0"/>
              <a:t> и скульптором </a:t>
            </a:r>
            <a:r>
              <a:rPr lang="ru-RU" sz="2000" dirty="0" smtClean="0">
                <a:hlinkClick r:id="rId4" tooltip="Кулло-Валера, Лоренцо (страница отсутствует)"/>
              </a:rPr>
              <a:t>Лоренцо </a:t>
            </a:r>
            <a:r>
              <a:rPr lang="ru-RU" sz="2000" dirty="0" err="1" smtClean="0">
                <a:hlinkClick r:id="rId4" tooltip="Кулло-Валера, Лоренцо (страница отсутствует)"/>
              </a:rPr>
              <a:t>Кулло-Валера</a:t>
            </a:r>
            <a:r>
              <a:rPr lang="ru-RU" sz="2000" dirty="0" smtClean="0"/>
              <a:t>. В 1920 году был образован комитет по сбору средств на возведение памятника по </a:t>
            </a:r>
            <a:r>
              <a:rPr lang="ru-RU" sz="2000" dirty="0" err="1" smtClean="0"/>
              <a:t>всем</a:t>
            </a:r>
            <a:r>
              <a:rPr lang="ru-RU" sz="2000" dirty="0" err="1" smtClean="0">
                <a:hlinkClick r:id="rId5" tooltip="Испанидад"/>
              </a:rPr>
              <a:t>испаноговорящим</a:t>
            </a:r>
            <a:r>
              <a:rPr lang="ru-RU" sz="2000" dirty="0" smtClean="0">
                <a:hlinkClick r:id="rId5" tooltip="Испанидад"/>
              </a:rPr>
              <a:t> странам</a:t>
            </a:r>
            <a:r>
              <a:rPr lang="ru-RU" sz="2000" dirty="0" smtClean="0"/>
              <a:t>. До 1925 года работы по возведению монумента не начинались. В обозначенном году к работе над памятником был также привлечен архитектор Педро </a:t>
            </a:r>
            <a:r>
              <a:rPr lang="ru-RU" sz="2000" dirty="0" err="1" smtClean="0"/>
              <a:t>Мугурусо</a:t>
            </a:r>
            <a:r>
              <a:rPr lang="ru-RU" sz="2000" dirty="0" smtClean="0"/>
              <a:t>, который немного упростил внешний вид статуи, сделав скромнее украшение балюстрады и избавившись от фигуры парящей богини Виктории, венчающей вершину по первоначальному плану. Хотя работы и не были закончены, памятник был открыт 13 октября 1929 года.</a:t>
            </a:r>
            <a:endParaRPr lang="ru-RU" sz="2000" dirty="0"/>
          </a:p>
        </p:txBody>
      </p:sp>
      <p:pic>
        <p:nvPicPr>
          <p:cNvPr id="11267" name="Picture 3" descr="C:\Documents and Settings\BUН2\Рабочий стол\детская литература 4 В\71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0"/>
            <a:ext cx="3286148" cy="218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Сложная композиция памятника включает фигуру Сервантеса, сидящего у основания стелы и два бронзовых изваяния его самых известных персонажей: </a:t>
            </a:r>
            <a:r>
              <a:rPr lang="ru-RU" dirty="0" smtClean="0">
                <a:hlinkClick r:id="rId2" tooltip="Дон Кихот"/>
              </a:rPr>
              <a:t>Дона Кихота </a:t>
            </a:r>
            <a:r>
              <a:rPr lang="ru-RU" dirty="0" err="1" smtClean="0">
                <a:hlinkClick r:id="rId2" tooltip="Дон Кихот"/>
              </a:rPr>
              <a:t>Ламанческого</a:t>
            </a:r>
            <a:r>
              <a:rPr lang="ru-RU" dirty="0" smtClean="0"/>
              <a:t> и </a:t>
            </a:r>
            <a:r>
              <a:rPr lang="ru-RU" dirty="0" err="1" smtClean="0">
                <a:hlinkClick r:id="rId3" tooltip="Санчо Панса"/>
              </a:rPr>
              <a:t>Санчо</a:t>
            </a:r>
            <a:r>
              <a:rPr lang="ru-RU" dirty="0" smtClean="0">
                <a:hlinkClick r:id="rId3" tooltip="Санчо Панса"/>
              </a:rPr>
              <a:t> </a:t>
            </a:r>
            <a:r>
              <a:rPr lang="ru-RU" dirty="0" err="1" smtClean="0">
                <a:hlinkClick r:id="rId3" tooltip="Санчо Панса"/>
              </a:rPr>
              <a:t>Пансы</a:t>
            </a:r>
            <a:r>
              <a:rPr lang="ru-RU" dirty="0" smtClean="0"/>
              <a:t>, восседающих, соответственно, на старой кляче и ишаке.</a:t>
            </a:r>
          </a:p>
          <a:p>
            <a:pPr algn="just">
              <a:buNone/>
            </a:pPr>
            <a:r>
              <a:rPr lang="ru-RU" dirty="0" smtClean="0"/>
              <a:t>       Вершину стелы украшает собой глобус с пятью континентами, как аллегория распространения испанского языка по всему миру. Среди прочих, заметны статуи Реальности и Вымысла. С обратной стороны колонны расположена статуя королевы </a:t>
            </a:r>
            <a:r>
              <a:rPr lang="ru-RU" dirty="0" smtClean="0">
                <a:hlinkClick r:id="rId4" tooltip="Изабелла Португальская"/>
              </a:rPr>
              <a:t>Изабеллы Португальской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статуя королевы </a:t>
            </a:r>
            <a:r>
              <a:rPr lang="ru-RU" dirty="0" smtClean="0">
                <a:hlinkClick r:id="rId4" tooltip="Изабелла Португальская"/>
              </a:rPr>
              <a:t>Изабеллы Португальской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и фонтан (крайне ветхий в настоящее время), украшенный гербами стран, использующих язык Сервантеса. Кроме этого, композиция памятника включает индейца, подобного описанным </a:t>
            </a:r>
            <a:r>
              <a:rPr lang="ru-RU" dirty="0" err="1" smtClean="0">
                <a:hlinkClick r:id="rId5" tooltip="Эрсилья-и-Суньига, Алонсо де"/>
              </a:rPr>
              <a:t>Алонсо</a:t>
            </a:r>
            <a:r>
              <a:rPr lang="ru-RU" dirty="0" smtClean="0">
                <a:hlinkClick r:id="rId5" tooltip="Эрсилья-и-Суньига, Алонсо де"/>
              </a:rPr>
              <a:t> де </a:t>
            </a:r>
            <a:r>
              <a:rPr lang="ru-RU" dirty="0" err="1" smtClean="0">
                <a:hlinkClick r:id="rId5" tooltip="Эрсилья-и-Суньига, Алонсо де"/>
              </a:rPr>
              <a:t>Эрсилья-и-Суньига</a:t>
            </a:r>
            <a:r>
              <a:rPr lang="ru-RU" dirty="0" smtClean="0"/>
              <a:t> в поэме </a:t>
            </a:r>
            <a:r>
              <a:rPr lang="ru-RU" dirty="0" err="1" smtClean="0">
                <a:hlinkClick r:id="rId6" tooltip="Араукана"/>
              </a:rPr>
              <a:t>Араукана</a:t>
            </a:r>
            <a:r>
              <a:rPr lang="ru-RU" dirty="0" err="1" smtClean="0"/>
              <a:t>и</a:t>
            </a:r>
            <a:r>
              <a:rPr lang="ru-RU" dirty="0" smtClean="0"/>
              <a:t> </a:t>
            </a:r>
            <a:r>
              <a:rPr lang="ru-RU" dirty="0" smtClean="0">
                <a:hlinkClick r:id="rId7" tooltip="Персей"/>
              </a:rPr>
              <a:t>Персея</a:t>
            </a:r>
            <a:r>
              <a:rPr lang="ru-RU" dirty="0" smtClean="0"/>
              <a:t>, символизирующего классическую лирику.</a:t>
            </a:r>
          </a:p>
          <a:p>
            <a:pPr algn="just">
              <a:buNone/>
            </a:pPr>
            <a:r>
              <a:rPr lang="ru-RU" dirty="0" smtClean="0"/>
              <a:t>        В течение 30-х годов XX века работа над памятником практически не велась. Лишь в 1950-е годы завершить начатое отцом удалось сыну Лоренцо </a:t>
            </a:r>
            <a:r>
              <a:rPr lang="ru-RU" dirty="0" err="1" smtClean="0"/>
              <a:t>Кулло-Валера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Кулло-Валера, Лоренцо (страница отсутствует)"/>
              </a:rPr>
              <a:t>Федерико</a:t>
            </a:r>
            <a:r>
              <a:rPr lang="ru-RU" dirty="0" smtClean="0">
                <a:hlinkClick r:id="rId8" tooltip="Кулло-Валера, Лоренцо (страница отсутствует)"/>
              </a:rPr>
              <a:t> </a:t>
            </a:r>
            <a:r>
              <a:rPr lang="ru-RU" dirty="0" err="1" smtClean="0">
                <a:hlinkClick r:id="rId8" tooltip="Кулло-Валера, Лоренцо (страница отсутствует)"/>
              </a:rPr>
              <a:t>Кулло-Валера</a:t>
            </a:r>
            <a:r>
              <a:rPr lang="ru-RU" dirty="0" smtClean="0"/>
              <a:t>. Он добавил фигуры </a:t>
            </a:r>
            <a:r>
              <a:rPr lang="ru-RU" dirty="0" smtClean="0">
                <a:hlinkClick r:id="rId9" tooltip="Дульсинея Тобосская"/>
              </a:rPr>
              <a:t>Дульсинеи</a:t>
            </a:r>
            <a:r>
              <a:rPr lang="ru-RU" dirty="0" smtClean="0"/>
              <a:t> и, позднее, в 1960-е, группу «</a:t>
            </a:r>
            <a:r>
              <a:rPr lang="ru-RU" dirty="0" err="1" smtClean="0"/>
              <a:t>Ринконете</a:t>
            </a:r>
            <a:r>
              <a:rPr lang="ru-RU" dirty="0" smtClean="0"/>
              <a:t> и </a:t>
            </a:r>
            <a:r>
              <a:rPr lang="ru-RU" dirty="0" err="1" smtClean="0"/>
              <a:t>Кортадильо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12290" name="Picture 2" descr="C:\Documents and Settings\BUН2\Рабочий стол\детская литература 4 В\260px-Monumento_a_Cervantes_(Madrid)_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214290"/>
            <a:ext cx="3000396" cy="1785950"/>
          </a:xfrm>
          <a:prstGeom prst="rect">
            <a:avLst/>
          </a:prstGeom>
          <a:noFill/>
        </p:spPr>
      </p:pic>
      <p:pic>
        <p:nvPicPr>
          <p:cNvPr id="12291" name="Picture 3" descr="C:\Documents and Settings\BUН2\Рабочий стол\детская литература 4 В\717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0"/>
            <a:ext cx="487680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Иллюстрации Гюстава </a:t>
            </a:r>
            <a:r>
              <a:rPr lang="ru-RU" sz="3200" dirty="0" err="1" smtClean="0"/>
              <a:t>Доре</a:t>
            </a:r>
            <a:r>
              <a:rPr lang="ru-RU" sz="3200" dirty="0" smtClean="0"/>
              <a:t> (1832 – 1883)</a:t>
            </a:r>
            <a:endParaRPr lang="ru-RU" sz="3200" dirty="0"/>
          </a:p>
        </p:txBody>
      </p:sp>
      <p:pic>
        <p:nvPicPr>
          <p:cNvPr id="1026" name="Picture 2" descr="C:\Documents and Settings\BUН2\Рабочий стол\детская литература 4 В\don-quixote-and-sancho-setting-out-1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744416" cy="4608512"/>
          </a:xfrm>
          <a:prstGeom prst="rect">
            <a:avLst/>
          </a:prstGeom>
          <a:noFill/>
        </p:spPr>
      </p:pic>
      <p:pic>
        <p:nvPicPr>
          <p:cNvPr id="1028" name="Picture 4" descr="C:\Documents and Settings\BUН2\Рабочий стол\детская литература 4 В\69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600400" cy="49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BUН2\Рабочий стол\детская литература 4 В\Don_Quixote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094256" cy="5794921"/>
          </a:xfrm>
          <a:prstGeom prst="rect">
            <a:avLst/>
          </a:prstGeom>
          <a:noFill/>
        </p:spPr>
      </p:pic>
      <p:pic>
        <p:nvPicPr>
          <p:cNvPr id="2051" name="Picture 3" descr="C:\Documents and Settings\BUН2\Рабочий стол\детская литература 4 В\020255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000500" cy="580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2146250"/>
          </a:xfrm>
        </p:spPr>
        <p:txBody>
          <a:bodyPr>
            <a:noAutofit/>
          </a:bodyPr>
          <a:lstStyle/>
          <a:p>
            <a:r>
              <a:rPr lang="ru-RU" sz="2000" dirty="0" smtClean="0"/>
              <a:t>Франсуа Рабле́ (фр. </a:t>
            </a:r>
            <a:r>
              <a:rPr lang="ru-RU" sz="2000" dirty="0" err="1" smtClean="0"/>
              <a:t>François</a:t>
            </a:r>
            <a:r>
              <a:rPr lang="ru-RU" sz="2000" dirty="0" smtClean="0"/>
              <a:t> </a:t>
            </a:r>
            <a:r>
              <a:rPr lang="ru-RU" sz="2000" dirty="0" err="1" smtClean="0"/>
              <a:t>Rabelais</a:t>
            </a:r>
            <a:r>
              <a:rPr lang="ru-RU" sz="2000" dirty="0" smtClean="0"/>
              <a:t>; предположительно 1494, </a:t>
            </a:r>
            <a:r>
              <a:rPr lang="ru-RU" sz="2000" dirty="0" err="1" smtClean="0"/>
              <a:t>Шинон</a:t>
            </a:r>
            <a:r>
              <a:rPr lang="ru-RU" sz="2000" dirty="0" smtClean="0"/>
              <a:t> — 9 апреля 1553, Париж) — один из крупнейших французских писателей эпохи Ренессанса, наиболее известен как автор романа «</a:t>
            </a:r>
            <a:r>
              <a:rPr lang="ru-RU" sz="2000" dirty="0" err="1" smtClean="0"/>
              <a:t>Гаргантюа</a:t>
            </a:r>
            <a:r>
              <a:rPr lang="ru-RU" sz="2000" dirty="0" smtClean="0"/>
              <a:t> и </a:t>
            </a:r>
            <a:r>
              <a:rPr lang="ru-RU" sz="2000" dirty="0" err="1" smtClean="0"/>
              <a:t>Пантагрюэль</a:t>
            </a:r>
            <a:r>
              <a:rPr lang="ru-RU" sz="2000" dirty="0" smtClean="0"/>
              <a:t>». По мнению М.Бахтина, является одним из авторов, заложивших основы современной европейской литературы.</a:t>
            </a:r>
            <a:endParaRPr lang="ru-RU" sz="2000" dirty="0"/>
          </a:p>
        </p:txBody>
      </p:sp>
      <p:pic>
        <p:nvPicPr>
          <p:cNvPr id="1026" name="Picture 2" descr="C:\Documents and Settings\BUН2\Рабочий стол\детская литература 4 В\item_43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375"/>
            <a:ext cx="3337307" cy="3816350"/>
          </a:xfrm>
          <a:prstGeom prst="rect">
            <a:avLst/>
          </a:prstGeom>
          <a:noFill/>
        </p:spPr>
      </p:pic>
      <p:pic>
        <p:nvPicPr>
          <p:cNvPr id="1027" name="Picture 3" descr="C:\Documents and Settings\BUН2\Рабочий стол\детская литература 4 В\item_43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088232" cy="3141699"/>
          </a:xfrm>
          <a:prstGeom prst="rect">
            <a:avLst/>
          </a:prstGeom>
          <a:noFill/>
        </p:spPr>
      </p:pic>
      <p:pic>
        <p:nvPicPr>
          <p:cNvPr id="1028" name="Picture 4" descr="C:\Documents and Settings\BUН2\Рабочий стол\детская литература 4 В\1243636946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2304256" cy="3089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Роман «</a:t>
            </a:r>
            <a:r>
              <a:rPr lang="ru-RU" sz="3200" dirty="0" err="1" smtClean="0"/>
              <a:t>Гаргантюа</a:t>
            </a:r>
            <a:r>
              <a:rPr lang="ru-RU" sz="3200" dirty="0" smtClean="0"/>
              <a:t> и </a:t>
            </a:r>
            <a:r>
              <a:rPr lang="ru-RU" sz="3200" dirty="0" err="1" smtClean="0"/>
              <a:t>Пантагрюэль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2054" name="Picture 6" descr="C:\Documents and Settings\BUН2\Рабочий стол\детская литература 4 В\4661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2808312" cy="3848586"/>
          </a:xfrm>
          <a:prstGeom prst="rect">
            <a:avLst/>
          </a:prstGeom>
          <a:noFill/>
        </p:spPr>
      </p:pic>
      <p:pic>
        <p:nvPicPr>
          <p:cNvPr id="2055" name="Picture 7" descr="C:\Documents and Settings\BUН2\Рабочий стол\детская литература 4 В\38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2438400" cy="3316287"/>
          </a:xfrm>
          <a:prstGeom prst="rect">
            <a:avLst/>
          </a:prstGeom>
          <a:noFill/>
        </p:spPr>
      </p:pic>
      <p:pic>
        <p:nvPicPr>
          <p:cNvPr id="2056" name="Picture 8" descr="C:\Documents and Settings\BUН2\Рабочий стол\детская литература 4 В\__F._Rable_v_izlozhenii_dlya_shkolnikov_Gargantyua_i_Pantagryuel_s_prilozheniem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2304256" cy="354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Титул издания второй книги «</a:t>
            </a:r>
            <a:r>
              <a:rPr lang="ru-RU" sz="2800" b="0" dirty="0" err="1" smtClean="0"/>
              <a:t>Гаргантюа</a:t>
            </a:r>
            <a:r>
              <a:rPr lang="ru-RU" sz="2800" b="0" dirty="0" smtClean="0"/>
              <a:t> и </a:t>
            </a:r>
            <a:r>
              <a:rPr lang="ru-RU" sz="2800" b="0" dirty="0" err="1" smtClean="0"/>
              <a:t>Пантагрюэля</a:t>
            </a:r>
            <a:r>
              <a:rPr lang="ru-RU" sz="2800" b="0" dirty="0" smtClean="0"/>
              <a:t>» в Лионе, 1571 г.</a:t>
            </a:r>
            <a:endParaRPr lang="ru-RU" sz="2800" dirty="0"/>
          </a:p>
        </p:txBody>
      </p:sp>
      <p:pic>
        <p:nvPicPr>
          <p:cNvPr id="3074" name="Picture 2" descr="C:\Documents and Settings\BUН2\Рабочий стол\детская литература 4 В\250px-RabelaisPentagruelTitlepage1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35704" cy="4220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Ян </a:t>
            </a:r>
            <a:r>
              <a:rPr lang="ru-RU" dirty="0" err="1" smtClean="0"/>
              <a:t>Амос</a:t>
            </a:r>
            <a:r>
              <a:rPr lang="ru-RU" dirty="0" smtClean="0"/>
              <a:t> Коменский </a:t>
            </a:r>
            <a:br>
              <a:rPr lang="ru-RU" dirty="0" smtClean="0"/>
            </a:br>
            <a:r>
              <a:rPr lang="ru-RU" sz="2700" b="0" dirty="0" smtClean="0">
                <a:latin typeface="+mn-lt"/>
              </a:rPr>
              <a:t>(</a:t>
            </a:r>
            <a:r>
              <a:rPr lang="ru-RU" sz="2700" b="0" dirty="0" err="1" smtClean="0">
                <a:latin typeface="+mn-lt"/>
                <a:hlinkClick r:id="rId2" tooltip="Чешский язык"/>
              </a:rPr>
              <a:t>чеш</a:t>
            </a:r>
            <a:r>
              <a:rPr lang="ru-RU" sz="2700" b="0" dirty="0" smtClean="0">
                <a:latin typeface="+mn-lt"/>
                <a:hlinkClick r:id="rId2" tooltip="Чешский язык"/>
              </a:rPr>
              <a:t>.</a:t>
            </a:r>
            <a:r>
              <a:rPr lang="ru-RU" sz="2700" b="0" dirty="0" smtClean="0">
                <a:latin typeface="+mn-lt"/>
              </a:rPr>
              <a:t> </a:t>
            </a:r>
            <a:r>
              <a:rPr lang="en-US" sz="2700" b="0" i="1" dirty="0" smtClean="0">
                <a:latin typeface="+mn-lt"/>
              </a:rPr>
              <a:t>Jan Amos </a:t>
            </a:r>
            <a:r>
              <a:rPr lang="en-US" sz="2700" b="0" i="1" dirty="0" err="1" smtClean="0">
                <a:latin typeface="+mn-lt"/>
              </a:rPr>
              <a:t>Komenský</a:t>
            </a:r>
            <a:r>
              <a:rPr lang="en-US" sz="2700" b="0" dirty="0" smtClean="0">
                <a:latin typeface="+mn-lt"/>
              </a:rPr>
              <a:t>, </a:t>
            </a:r>
            <a:r>
              <a:rPr lang="ru-RU" sz="2700" b="0" dirty="0" smtClean="0">
                <a:latin typeface="+mn-lt"/>
                <a:hlinkClick r:id="rId3" tooltip="Латинский язык"/>
              </a:rPr>
              <a:t>лат.</a:t>
            </a:r>
            <a:r>
              <a:rPr lang="ru-RU" sz="2700" b="0" dirty="0" smtClean="0">
                <a:latin typeface="+mn-lt"/>
              </a:rPr>
              <a:t> </a:t>
            </a:r>
            <a:r>
              <a:rPr lang="en-US" sz="2700" b="0" i="1" dirty="0" smtClean="0">
                <a:latin typeface="+mn-lt"/>
              </a:rPr>
              <a:t>Comenius</a:t>
            </a:r>
            <a:r>
              <a:rPr lang="en-US" sz="2700" b="0" dirty="0" smtClean="0">
                <a:latin typeface="+mn-lt"/>
              </a:rPr>
              <a:t>; </a:t>
            </a:r>
            <a:r>
              <a:rPr lang="en-US" sz="2700" b="0" dirty="0" smtClean="0">
                <a:latin typeface="+mn-lt"/>
                <a:hlinkClick r:id="rId4" tooltip="28 марта"/>
              </a:rPr>
              <a:t>28 </a:t>
            </a:r>
            <a:r>
              <a:rPr lang="ru-RU" sz="2700" b="0" dirty="0" smtClean="0">
                <a:latin typeface="+mn-lt"/>
                <a:hlinkClick r:id="rId4" tooltip="28 марта"/>
              </a:rPr>
              <a:t>марта</a:t>
            </a:r>
            <a:r>
              <a:rPr lang="ru-RU" sz="2700" b="0" dirty="0" smtClean="0">
                <a:latin typeface="+mn-lt"/>
              </a:rPr>
              <a:t> </a:t>
            </a:r>
            <a:r>
              <a:rPr lang="ru-RU" sz="2700" b="0" dirty="0" smtClean="0">
                <a:latin typeface="+mn-lt"/>
                <a:hlinkClick r:id="rId5" tooltip="1592"/>
              </a:rPr>
              <a:t>1592</a:t>
            </a:r>
            <a:r>
              <a:rPr lang="ru-RU" sz="2700" b="0" dirty="0" smtClean="0">
                <a:latin typeface="+mn-lt"/>
              </a:rPr>
              <a:t>, </a:t>
            </a:r>
            <a:r>
              <a:rPr lang="ru-RU" sz="2700" b="0" dirty="0" err="1" smtClean="0">
                <a:latin typeface="+mn-lt"/>
              </a:rPr>
              <a:t>Нивница</a:t>
            </a:r>
            <a:r>
              <a:rPr lang="ru-RU" sz="2700" b="0" dirty="0" smtClean="0">
                <a:latin typeface="+mn-lt"/>
              </a:rPr>
              <a:t>, Южная </a:t>
            </a:r>
            <a:r>
              <a:rPr lang="ru-RU" sz="2700" b="0" dirty="0" smtClean="0">
                <a:latin typeface="+mn-lt"/>
                <a:hlinkClick r:id="rId6" tooltip="Моравия"/>
              </a:rPr>
              <a:t>Моравия</a:t>
            </a:r>
            <a:r>
              <a:rPr lang="ru-RU" sz="2700" b="0" dirty="0" smtClean="0">
                <a:latin typeface="+mn-lt"/>
              </a:rPr>
              <a:t> — </a:t>
            </a:r>
            <a:r>
              <a:rPr lang="ru-RU" sz="2700" b="0" dirty="0" smtClean="0">
                <a:latin typeface="+mn-lt"/>
                <a:hlinkClick r:id="rId7" tooltip="15 ноября"/>
              </a:rPr>
              <a:t>15 ноября</a:t>
            </a:r>
            <a:r>
              <a:rPr lang="ru-RU" sz="2700" b="0" dirty="0" smtClean="0">
                <a:latin typeface="+mn-lt"/>
              </a:rPr>
              <a:t> </a:t>
            </a:r>
            <a:r>
              <a:rPr lang="ru-RU" sz="2700" b="0" dirty="0" smtClean="0">
                <a:latin typeface="+mn-lt"/>
                <a:hlinkClick r:id="rId8" tooltip="1670"/>
              </a:rPr>
              <a:t>1670</a:t>
            </a:r>
            <a:r>
              <a:rPr lang="ru-RU" sz="2700" b="0" dirty="0" smtClean="0">
                <a:latin typeface="+mn-lt"/>
              </a:rPr>
              <a:t>, </a:t>
            </a:r>
            <a:r>
              <a:rPr lang="ru-RU" sz="2700" b="0" dirty="0" smtClean="0">
                <a:latin typeface="+mn-lt"/>
                <a:hlinkClick r:id="rId9" tooltip="Амстердам"/>
              </a:rPr>
              <a:t>Амстердам</a:t>
            </a:r>
            <a:r>
              <a:rPr lang="ru-RU" sz="2700" b="0" dirty="0" smtClean="0">
                <a:latin typeface="+mn-lt"/>
              </a:rPr>
              <a:t>)</a:t>
            </a:r>
            <a:endParaRPr lang="ru-RU" sz="2700" dirty="0">
              <a:latin typeface="+mn-lt"/>
            </a:endParaRPr>
          </a:p>
        </p:txBody>
      </p:sp>
      <p:pic>
        <p:nvPicPr>
          <p:cNvPr id="1026" name="Picture 2" descr="C:\Documents and Settings\BUН2\Рабочий стол\детская литература 4 В\Johan_amos_comenius_1592-1671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1714488"/>
            <a:ext cx="4357718" cy="435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Иллюстрации Гюстава </a:t>
            </a:r>
            <a:r>
              <a:rPr lang="ru-RU" sz="4400" dirty="0" err="1" smtClean="0"/>
              <a:t>Доре</a:t>
            </a:r>
            <a:r>
              <a:rPr lang="ru-RU" sz="4400" dirty="0" smtClean="0"/>
              <a:t> (1832 – 1883)</a:t>
            </a:r>
            <a:endParaRPr lang="ru-RU" dirty="0"/>
          </a:p>
        </p:txBody>
      </p:sp>
      <p:pic>
        <p:nvPicPr>
          <p:cNvPr id="3074" name="Picture 2" descr="C:\Documents and Settings\BUН2\Рабочий стол\детская литература 4 В\gargantua-and-pantagruel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3"/>
            <a:ext cx="7272808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602128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Гаргантюа</a:t>
            </a:r>
            <a:r>
              <a:rPr lang="ru-RU" dirty="0" smtClean="0"/>
              <a:t> и его друзья готовятся атаковать </a:t>
            </a:r>
            <a:r>
              <a:rPr lang="ru-RU" smtClean="0"/>
              <a:t>войско Пикрохола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BUН2\Рабочий стол\детская литература 4 В\gargantu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456384" cy="4680520"/>
          </a:xfrm>
          <a:prstGeom prst="rect">
            <a:avLst/>
          </a:prstGeom>
          <a:noFill/>
        </p:spPr>
      </p:pic>
      <p:pic>
        <p:nvPicPr>
          <p:cNvPr id="4099" name="Picture 3" descr="C:\Documents and Settings\BUН2\Рабочий стол\детская литература 4 В\ph03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5283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BUН2\Рабочий стол\детская литература 4 В\35142997_07_cop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04455" cy="3213806"/>
          </a:xfrm>
          <a:prstGeom prst="rect">
            <a:avLst/>
          </a:prstGeom>
          <a:noFill/>
        </p:spPr>
      </p:pic>
      <p:pic>
        <p:nvPicPr>
          <p:cNvPr id="4099" name="Picture 3" descr="C:\Documents and Settings\BUН2\Рабочий стол\детская литература 4 В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550006" cy="3118331"/>
          </a:xfrm>
          <a:prstGeom prst="rect">
            <a:avLst/>
          </a:prstGeom>
          <a:noFill/>
        </p:spPr>
      </p:pic>
      <p:pic>
        <p:nvPicPr>
          <p:cNvPr id="4100" name="Picture 4" descr="C:\Documents and Settings\BUН2\Рабочий стол\детская литература 4 В\23351680_garganty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32048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3762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BUН2\Рабочий стол\детская литература 4 В\janua_linguarum_reserat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500330" cy="2857520"/>
          </a:xfrm>
          <a:prstGeom prst="rect">
            <a:avLst/>
          </a:prstGeom>
          <a:noFill/>
        </p:spPr>
      </p:pic>
      <p:pic>
        <p:nvPicPr>
          <p:cNvPr id="2051" name="Picture 3" descr="C:\Documents and Settings\BUН2\Рабочий стол\детская литература 4 В\1003889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14" y="857232"/>
            <a:ext cx="2357486" cy="2428892"/>
          </a:xfrm>
          <a:prstGeom prst="rect">
            <a:avLst/>
          </a:prstGeom>
          <a:noFill/>
        </p:spPr>
      </p:pic>
      <p:pic>
        <p:nvPicPr>
          <p:cNvPr id="2053" name="Picture 5" descr="C:\Documents and Settings\BUН2\Рабочий стол\детская литература 4 В\70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2786082" cy="3974811"/>
          </a:xfrm>
          <a:prstGeom prst="rect">
            <a:avLst/>
          </a:prstGeom>
          <a:noFill/>
        </p:spPr>
      </p:pic>
      <p:pic>
        <p:nvPicPr>
          <p:cNvPr id="2054" name="Picture 6" descr="C:\Documents and Settings\BUН2\Рабочий стол\детская литература 4 В\00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50293"/>
            <a:ext cx="2643206" cy="298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dirty="0" smtClean="0">
                <a:hlinkClick r:id="rId2" tooltip="Сэр"/>
              </a:rPr>
              <a:t>Сэр</a:t>
            </a:r>
            <a:r>
              <a:rPr lang="ru-RU" sz="2700" b="0" dirty="0" smtClean="0"/>
              <a:t> </a:t>
            </a:r>
            <a:r>
              <a:rPr lang="ru-RU" sz="2700" dirty="0" err="1" smtClean="0"/>
              <a:t>То́мас</a:t>
            </a:r>
            <a:r>
              <a:rPr lang="ru-RU" sz="2700" dirty="0" smtClean="0"/>
              <a:t> </a:t>
            </a:r>
            <a:r>
              <a:rPr lang="ru-RU" sz="2700" dirty="0" err="1" smtClean="0"/>
              <a:t>Мэ́лори</a:t>
            </a:r>
            <a:r>
              <a:rPr lang="ru-RU" sz="2700" b="0" dirty="0" smtClean="0"/>
              <a:t> (</a:t>
            </a:r>
            <a:r>
              <a:rPr lang="ru-RU" sz="2700" b="0" dirty="0" smtClean="0">
                <a:hlinkClick r:id="rId3" tooltip="Английский язык"/>
              </a:rPr>
              <a:t>англ.</a:t>
            </a:r>
            <a:r>
              <a:rPr lang="ru-RU" sz="2700" b="0" dirty="0" smtClean="0"/>
              <a:t> </a:t>
            </a:r>
            <a:r>
              <a:rPr lang="ru-RU" sz="2700" b="0" i="1" dirty="0" err="1" smtClean="0"/>
              <a:t>Sir</a:t>
            </a:r>
            <a:r>
              <a:rPr lang="ru-RU" sz="2700" b="0" i="1" dirty="0" smtClean="0"/>
              <a:t> </a:t>
            </a:r>
            <a:r>
              <a:rPr lang="ru-RU" sz="2700" b="0" i="1" dirty="0" err="1" smtClean="0">
                <a:latin typeface="+mn-lt"/>
              </a:rPr>
              <a:t>Thomas</a:t>
            </a:r>
            <a:r>
              <a:rPr lang="ru-RU" sz="2700" b="0" i="1" dirty="0" smtClean="0">
                <a:latin typeface="+mn-lt"/>
              </a:rPr>
              <a:t> </a:t>
            </a:r>
            <a:r>
              <a:rPr lang="ru-RU" sz="2700" b="0" i="1" dirty="0" err="1" smtClean="0">
                <a:latin typeface="+mn-lt"/>
              </a:rPr>
              <a:t>Malory</a:t>
            </a:r>
            <a:r>
              <a:rPr lang="ru-RU" sz="2700" b="0" dirty="0" smtClean="0">
                <a:latin typeface="+mn-lt"/>
              </a:rPr>
              <a:t>; </a:t>
            </a:r>
            <a:r>
              <a:rPr lang="ru-RU" sz="2700" b="0" dirty="0" err="1" smtClean="0">
                <a:latin typeface="+mn-lt"/>
              </a:rPr>
              <a:t>ок</a:t>
            </a:r>
            <a:r>
              <a:rPr lang="ru-RU" sz="2700" b="0" dirty="0" smtClean="0">
                <a:latin typeface="+mn-lt"/>
              </a:rPr>
              <a:t>. </a:t>
            </a:r>
            <a:r>
              <a:rPr lang="ru-RU" sz="2700" b="0" dirty="0" smtClean="0">
                <a:latin typeface="+mn-lt"/>
                <a:hlinkClick r:id="rId4" tooltip="1405"/>
              </a:rPr>
              <a:t>1405</a:t>
            </a:r>
            <a:r>
              <a:rPr lang="ru-RU" sz="2700" b="0" dirty="0" smtClean="0">
                <a:latin typeface="+mn-lt"/>
              </a:rPr>
              <a:t>—14 марта </a:t>
            </a:r>
            <a:r>
              <a:rPr lang="ru-RU" sz="2700" b="0" dirty="0" smtClean="0">
                <a:latin typeface="+mn-lt"/>
                <a:hlinkClick r:id="rId5" tooltip="1471"/>
              </a:rPr>
              <a:t>1471</a:t>
            </a:r>
            <a:r>
              <a:rPr lang="ru-RU" sz="2700" b="0" dirty="0" smtClean="0">
                <a:latin typeface="+mn-lt"/>
              </a:rPr>
              <a:t>) — английский писатель, автор «</a:t>
            </a:r>
            <a:r>
              <a:rPr lang="ru-RU" sz="2700" b="0" i="1" dirty="0" smtClean="0">
                <a:latin typeface="+mn-lt"/>
              </a:rPr>
              <a:t>Книги о короле Артуре и о его доблестных рыцарях Круглого стола</a:t>
            </a:r>
            <a:r>
              <a:rPr lang="ru-RU" sz="2700" b="0" dirty="0" smtClean="0">
                <a:latin typeface="+mn-lt"/>
              </a:rPr>
              <a:t>».</a:t>
            </a:r>
            <a:endParaRPr lang="ru-RU" sz="2700" dirty="0">
              <a:latin typeface="+mn-lt"/>
            </a:endParaRPr>
          </a:p>
        </p:txBody>
      </p:sp>
      <p:pic>
        <p:nvPicPr>
          <p:cNvPr id="3075" name="Picture 3" descr="C:\Documents and Settings\BUН2\Рабочий стол\детская литература 4 В\KnightD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071678"/>
            <a:ext cx="2857488" cy="4214842"/>
          </a:xfrm>
          <a:prstGeom prst="rect">
            <a:avLst/>
          </a:prstGeom>
          <a:noFill/>
        </p:spPr>
      </p:pic>
      <p:pic>
        <p:nvPicPr>
          <p:cNvPr id="3076" name="Picture 4" descr="C:\Documents and Settings\BUН2\Рабочий стол\детская литература 4 В\Man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357430"/>
            <a:ext cx="3290918" cy="4190040"/>
          </a:xfrm>
          <a:prstGeom prst="rect">
            <a:avLst/>
          </a:prstGeom>
          <a:noFill/>
        </p:spPr>
      </p:pic>
      <p:pic>
        <p:nvPicPr>
          <p:cNvPr id="8" name="Picture 2" descr="C:\Documents and Settings\BUН2\Рабочий стол\детская литература 4 В\walter-crane-king-arthur-asks-the-lady-of-the-lake-for-the-sword-excalibur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630362"/>
            <a:ext cx="2357454" cy="408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BUН2\Рабочий стол\детская литература 4 В\Tomas_Melori__Smert_Ar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2214578" cy="2971800"/>
          </a:xfrm>
          <a:prstGeom prst="rect">
            <a:avLst/>
          </a:prstGeom>
          <a:noFill/>
        </p:spPr>
      </p:pic>
      <p:pic>
        <p:nvPicPr>
          <p:cNvPr id="4100" name="Picture 4" descr="C:\Documents and Settings\BUН2\Рабочий стол\детская литература 4 В\Tomas_Melori__Smert_Artura._Kniga_tretya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2143140" cy="2409825"/>
          </a:xfrm>
          <a:prstGeom prst="rect">
            <a:avLst/>
          </a:prstGeom>
          <a:noFill/>
        </p:spPr>
      </p:pic>
      <p:pic>
        <p:nvPicPr>
          <p:cNvPr id="4101" name="Picture 5" descr="C:\Documents and Settings\BUН2\Рабочий стол\детская литература 4 В\15366_a9b4da3aa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2428892" cy="2728116"/>
          </a:xfrm>
          <a:prstGeom prst="rect">
            <a:avLst/>
          </a:prstGeom>
          <a:noFill/>
        </p:spPr>
      </p:pic>
      <p:pic>
        <p:nvPicPr>
          <p:cNvPr id="8" name="Picture 2" descr="C:\Documents and Settings\BUН2\Рабочий стол\детская литература 4 В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14686"/>
            <a:ext cx="2500330" cy="278608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e61916452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428604"/>
            <a:ext cx="2847975" cy="2643206"/>
          </a:xfrm>
        </p:spPr>
      </p:pic>
      <p:pic>
        <p:nvPicPr>
          <p:cNvPr id="5122" name="Picture 2" descr="C:\Documents and Settings\BUН2\Рабочий стол\детская литература 4 В\Gra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810000" cy="2400300"/>
          </a:xfrm>
          <a:prstGeom prst="rect">
            <a:avLst/>
          </a:prstGeom>
          <a:noFill/>
        </p:spPr>
      </p:pic>
      <p:pic>
        <p:nvPicPr>
          <p:cNvPr id="5123" name="Picture 3" descr="C:\Documents and Settings\BUН2\Рабочий стол\детская литература 4 В\King_Arthur_and_the_Knights_of_the_Round_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3357586" cy="2732828"/>
          </a:xfrm>
          <a:prstGeom prst="rect">
            <a:avLst/>
          </a:prstGeom>
          <a:noFill/>
        </p:spPr>
      </p:pic>
      <p:pic>
        <p:nvPicPr>
          <p:cNvPr id="5124" name="Picture 4" descr="C:\Documents and Settings\BUН2\Рабочий стол\детская литература 4 В\9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3000396" cy="283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 dirty="0" smtClean="0"/>
              <a:t>Миге́ль де Серва́нтес Сааве́дра</a:t>
            </a:r>
            <a:r>
              <a:rPr lang="vi-VN" sz="2400" b="0" dirty="0" smtClean="0"/>
              <a:t> (</a:t>
            </a:r>
            <a:r>
              <a:rPr lang="vi-VN" sz="2400" b="0" dirty="0" smtClean="0">
                <a:hlinkClick r:id="rId2" tooltip="Испанский язык"/>
              </a:rPr>
              <a:t>исп.</a:t>
            </a:r>
            <a:r>
              <a:rPr lang="vi-VN" sz="2400" b="0" dirty="0" smtClean="0"/>
              <a:t> </a:t>
            </a:r>
            <a:r>
              <a:rPr lang="en-US" sz="2400" b="0" i="1" dirty="0" smtClean="0"/>
              <a:t>Miguel de Cervantes </a:t>
            </a:r>
            <a:r>
              <a:rPr lang="en-US" sz="2400" b="0" i="1" dirty="0" err="1" smtClean="0"/>
              <a:t>Saavedra</a:t>
            </a:r>
            <a:r>
              <a:rPr lang="en-US" sz="2400" b="0" dirty="0" smtClean="0"/>
              <a:t>; </a:t>
            </a:r>
            <a:r>
              <a:rPr lang="vi-VN" sz="2400" b="0" dirty="0" smtClean="0"/>
              <a:t>предположительно </a:t>
            </a:r>
            <a:r>
              <a:rPr lang="vi-VN" sz="2400" b="0" dirty="0" smtClean="0">
                <a:hlinkClick r:id="rId3" tooltip="29 сентября"/>
              </a:rPr>
              <a:t>29 сентября</a:t>
            </a:r>
            <a:r>
              <a:rPr lang="vi-VN" sz="2400" b="0" dirty="0" smtClean="0"/>
              <a:t> </a:t>
            </a:r>
            <a:r>
              <a:rPr lang="vi-VN" sz="2400" b="0" dirty="0" smtClean="0">
                <a:hlinkClick r:id="rId4" tooltip="1547"/>
              </a:rPr>
              <a:t>1547</a:t>
            </a:r>
            <a:r>
              <a:rPr lang="vi-VN" sz="2400" b="0" dirty="0" smtClean="0"/>
              <a:t>, </a:t>
            </a:r>
            <a:r>
              <a:rPr lang="vi-VN" sz="2400" b="0" dirty="0" smtClean="0">
                <a:hlinkClick r:id="rId5" tooltip="Алькала-де-Энарес"/>
              </a:rPr>
              <a:t>Алькала-де-Энарес</a:t>
            </a:r>
            <a:r>
              <a:rPr lang="vi-VN" sz="2400" b="0" dirty="0" smtClean="0"/>
              <a:t> — </a:t>
            </a:r>
            <a:r>
              <a:rPr lang="vi-VN" sz="2400" b="0" dirty="0" smtClean="0">
                <a:hlinkClick r:id="rId6" tooltip="23 апреля"/>
              </a:rPr>
              <a:t>23 апреля</a:t>
            </a:r>
            <a:r>
              <a:rPr lang="vi-VN" sz="2400" b="0" dirty="0" smtClean="0"/>
              <a:t> </a:t>
            </a:r>
            <a:r>
              <a:rPr lang="vi-VN" sz="2400" b="0" dirty="0" smtClean="0">
                <a:hlinkClick r:id="rId7" tooltip="1616"/>
              </a:rPr>
              <a:t>1616</a:t>
            </a:r>
            <a:r>
              <a:rPr lang="vi-VN" sz="2400" b="0" dirty="0" smtClean="0"/>
              <a:t>,</a:t>
            </a:r>
            <a:r>
              <a:rPr lang="vi-VN" sz="2400" b="0" dirty="0" smtClean="0">
                <a:hlinkClick r:id="rId8" tooltip="Мадрид"/>
              </a:rPr>
              <a:t>Мадрид</a:t>
            </a:r>
            <a:r>
              <a:rPr lang="vi-VN" sz="2400" b="0" dirty="0" smtClean="0"/>
              <a:t>)</a:t>
            </a:r>
            <a:endParaRPr lang="ru-RU" sz="2400" dirty="0"/>
          </a:p>
        </p:txBody>
      </p:sp>
      <p:pic>
        <p:nvPicPr>
          <p:cNvPr id="6146" name="Picture 2" descr="C:\Documents and Settings\BUН2\Рабочий стол\детская литература 4 В\1278667192_ser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1928802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BUН2\Рабочий стол\детская литература 4 В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071966" cy="3929090"/>
          </a:xfrm>
          <a:prstGeom prst="rect">
            <a:avLst/>
          </a:prstGeom>
          <a:noFill/>
        </p:spPr>
      </p:pic>
      <p:pic>
        <p:nvPicPr>
          <p:cNvPr id="5" name="Picture 4" descr="C:\Documents and Settings\BUН2\Рабочий стол\детская литература 4 В\prisonbook2_jpg_1309779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286148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BUН2\Рабочий стол\детская литература 4 В\Migel_Servantes__Don_Kih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2786082" cy="4214842"/>
          </a:xfrm>
          <a:prstGeom prst="rect">
            <a:avLst/>
          </a:prstGeom>
          <a:noFill/>
        </p:spPr>
      </p:pic>
      <p:pic>
        <p:nvPicPr>
          <p:cNvPr id="7171" name="Picture 3" descr="C:\Documents and Settings\BUН2\Рабочий стол\детская литература 4 В\Migel_de_Servantes__Hitroumnyj_idalgo_Don_Kihot_Lamanch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286148" cy="4138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</TotalTime>
  <Words>182</Words>
  <Application>Microsoft Office PowerPoint</Application>
  <PresentationFormat>Экран (4:3)</PresentationFormat>
  <Paragraphs>22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ЭТАПЫ РАЗВИТИЯ ЗАРУБЕЖНОЙ ДЕТСКОЙ ЛИТЕРАТУРЫ</vt:lpstr>
      <vt:lpstr>Ян Амос Коменский  (чеш. Jan Amos Komenský, лат. Comenius; 28 марта 1592, Нивница, Южная Моравия — 15 ноября 1670, Амстердам)</vt:lpstr>
      <vt:lpstr>Слайд 3</vt:lpstr>
      <vt:lpstr>Сэр То́мас Мэ́лори (англ. Sir Thomas Malory; ок. 1405—14 марта 1471) — английский писатель, автор «Книги о короле Артуре и о его доблестных рыцарях Круглого стола».</vt:lpstr>
      <vt:lpstr>Слайд 5</vt:lpstr>
      <vt:lpstr>Слайд 6</vt:lpstr>
      <vt:lpstr>Миге́ль де Серва́нтес Сааве́дра (исп. Miguel de Cervantes Saavedra; предположительно 29 сентября 1547, Алькала-де-Энарес — 23 апреля 1616,Мадрид)</vt:lpstr>
      <vt:lpstr>Слайд 8</vt:lpstr>
      <vt:lpstr>Слайд 9</vt:lpstr>
      <vt:lpstr>Слайд 10</vt:lpstr>
      <vt:lpstr>Слайд 11</vt:lpstr>
      <vt:lpstr>Памятник Мигелю де Сервантесу расположен на площади Испании в районе Королевского дворца в Мадриде, Испания.</vt:lpstr>
      <vt:lpstr>Слайд 13</vt:lpstr>
      <vt:lpstr>Слайд 14</vt:lpstr>
      <vt:lpstr>Иллюстрации Гюстава Доре (1832 – 1883)</vt:lpstr>
      <vt:lpstr>Слайд 16</vt:lpstr>
      <vt:lpstr>Франсуа Рабле́ (фр. François Rabelais; предположительно 1494, Шинон — 9 апреля 1553, Париж) — один из крупнейших французских писателей эпохи Ренессанса, наиболее известен как автор романа «Гаргантюа и Пантагрюэль». По мнению М.Бахтина, является одним из авторов, заложивших основы современной европейской литературы.</vt:lpstr>
      <vt:lpstr>Роман «Гаргантюа и Пантагрюэль»</vt:lpstr>
      <vt:lpstr>Титул издания второй книги «Гаргантюа и Пантагрюэля» в Лионе, 1571 г.</vt:lpstr>
      <vt:lpstr>Иллюстрации Гюстава Доре (1832 – 1883)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ЗАРУБЕЖНОЙ ДЕТСКОЙ ЛИТЕРАТУРЫ</dc:title>
  <cp:lastModifiedBy>BUН2</cp:lastModifiedBy>
  <cp:revision>23</cp:revision>
  <dcterms:modified xsi:type="dcterms:W3CDTF">2013-11-04T12:48:00Z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1782987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