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86" r:id="rId3"/>
    <p:sldId id="264" r:id="rId4"/>
    <p:sldId id="257" r:id="rId5"/>
    <p:sldId id="273" r:id="rId6"/>
    <p:sldId id="284" r:id="rId7"/>
    <p:sldId id="265" r:id="rId8"/>
    <p:sldId id="276" r:id="rId9"/>
    <p:sldId id="275" r:id="rId10"/>
    <p:sldId id="258" r:id="rId11"/>
    <p:sldId id="266" r:id="rId12"/>
    <p:sldId id="259" r:id="rId13"/>
    <p:sldId id="267" r:id="rId14"/>
    <p:sldId id="274" r:id="rId15"/>
    <p:sldId id="282" r:id="rId16"/>
    <p:sldId id="260" r:id="rId17"/>
    <p:sldId id="261" r:id="rId18"/>
    <p:sldId id="262" r:id="rId19"/>
    <p:sldId id="268" r:id="rId20"/>
    <p:sldId id="278" r:id="rId21"/>
    <p:sldId id="269" r:id="rId22"/>
    <p:sldId id="277" r:id="rId23"/>
    <p:sldId id="263" r:id="rId24"/>
    <p:sldId id="270" r:id="rId25"/>
    <p:sldId id="271" r:id="rId26"/>
    <p:sldId id="281" r:id="rId27"/>
    <p:sldId id="272" r:id="rId28"/>
    <p:sldId id="279" r:id="rId29"/>
    <p:sldId id="280" r:id="rId30"/>
    <p:sldId id="283" r:id="rId31"/>
    <p:sldId id="285"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52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150164-86DD-4BF2-944F-A34C348F4521}" type="datetimeFigureOut">
              <a:rPr lang="ru-RU" smtClean="0"/>
              <a:t>12.05.2013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1716BD-31D9-47AF-9199-1097B8642410}" type="slidenum">
              <a:rPr lang="ru-RU" smtClean="0"/>
              <a:t>‹#›</a:t>
            </a:fld>
            <a:endParaRPr lang="ru-RU"/>
          </a:p>
        </p:txBody>
      </p:sp>
    </p:spTree>
    <p:extLst>
      <p:ext uri="{BB962C8B-B14F-4D97-AF65-F5344CB8AC3E}">
        <p14:creationId xmlns:p14="http://schemas.microsoft.com/office/powerpoint/2010/main" val="250868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http://en.wikipedia.org/wiki/Hackney_carriage</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3</a:t>
            </a:fld>
            <a:endParaRPr lang="ru-RU"/>
          </a:p>
        </p:txBody>
      </p:sp>
    </p:spTree>
    <p:extLst>
      <p:ext uri="{BB962C8B-B14F-4D97-AF65-F5344CB8AC3E}">
        <p14:creationId xmlns:p14="http://schemas.microsoft.com/office/powerpoint/2010/main" val="2892341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http://www.taxi-london.net/London-Taxi-History.html</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4</a:t>
            </a:fld>
            <a:endParaRPr lang="ru-RU"/>
          </a:p>
        </p:txBody>
      </p:sp>
    </p:spTree>
    <p:extLst>
      <p:ext uri="{BB962C8B-B14F-4D97-AF65-F5344CB8AC3E}">
        <p14:creationId xmlns:p14="http://schemas.microsoft.com/office/powerpoint/2010/main" val="79203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knowledgeoflondon.com/taxis.htm</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6</a:t>
            </a:fld>
            <a:endParaRPr lang="ru-RU"/>
          </a:p>
        </p:txBody>
      </p:sp>
    </p:spTree>
    <p:extLst>
      <p:ext uri="{BB962C8B-B14F-4D97-AF65-F5344CB8AC3E}">
        <p14:creationId xmlns:p14="http://schemas.microsoft.com/office/powerpoint/2010/main" val="368849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11</a:t>
            </a:fld>
            <a:endParaRPr lang="ru-RU"/>
          </a:p>
        </p:txBody>
      </p:sp>
    </p:spTree>
    <p:extLst>
      <p:ext uri="{BB962C8B-B14F-4D97-AF65-F5344CB8AC3E}">
        <p14:creationId xmlns:p14="http://schemas.microsoft.com/office/powerpoint/2010/main" val="377298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http://www.answers.com/topic/austin-12-4-low-loader-taxi</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19</a:t>
            </a:fld>
            <a:endParaRPr lang="ru-RU"/>
          </a:p>
        </p:txBody>
      </p:sp>
    </p:spTree>
    <p:extLst>
      <p:ext uri="{BB962C8B-B14F-4D97-AF65-F5344CB8AC3E}">
        <p14:creationId xmlns:p14="http://schemas.microsoft.com/office/powerpoint/2010/main" val="15998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http://en.wikipedia.org/wiki/Austin_London_Taxicab</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20</a:t>
            </a:fld>
            <a:endParaRPr lang="ru-RU"/>
          </a:p>
        </p:txBody>
      </p:sp>
    </p:spTree>
    <p:extLst>
      <p:ext uri="{BB962C8B-B14F-4D97-AF65-F5344CB8AC3E}">
        <p14:creationId xmlns:p14="http://schemas.microsoft.com/office/powerpoint/2010/main" val="1692594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www.lvta.co.uk/history.htm‎</a:t>
            </a:r>
            <a:endParaRPr lang="ru-RU" dirty="0"/>
          </a:p>
        </p:txBody>
      </p:sp>
      <p:sp>
        <p:nvSpPr>
          <p:cNvPr id="4" name="Номер слайда 3"/>
          <p:cNvSpPr>
            <a:spLocks noGrp="1"/>
          </p:cNvSpPr>
          <p:nvPr>
            <p:ph type="sldNum" sz="quarter" idx="10"/>
          </p:nvPr>
        </p:nvSpPr>
        <p:spPr/>
        <p:txBody>
          <a:bodyPr/>
          <a:lstStyle/>
          <a:p>
            <a:fld id="{A61716BD-31D9-47AF-9199-1097B8642410}" type="slidenum">
              <a:rPr lang="ru-RU" smtClean="0"/>
              <a:t>21</a:t>
            </a:fld>
            <a:endParaRPr lang="ru-RU"/>
          </a:p>
        </p:txBody>
      </p:sp>
    </p:spTree>
    <p:extLst>
      <p:ext uri="{BB962C8B-B14F-4D97-AF65-F5344CB8AC3E}">
        <p14:creationId xmlns:p14="http://schemas.microsoft.com/office/powerpoint/2010/main" val="12898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B17B6115-3A60-467E-B4EA-BEF5FBDCDB5B}" type="datetimeFigureOut">
              <a:rPr lang="ru-RU" smtClean="0"/>
              <a:t>12.05.2013</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7B7D4EB-1983-475A-BCF6-69E1089B396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7B6115-3A60-467E-B4EA-BEF5FBDCDB5B}"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7D4EB-1983-475A-BCF6-69E1089B396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7B6115-3A60-467E-B4EA-BEF5FBDCDB5B}" type="datetimeFigureOut">
              <a:rPr lang="ru-RU" smtClean="0"/>
              <a:t>12.05.2013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7B7D4EB-1983-475A-BCF6-69E1089B396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Объект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B17B6115-3A60-467E-B4EA-BEF5FBDCDB5B}" type="datetimeFigureOut">
              <a:rPr lang="ru-RU" smtClean="0"/>
              <a:t>12.05.2013</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27B7D4EB-1983-475A-BCF6-69E1089B396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B17B6115-3A60-467E-B4EA-BEF5FBDCDB5B}" type="datetimeFigureOut">
              <a:rPr lang="ru-RU" smtClean="0"/>
              <a:t>12.05.2013</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27B7D4EB-1983-475A-BCF6-69E1089B3967}"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Объект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B17B6115-3A60-467E-B4EA-BEF5FBDCDB5B}" type="datetimeFigureOut">
              <a:rPr lang="ru-RU" smtClean="0"/>
              <a:t>12.05.2013</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27B7D4EB-1983-475A-BCF6-69E1089B396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B17B6115-3A60-467E-B4EA-BEF5FBDCDB5B}" type="datetimeFigureOut">
              <a:rPr lang="ru-RU" smtClean="0"/>
              <a:t>12.05.2013</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7B7D4EB-1983-475A-BCF6-69E1089B396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17B6115-3A60-467E-B4EA-BEF5FBDCDB5B}" type="datetimeFigureOut">
              <a:rPr lang="ru-RU" smtClean="0"/>
              <a:t>12.05.2013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7B7D4EB-1983-475A-BCF6-69E1089B396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B17B6115-3A60-467E-B4EA-BEF5FBDCDB5B}" type="datetimeFigureOut">
              <a:rPr lang="ru-RU" smtClean="0"/>
              <a:t>12.05.2013</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27B7D4EB-1983-475A-BCF6-69E1089B396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B17B6115-3A60-467E-B4EA-BEF5FBDCDB5B}" type="datetimeFigureOut">
              <a:rPr lang="ru-RU" smtClean="0"/>
              <a:t>12.05.2013</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7B7D4EB-1983-475A-BCF6-69E1089B396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B17B6115-3A60-467E-B4EA-BEF5FBDCDB5B}" type="datetimeFigureOut">
              <a:rPr lang="ru-RU" smtClean="0"/>
              <a:t>12.05.2013</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7B7D4EB-1983-475A-BCF6-69E1089B3967}"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17B6115-3A60-467E-B4EA-BEF5FBDCDB5B}" type="datetimeFigureOut">
              <a:rPr lang="ru-RU" smtClean="0"/>
              <a:t>12.05.2013</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7B7D4EB-1983-475A-BCF6-69E1089B3967}"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lth-hotels.com/london-airports.ht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6600" dirty="0" smtClean="0">
                <a:latin typeface="Forte" pitchFamily="66" charset="0"/>
              </a:rPr>
              <a:t>London Taxi History</a:t>
            </a:r>
            <a:endParaRPr lang="ru-RU" sz="66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0968"/>
            <a:ext cx="3600400" cy="3573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592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MOTOR CABS</a:t>
            </a:r>
            <a:endParaRPr lang="ru-RU" dirty="0"/>
          </a:p>
        </p:txBody>
      </p:sp>
      <p:sp>
        <p:nvSpPr>
          <p:cNvPr id="3" name="Объект 2"/>
          <p:cNvSpPr>
            <a:spLocks noGrp="1"/>
          </p:cNvSpPr>
          <p:nvPr>
            <p:ph idx="1"/>
          </p:nvPr>
        </p:nvSpPr>
        <p:spPr/>
        <p:txBody>
          <a:bodyPr/>
          <a:lstStyle/>
          <a:p>
            <a:pPr marL="0" indent="0">
              <a:buNone/>
            </a:pPr>
            <a:r>
              <a:rPr lang="en-US" dirty="0" smtClean="0"/>
              <a:t>London’s first motor cabs were electrically powered. They were called </a:t>
            </a:r>
            <a:r>
              <a:rPr lang="en-US" dirty="0" err="1" smtClean="0"/>
              <a:t>Berseys</a:t>
            </a:r>
            <a:r>
              <a:rPr lang="en-US" dirty="0" smtClean="0"/>
              <a:t> after Walter C. </a:t>
            </a:r>
            <a:r>
              <a:rPr lang="en-US" dirty="0" err="1" smtClean="0"/>
              <a:t>Bersey</a:t>
            </a:r>
            <a:r>
              <a:rPr lang="en-US" dirty="0" smtClean="0"/>
              <a:t>, the manager of the London Electrical Cab Company </a:t>
            </a:r>
          </a:p>
          <a:p>
            <a:pPr marL="0" indent="0">
              <a:buNone/>
            </a:pPr>
            <a:r>
              <a:rPr lang="en-US" dirty="0" smtClean="0"/>
              <a:t>who designed them,  but were nicknamed</a:t>
            </a:r>
          </a:p>
          <a:p>
            <a:pPr marL="0" indent="0">
              <a:buNone/>
            </a:pPr>
            <a:r>
              <a:rPr lang="en-US" dirty="0" smtClean="0"/>
              <a:t>”Hummingbirds” from the  sound that they made.</a:t>
            </a:r>
            <a:endParaRPr lang="ru-RU" dirty="0"/>
          </a:p>
        </p:txBody>
      </p:sp>
    </p:spTree>
    <p:extLst>
      <p:ext uri="{BB962C8B-B14F-4D97-AF65-F5344CB8AC3E}">
        <p14:creationId xmlns:p14="http://schemas.microsoft.com/office/powerpoint/2010/main" val="23891966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505322"/>
          </a:xfrm>
        </p:spPr>
        <p:txBody>
          <a:bodyPr/>
          <a:lstStyle/>
          <a:p>
            <a:pPr algn="ctr"/>
            <a:r>
              <a:rPr lang="en-US" dirty="0"/>
              <a:t>An early </a:t>
            </a:r>
            <a:r>
              <a:rPr lang="en-US" dirty="0" err="1"/>
              <a:t>Unic</a:t>
            </a:r>
            <a:r>
              <a:rPr lang="en-US" dirty="0"/>
              <a:t> cab, made in Paris</a:t>
            </a:r>
            <a:endParaRPr lang="ru-RU"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71600" y="1844824"/>
            <a:ext cx="705678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2170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A new Austin cab, </a:t>
            </a:r>
            <a:br>
              <a:rPr lang="en-US" dirty="0" smtClean="0"/>
            </a:br>
            <a:r>
              <a:rPr lang="en-US" dirty="0" smtClean="0"/>
              <a:t>“the High Lot”</a:t>
            </a:r>
            <a:endParaRPr lang="ru-RU" dirty="0"/>
          </a:p>
        </p:txBody>
      </p:sp>
      <p:sp>
        <p:nvSpPr>
          <p:cNvPr id="3" name="Объект 2"/>
          <p:cNvSpPr>
            <a:spLocks noGrp="1"/>
          </p:cNvSpPr>
          <p:nvPr>
            <p:ph idx="1"/>
          </p:nvPr>
        </p:nvSpPr>
        <p:spPr/>
        <p:txBody>
          <a:bodyPr/>
          <a:lstStyle/>
          <a:p>
            <a:pPr marL="0" indent="0">
              <a:buNone/>
            </a:pPr>
            <a:r>
              <a:rPr lang="en-US" dirty="0" smtClean="0"/>
              <a:t>An Austin 12/4 Low Loader taxi from the mid-1930s. Cabs could be found in many</a:t>
            </a:r>
          </a:p>
          <a:p>
            <a:pPr marL="0" indent="0">
              <a:buNone/>
            </a:pPr>
            <a:r>
              <a:rPr lang="en-US" dirty="0" smtClean="0"/>
              <a:t> different </a:t>
            </a:r>
            <a:r>
              <a:rPr lang="en-US" dirty="0" err="1" smtClean="0"/>
              <a:t>colours</a:t>
            </a:r>
            <a:endParaRPr lang="en-US" dirty="0" smtClean="0"/>
          </a:p>
          <a:p>
            <a:pPr marL="0" indent="0">
              <a:buNone/>
            </a:pPr>
            <a:r>
              <a:rPr lang="en-US" dirty="0" smtClean="0"/>
              <a:t> before the 1940s </a:t>
            </a:r>
          </a:p>
          <a:p>
            <a:pPr marL="0" indent="0">
              <a:buNone/>
            </a:pPr>
            <a:r>
              <a:rPr lang="en-US" dirty="0" smtClean="0"/>
              <a:t>and fleets would</a:t>
            </a:r>
          </a:p>
          <a:p>
            <a:pPr marL="0" indent="0">
              <a:buNone/>
            </a:pPr>
            <a:r>
              <a:rPr lang="en-US" dirty="0" smtClean="0"/>
              <a:t> have their own</a:t>
            </a:r>
          </a:p>
          <a:p>
            <a:pPr marL="0" indent="0">
              <a:buNone/>
            </a:pPr>
            <a:r>
              <a:rPr lang="en-US" dirty="0" smtClean="0"/>
              <a:t> </a:t>
            </a:r>
            <a:r>
              <a:rPr lang="en-US" dirty="0" err="1" smtClean="0"/>
              <a:t>colour</a:t>
            </a:r>
            <a:r>
              <a:rPr lang="en-US" dirty="0" smtClean="0"/>
              <a:t>.</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068960"/>
            <a:ext cx="52565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5803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SECOND WORLD WAR</a:t>
            </a:r>
            <a:endParaRPr lang="ru-RU" dirty="0"/>
          </a:p>
        </p:txBody>
      </p:sp>
      <p:sp>
        <p:nvSpPr>
          <p:cNvPr id="3" name="Объект 2"/>
          <p:cNvSpPr>
            <a:spLocks noGrp="1"/>
          </p:cNvSpPr>
          <p:nvPr>
            <p:ph idx="1"/>
          </p:nvPr>
        </p:nvSpPr>
        <p:spPr/>
        <p:txBody>
          <a:bodyPr>
            <a:normAutofit fontScale="92500" lnSpcReduction="10000"/>
          </a:bodyPr>
          <a:lstStyle/>
          <a:p>
            <a:pPr marL="64008" indent="0">
              <a:buNone/>
            </a:pPr>
            <a:r>
              <a:rPr lang="en-US" dirty="0"/>
              <a:t>The Second World War severely damaged the trade again, the production of cabs was stopped for the duration. Many cabs were used as auxiliary  vehicles. With low numbers of </a:t>
            </a:r>
            <a:r>
              <a:rPr lang="en-US" dirty="0" smtClean="0"/>
              <a:t>drivers</a:t>
            </a:r>
            <a:r>
              <a:rPr lang="ru-RU" dirty="0" smtClean="0"/>
              <a:t> </a:t>
            </a:r>
            <a:r>
              <a:rPr lang="en-US" dirty="0" smtClean="0"/>
              <a:t>there </a:t>
            </a:r>
            <a:r>
              <a:rPr lang="en-US" dirty="0"/>
              <a:t>were not many cabs on the road</a:t>
            </a:r>
            <a:r>
              <a:rPr lang="en-US" dirty="0" smtClean="0"/>
              <a:t>.</a:t>
            </a:r>
            <a:r>
              <a:rPr lang="ru-RU" dirty="0" smtClean="0"/>
              <a:t> </a:t>
            </a:r>
            <a:r>
              <a:rPr lang="en-US" dirty="0" smtClean="0"/>
              <a:t>The </a:t>
            </a:r>
            <a:r>
              <a:rPr lang="en-US" dirty="0" smtClean="0"/>
              <a:t>taxi trade was one area during the war where women did not take over a man’s role, as there was no time for the women to undergo the extensive ‘Knowledge of London’ topographical test that the men had completed. </a:t>
            </a:r>
            <a:endParaRPr lang="ru-RU" dirty="0"/>
          </a:p>
        </p:txBody>
      </p:sp>
    </p:spTree>
    <p:extLst>
      <p:ext uri="{BB962C8B-B14F-4D97-AF65-F5344CB8AC3E}">
        <p14:creationId xmlns:p14="http://schemas.microsoft.com/office/powerpoint/2010/main" val="2918297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Biggest Taxi Dealership</a:t>
            </a:r>
            <a:endParaRPr lang="ru-RU" dirty="0"/>
          </a:p>
        </p:txBody>
      </p:sp>
      <p:sp>
        <p:nvSpPr>
          <p:cNvPr id="3" name="Объект 2"/>
          <p:cNvSpPr>
            <a:spLocks noGrp="1"/>
          </p:cNvSpPr>
          <p:nvPr>
            <p:ph idx="1"/>
          </p:nvPr>
        </p:nvSpPr>
        <p:spPr/>
        <p:txBody>
          <a:bodyPr/>
          <a:lstStyle/>
          <a:p>
            <a:r>
              <a:rPr lang="en-US" dirty="0"/>
              <a:t>In 1929 Mann and Overton, the biggest taxi dealership, sponsored Austin to create a new and much more cost-effective cab which immediately dominated the market. Since that agreement, more than 70 years ago, there is a direct line of succession to today's TX4 taxi.</a:t>
            </a:r>
            <a:endParaRPr lang="ru-RU" dirty="0"/>
          </a:p>
        </p:txBody>
      </p:sp>
    </p:spTree>
    <p:extLst>
      <p:ext uri="{BB962C8B-B14F-4D97-AF65-F5344CB8AC3E}">
        <p14:creationId xmlns:p14="http://schemas.microsoft.com/office/powerpoint/2010/main" val="1740449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The Austin Low Loader 12/4</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916832"/>
            <a:ext cx="698477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46767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Austin FX3 of the 1950s</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916832"/>
            <a:ext cx="6912768"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2964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t>The well-known FX4, introduced in 1958</a:t>
            </a:r>
            <a:endParaRPr lang="ru-RU" dirty="0"/>
          </a:p>
        </p:txBody>
      </p:sp>
      <p:sp>
        <p:nvSpPr>
          <p:cNvPr id="3" name="Объект 2"/>
          <p:cNvSpPr>
            <a:spLocks noGrp="1"/>
          </p:cNvSpPr>
          <p:nvPr>
            <p:ph idx="1"/>
          </p:nvPr>
        </p:nvSpPr>
        <p:spPr/>
        <p:txBody>
          <a:bodyPr>
            <a:normAutofit/>
          </a:bodyPr>
          <a:lstStyle/>
          <a:p>
            <a:pPr marL="0" indent="0">
              <a:buNone/>
            </a:pPr>
            <a:r>
              <a:rPr lang="en-US" dirty="0" smtClean="0"/>
              <a:t>The FX4, probably the most famous of all London taxis remained in continuous production with various modifications for 39 years. This wasn’t because it was such a fantastic vehicle,</a:t>
            </a:r>
          </a:p>
          <a:p>
            <a:pPr marL="0" indent="0">
              <a:buNone/>
            </a:pPr>
            <a:r>
              <a:rPr lang="en-US" dirty="0" smtClean="0"/>
              <a:t> but because neither</a:t>
            </a:r>
          </a:p>
          <a:p>
            <a:pPr marL="0" indent="0">
              <a:buNone/>
            </a:pPr>
            <a:r>
              <a:rPr lang="en-US" dirty="0" smtClean="0"/>
              <a:t> Austin nor Mann and </a:t>
            </a:r>
          </a:p>
          <a:p>
            <a:pPr marL="0" indent="0">
              <a:buNone/>
            </a:pPr>
            <a:r>
              <a:rPr lang="en-US" dirty="0" smtClean="0"/>
              <a:t>Overton could find the</a:t>
            </a:r>
          </a:p>
          <a:p>
            <a:pPr marL="0" indent="0">
              <a:buNone/>
            </a:pPr>
            <a:r>
              <a:rPr lang="en-US" dirty="0" smtClean="0"/>
              <a:t>money to replace it.</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3717032"/>
            <a:ext cx="3810000" cy="253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8158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TODAY</a:t>
            </a:r>
            <a:endParaRPr lang="ru-RU" dirty="0"/>
          </a:p>
        </p:txBody>
      </p:sp>
      <p:sp>
        <p:nvSpPr>
          <p:cNvPr id="3" name="Объект 2"/>
          <p:cNvSpPr>
            <a:spLocks noGrp="1"/>
          </p:cNvSpPr>
          <p:nvPr>
            <p:ph idx="1"/>
          </p:nvPr>
        </p:nvSpPr>
        <p:spPr/>
        <p:txBody>
          <a:bodyPr/>
          <a:lstStyle/>
          <a:p>
            <a:r>
              <a:rPr lang="en-US" dirty="0" smtClean="0"/>
              <a:t>Metro-</a:t>
            </a:r>
            <a:r>
              <a:rPr lang="en-US" dirty="0" err="1" smtClean="0"/>
              <a:t>Cammell</a:t>
            </a:r>
            <a:r>
              <a:rPr lang="en-US" dirty="0" smtClean="0"/>
              <a:t>-</a:t>
            </a:r>
            <a:r>
              <a:rPr lang="en-US" dirty="0" err="1" smtClean="0"/>
              <a:t>Weymann</a:t>
            </a:r>
            <a:r>
              <a:rPr lang="en-US" dirty="0" smtClean="0"/>
              <a:t> launched an all-new </a:t>
            </a:r>
            <a:r>
              <a:rPr lang="en-US" dirty="0" err="1" smtClean="0"/>
              <a:t>Metrocab</a:t>
            </a:r>
            <a:r>
              <a:rPr lang="en-US" dirty="0" smtClean="0"/>
              <a:t> in 1987. The cab’s body was made of </a:t>
            </a:r>
            <a:r>
              <a:rPr lang="en-US" dirty="0" err="1" smtClean="0"/>
              <a:t>fibre</a:t>
            </a:r>
            <a:r>
              <a:rPr lang="en-US" dirty="0" smtClean="0"/>
              <a:t> </a:t>
            </a:r>
            <a:r>
              <a:rPr lang="en-US" dirty="0" smtClean="0"/>
              <a:t>glass</a:t>
            </a:r>
            <a:r>
              <a:rPr lang="en-US" dirty="0" smtClean="0"/>
              <a:t> </a:t>
            </a:r>
            <a:r>
              <a:rPr lang="en-US" dirty="0" smtClean="0"/>
              <a:t>and all but the last version, the TTT, which was Toyota-powered, used a Ford Transit diesel engine. The </a:t>
            </a:r>
            <a:r>
              <a:rPr lang="en-US" dirty="0" err="1" smtClean="0"/>
              <a:t>Metrocab</a:t>
            </a:r>
            <a:r>
              <a:rPr lang="en-US" dirty="0" smtClean="0"/>
              <a:t> has passed through four owners in twenty years of production, the most successful and longest lasting being the third, Hooper.</a:t>
            </a:r>
            <a:endParaRPr lang="ru-RU" dirty="0"/>
          </a:p>
        </p:txBody>
      </p:sp>
    </p:spTree>
    <p:extLst>
      <p:ext uri="{BB962C8B-B14F-4D97-AF65-F5344CB8AC3E}">
        <p14:creationId xmlns:p14="http://schemas.microsoft.com/office/powerpoint/2010/main" val="3544561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1399032"/>
          </a:xfrm>
        </p:spPr>
        <p:txBody>
          <a:bodyPr/>
          <a:lstStyle/>
          <a:p>
            <a:pPr algn="ctr"/>
            <a:r>
              <a:rPr lang="en-US" dirty="0" smtClean="0"/>
              <a:t>The </a:t>
            </a:r>
            <a:r>
              <a:rPr lang="en-US" dirty="0" err="1" smtClean="0"/>
              <a:t>Fibre</a:t>
            </a:r>
            <a:r>
              <a:rPr lang="en-US" dirty="0" smtClean="0"/>
              <a:t>-glass </a:t>
            </a:r>
            <a:r>
              <a:rPr lang="en-US" dirty="0" err="1" smtClean="0"/>
              <a:t>Metrocab</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204864"/>
            <a:ext cx="640871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195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Vocabulary</a:t>
            </a:r>
            <a:endParaRPr lang="ru-RU" dirty="0"/>
          </a:p>
        </p:txBody>
      </p:sp>
      <p:sp>
        <p:nvSpPr>
          <p:cNvPr id="3" name="Объект 2"/>
          <p:cNvSpPr>
            <a:spLocks noGrp="1"/>
          </p:cNvSpPr>
          <p:nvPr>
            <p:ph idx="1"/>
          </p:nvPr>
        </p:nvSpPr>
        <p:spPr/>
        <p:txBody>
          <a:bodyPr>
            <a:normAutofit fontScale="47500" lnSpcReduction="20000"/>
          </a:bodyPr>
          <a:lstStyle/>
          <a:p>
            <a:pPr marL="64008" indent="0">
              <a:buNone/>
            </a:pPr>
            <a:r>
              <a:rPr lang="en-US" sz="4400" dirty="0" smtClean="0"/>
              <a:t>To ply for hire –</a:t>
            </a:r>
            <a:r>
              <a:rPr lang="ru-RU" sz="4400" dirty="0" smtClean="0"/>
              <a:t> сдавать в аренду</a:t>
            </a:r>
            <a:endParaRPr lang="en-US" sz="4400" dirty="0" smtClean="0"/>
          </a:p>
          <a:p>
            <a:pPr marL="64008" indent="0">
              <a:buNone/>
            </a:pPr>
            <a:r>
              <a:rPr lang="en-US" sz="4400" dirty="0" smtClean="0"/>
              <a:t>To charge</a:t>
            </a:r>
            <a:r>
              <a:rPr lang="ru-RU" sz="4400" dirty="0" smtClean="0"/>
              <a:t> </a:t>
            </a:r>
            <a:r>
              <a:rPr lang="en-US" sz="4400" dirty="0" smtClean="0"/>
              <a:t>–</a:t>
            </a:r>
            <a:r>
              <a:rPr lang="ru-RU" sz="4400" dirty="0" smtClean="0"/>
              <a:t> нагружать, загружать</a:t>
            </a:r>
            <a:endParaRPr lang="en-US" sz="4400" dirty="0" smtClean="0"/>
          </a:p>
          <a:p>
            <a:pPr marL="64008" indent="0">
              <a:buNone/>
            </a:pPr>
            <a:r>
              <a:rPr lang="en-US" sz="4400" dirty="0" smtClean="0"/>
              <a:t>To adjust</a:t>
            </a:r>
            <a:r>
              <a:rPr lang="ru-RU" sz="4400" dirty="0" smtClean="0"/>
              <a:t> </a:t>
            </a:r>
            <a:r>
              <a:rPr lang="en-US" sz="4400" dirty="0" smtClean="0"/>
              <a:t>–</a:t>
            </a:r>
            <a:r>
              <a:rPr lang="ru-RU" sz="4400" dirty="0" smtClean="0"/>
              <a:t> для регулировки</a:t>
            </a:r>
            <a:endParaRPr lang="en-US" sz="4400" dirty="0" smtClean="0"/>
          </a:p>
          <a:p>
            <a:pPr marL="64008" indent="0">
              <a:buNone/>
            </a:pPr>
            <a:r>
              <a:rPr lang="en-US" sz="4400" dirty="0" smtClean="0"/>
              <a:t>To squeeze in</a:t>
            </a:r>
            <a:r>
              <a:rPr lang="ru-RU" sz="4400" dirty="0" smtClean="0"/>
              <a:t> </a:t>
            </a:r>
            <a:r>
              <a:rPr lang="en-US" sz="4400" dirty="0" smtClean="0"/>
              <a:t>-</a:t>
            </a:r>
            <a:r>
              <a:rPr lang="ru-RU" sz="4400" dirty="0" smtClean="0"/>
              <a:t> втиснуться</a:t>
            </a:r>
            <a:endParaRPr lang="en-US" sz="4400" dirty="0" smtClean="0"/>
          </a:p>
          <a:p>
            <a:pPr marL="64008" indent="0">
              <a:buNone/>
            </a:pPr>
            <a:r>
              <a:rPr lang="en-US" sz="4400" dirty="0" smtClean="0"/>
              <a:t>A horse-drawn carriage</a:t>
            </a:r>
            <a:r>
              <a:rPr lang="ru-RU" sz="4400" dirty="0" smtClean="0"/>
              <a:t> </a:t>
            </a:r>
            <a:r>
              <a:rPr lang="en-US" sz="4400" dirty="0" smtClean="0"/>
              <a:t>–</a:t>
            </a:r>
            <a:r>
              <a:rPr lang="ru-RU" sz="4400" dirty="0" smtClean="0"/>
              <a:t> конный экипаж</a:t>
            </a:r>
            <a:endParaRPr lang="en-US" sz="4400" dirty="0" smtClean="0"/>
          </a:p>
          <a:p>
            <a:pPr marL="64008" indent="0">
              <a:buNone/>
            </a:pPr>
            <a:r>
              <a:rPr lang="en-US" sz="4400" dirty="0" smtClean="0"/>
              <a:t>A type of fly</a:t>
            </a:r>
            <a:r>
              <a:rPr lang="ru-RU" sz="4400" dirty="0" smtClean="0"/>
              <a:t> </a:t>
            </a:r>
            <a:r>
              <a:rPr lang="en-US" sz="4400" dirty="0" smtClean="0"/>
              <a:t>–</a:t>
            </a:r>
            <a:r>
              <a:rPr lang="ru-RU" sz="4400" dirty="0" smtClean="0"/>
              <a:t> тип наемного экипажа</a:t>
            </a:r>
            <a:endParaRPr lang="en-US" sz="4400" dirty="0" smtClean="0"/>
          </a:p>
          <a:p>
            <a:pPr marL="64008" indent="0">
              <a:buNone/>
            </a:pPr>
            <a:r>
              <a:rPr lang="en-US" sz="4400" dirty="0" smtClean="0"/>
              <a:t>A sprung seat</a:t>
            </a:r>
            <a:r>
              <a:rPr lang="ru-RU" sz="4400" dirty="0" smtClean="0"/>
              <a:t> </a:t>
            </a:r>
            <a:r>
              <a:rPr lang="en-US" sz="4400" dirty="0" smtClean="0"/>
              <a:t>–</a:t>
            </a:r>
            <a:r>
              <a:rPr lang="ru-RU" sz="4400" dirty="0" smtClean="0"/>
              <a:t> сиденье с пневматической подвеской</a:t>
            </a:r>
            <a:endParaRPr lang="en-US" sz="4400" dirty="0" smtClean="0"/>
          </a:p>
          <a:p>
            <a:pPr marL="64008" indent="0">
              <a:buNone/>
            </a:pPr>
            <a:r>
              <a:rPr lang="en-US" sz="4400" dirty="0" smtClean="0"/>
              <a:t>Auxiliary v</a:t>
            </a:r>
            <a:r>
              <a:rPr lang="en-US" sz="4400" dirty="0"/>
              <a:t>e</a:t>
            </a:r>
            <a:r>
              <a:rPr lang="en-US" sz="4400" dirty="0" smtClean="0"/>
              <a:t>hicles</a:t>
            </a:r>
            <a:r>
              <a:rPr lang="ru-RU" sz="4400" dirty="0" smtClean="0"/>
              <a:t> </a:t>
            </a:r>
            <a:r>
              <a:rPr lang="en-US" sz="4400" dirty="0" smtClean="0"/>
              <a:t>–</a:t>
            </a:r>
            <a:r>
              <a:rPr lang="ru-RU" sz="4400" dirty="0" smtClean="0"/>
              <a:t> вспомогательный транспорт </a:t>
            </a:r>
            <a:endParaRPr lang="en-US" sz="4400" dirty="0" smtClean="0"/>
          </a:p>
          <a:p>
            <a:pPr marL="64008" indent="0">
              <a:buNone/>
            </a:pPr>
            <a:r>
              <a:rPr lang="en-US" sz="4400" dirty="0" smtClean="0"/>
              <a:t>A hummingbird</a:t>
            </a:r>
            <a:r>
              <a:rPr lang="ru-RU" sz="4400" dirty="0" smtClean="0"/>
              <a:t> </a:t>
            </a:r>
            <a:r>
              <a:rPr lang="en-US" sz="4400" dirty="0" smtClean="0"/>
              <a:t>-</a:t>
            </a:r>
            <a:r>
              <a:rPr lang="ru-RU" sz="4400" dirty="0" smtClean="0"/>
              <a:t> колибри</a:t>
            </a:r>
            <a:endParaRPr lang="en-US" sz="4400" dirty="0" smtClean="0"/>
          </a:p>
          <a:p>
            <a:pPr marL="64008" indent="0">
              <a:buNone/>
            </a:pPr>
            <a:r>
              <a:rPr lang="en-US" sz="4400" dirty="0" smtClean="0"/>
              <a:t>A cab rank</a:t>
            </a:r>
            <a:r>
              <a:rPr lang="ru-RU" sz="4400" dirty="0" smtClean="0"/>
              <a:t> </a:t>
            </a:r>
            <a:r>
              <a:rPr lang="en-US" sz="4400" dirty="0" smtClean="0"/>
              <a:t>–</a:t>
            </a:r>
            <a:r>
              <a:rPr lang="ru-RU" sz="4400" dirty="0" smtClean="0"/>
              <a:t> стоянка такси</a:t>
            </a:r>
          </a:p>
          <a:p>
            <a:pPr marL="64008" indent="0">
              <a:buNone/>
            </a:pPr>
            <a:r>
              <a:rPr lang="en-US" sz="4400" dirty="0" smtClean="0"/>
              <a:t>Miscellanea – </a:t>
            </a:r>
            <a:r>
              <a:rPr lang="ru-RU" sz="4400" dirty="0" smtClean="0"/>
              <a:t>всячина, разное</a:t>
            </a:r>
            <a:endParaRPr lang="en-US" sz="4400" dirty="0" smtClean="0"/>
          </a:p>
          <a:p>
            <a:pPr marL="64008" indent="0">
              <a:buNone/>
            </a:pPr>
            <a:endParaRPr lang="en-US" dirty="0" smtClean="0"/>
          </a:p>
          <a:p>
            <a:pPr marL="64008" indent="0">
              <a:buNone/>
            </a:pPr>
            <a:r>
              <a:rPr lang="en-US" dirty="0" smtClean="0"/>
              <a:t> </a:t>
            </a:r>
            <a:endParaRPr lang="ru-RU" dirty="0"/>
          </a:p>
        </p:txBody>
      </p:sp>
    </p:spTree>
    <p:extLst>
      <p:ext uri="{BB962C8B-B14F-4D97-AF65-F5344CB8AC3E}">
        <p14:creationId xmlns:p14="http://schemas.microsoft.com/office/powerpoint/2010/main" val="1906829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Hooper </a:t>
            </a:r>
            <a:r>
              <a:rPr lang="en-US" dirty="0" err="1"/>
              <a:t>Metrocab</a:t>
            </a:r>
            <a:endParaRPr lang="ru-RU" dirty="0"/>
          </a:p>
        </p:txBody>
      </p:sp>
      <p:sp>
        <p:nvSpPr>
          <p:cNvPr id="3" name="Объект 2"/>
          <p:cNvSpPr>
            <a:spLocks noGrp="1"/>
          </p:cNvSpPr>
          <p:nvPr>
            <p:ph idx="1"/>
          </p:nvPr>
        </p:nvSpPr>
        <p:spPr/>
        <p:txBody>
          <a:bodyPr/>
          <a:lstStyle/>
          <a:p>
            <a:pPr marL="64008" indent="0">
              <a:buNone/>
            </a:pPr>
            <a:r>
              <a:rPr lang="en-US" dirty="0" smtClean="0"/>
              <a:t>Since 1987, </a:t>
            </a:r>
            <a:r>
              <a:rPr lang="en-US" dirty="0" err="1" smtClean="0"/>
              <a:t>Metrocab</a:t>
            </a:r>
            <a:r>
              <a:rPr lang="en-US" dirty="0" smtClean="0"/>
              <a:t> has been one of the </a:t>
            </a:r>
            <a:r>
              <a:rPr lang="en-US" dirty="0" smtClean="0"/>
              <a:t>         best </a:t>
            </a:r>
            <a:r>
              <a:rPr lang="en-US" dirty="0" smtClean="0"/>
              <a:t>known</a:t>
            </a:r>
          </a:p>
          <a:p>
            <a:pPr marL="64008" indent="0">
              <a:buNone/>
            </a:pPr>
            <a:r>
              <a:rPr lang="en-US" dirty="0" smtClean="0"/>
              <a:t> manufactures</a:t>
            </a:r>
          </a:p>
          <a:p>
            <a:pPr marL="64008" indent="0">
              <a:buNone/>
            </a:pPr>
            <a:r>
              <a:rPr lang="en-US" dirty="0" smtClean="0"/>
              <a:t> of iconic</a:t>
            </a:r>
          </a:p>
          <a:p>
            <a:pPr marL="64008" indent="0">
              <a:buNone/>
            </a:pPr>
            <a:r>
              <a:rPr lang="en-US" dirty="0" smtClean="0"/>
              <a:t> London taxis.</a:t>
            </a:r>
            <a:endParaRPr lang="ru-RU"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2780928"/>
            <a:ext cx="554461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2797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MISCELLANEA</a:t>
            </a:r>
            <a:endParaRPr lang="ru-RU" dirty="0"/>
          </a:p>
        </p:txBody>
      </p:sp>
      <p:sp>
        <p:nvSpPr>
          <p:cNvPr id="3" name="Объект 2"/>
          <p:cNvSpPr>
            <a:spLocks noGrp="1"/>
          </p:cNvSpPr>
          <p:nvPr>
            <p:ph idx="1"/>
          </p:nvPr>
        </p:nvSpPr>
        <p:spPr/>
        <p:txBody>
          <a:bodyPr/>
          <a:lstStyle/>
          <a:p>
            <a:pPr marL="0" indent="0">
              <a:buNone/>
            </a:pPr>
            <a:r>
              <a:rPr lang="en-US" dirty="0" smtClean="0"/>
              <a:t>The laws governing London’s taxi trade go back nearly four centuries.</a:t>
            </a:r>
          </a:p>
          <a:p>
            <a:pPr marL="0" indent="0">
              <a:buNone/>
            </a:pPr>
            <a:r>
              <a:rPr lang="en-US" dirty="0" smtClean="0"/>
              <a:t>A London cab driver’s </a:t>
            </a:r>
            <a:r>
              <a:rPr lang="en-US" dirty="0" err="1" smtClean="0"/>
              <a:t>licence</a:t>
            </a:r>
            <a:r>
              <a:rPr lang="en-US" dirty="0" smtClean="0"/>
              <a:t> is issued for a period of three years. In 1843 it became compulsory for cabmen to wear a metal badge showing their </a:t>
            </a:r>
            <a:r>
              <a:rPr lang="en-US" dirty="0" err="1" smtClean="0"/>
              <a:t>licence</a:t>
            </a:r>
            <a:r>
              <a:rPr lang="en-US" dirty="0" smtClean="0"/>
              <a:t> number, which they still do to this day.</a:t>
            </a:r>
            <a:endParaRPr lang="ru-RU" dirty="0"/>
          </a:p>
        </p:txBody>
      </p:sp>
    </p:spTree>
    <p:extLst>
      <p:ext uri="{BB962C8B-B14F-4D97-AF65-F5344CB8AC3E}">
        <p14:creationId xmlns:p14="http://schemas.microsoft.com/office/powerpoint/2010/main" val="10800634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Green Badge</a:t>
            </a:r>
            <a:endParaRPr lang="ru-RU"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770485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611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smtClean="0"/>
              <a:t>An Argo taximeter of the 1930s, as fitted to an Austin 12/4</a:t>
            </a: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914912"/>
            <a:ext cx="6611838"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0280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 Taximeter</a:t>
            </a:r>
            <a:endParaRPr lang="ru-RU" dirty="0"/>
          </a:p>
        </p:txBody>
      </p:sp>
      <p:sp>
        <p:nvSpPr>
          <p:cNvPr id="3" name="Объект 2"/>
          <p:cNvSpPr>
            <a:spLocks noGrp="1"/>
          </p:cNvSpPr>
          <p:nvPr>
            <p:ph idx="1"/>
          </p:nvPr>
        </p:nvSpPr>
        <p:spPr/>
        <p:txBody>
          <a:bodyPr>
            <a:normAutofit fontScale="85000" lnSpcReduction="20000"/>
          </a:bodyPr>
          <a:lstStyle/>
          <a:p>
            <a:pPr marL="64008" indent="0">
              <a:buNone/>
            </a:pPr>
            <a:r>
              <a:rPr lang="en-US" dirty="0" smtClean="0"/>
              <a:t>A taximeter is by definition what makes a ‘cab’ a ‘taxicab’. Fitting of a taximeter was made compulsory in London from July 1907</a:t>
            </a:r>
            <a:r>
              <a:rPr lang="en-US" dirty="0"/>
              <a:t>. "Taxi" is an abbreviation of taximeter. The taximeter was invented in Germany and comes from the German word "</a:t>
            </a:r>
            <a:r>
              <a:rPr lang="en-US" dirty="0" err="1"/>
              <a:t>Taxe</a:t>
            </a:r>
            <a:r>
              <a:rPr lang="en-US" dirty="0"/>
              <a:t>" meaning charge or </a:t>
            </a:r>
            <a:r>
              <a:rPr lang="en-US" dirty="0" smtClean="0"/>
              <a:t>levy. It was first used in Berlin but soon adopted worldwide. Taximeters in London calculate the fare payable as a combination of time and distance. When the cab is in motion, it records distance and when the cab is stationary it records the time spent standing still and adjusts the fare accordingly.</a:t>
            </a:r>
            <a:endParaRPr lang="ru-RU" dirty="0"/>
          </a:p>
        </p:txBody>
      </p:sp>
    </p:spTree>
    <p:extLst>
      <p:ext uri="{BB962C8B-B14F-4D97-AF65-F5344CB8AC3E}">
        <p14:creationId xmlns:p14="http://schemas.microsoft.com/office/powerpoint/2010/main" val="1647550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Green Badge Knowledge</a:t>
            </a:r>
            <a:br>
              <a:rPr lang="en-US" dirty="0" smtClean="0"/>
            </a:br>
            <a:endParaRPr lang="ru-RU" dirty="0"/>
          </a:p>
        </p:txBody>
      </p:sp>
      <p:sp>
        <p:nvSpPr>
          <p:cNvPr id="3" name="Объект 2"/>
          <p:cNvSpPr>
            <a:spLocks noGrp="1"/>
          </p:cNvSpPr>
          <p:nvPr>
            <p:ph idx="1"/>
          </p:nvPr>
        </p:nvSpPr>
        <p:spPr/>
        <p:txBody>
          <a:bodyPr>
            <a:normAutofit fontScale="92500"/>
          </a:bodyPr>
          <a:lstStyle/>
          <a:p>
            <a:pPr marL="0" indent="0">
              <a:buNone/>
            </a:pPr>
            <a:r>
              <a:rPr lang="en-US" dirty="0" smtClean="0"/>
              <a:t>The Green Badge Knowledge is the name of the training needed to be undertaken to become a </a:t>
            </a:r>
            <a:r>
              <a:rPr lang="en-US" dirty="0" err="1" smtClean="0"/>
              <a:t>Licenced</a:t>
            </a:r>
            <a:r>
              <a:rPr lang="en-US" dirty="0" smtClean="0"/>
              <a:t> Taxi Driver for the All London area which will allow you to ply for hire anywhere in the Greater London Authority Area. To qualify as a Green Badge Taxi Driver you will be expected to learn everything within a 6 mile radius of </a:t>
            </a:r>
            <a:r>
              <a:rPr lang="en-US" dirty="0" err="1" smtClean="0"/>
              <a:t>Charing</a:t>
            </a:r>
            <a:r>
              <a:rPr lang="en-US" dirty="0" smtClean="0"/>
              <a:t> Cross. This is an area of approximately 113 square miles and has to be learnt in detail.</a:t>
            </a:r>
            <a:endParaRPr lang="ru-RU" dirty="0"/>
          </a:p>
        </p:txBody>
      </p:sp>
    </p:spTree>
    <p:extLst>
      <p:ext uri="{BB962C8B-B14F-4D97-AF65-F5344CB8AC3E}">
        <p14:creationId xmlns:p14="http://schemas.microsoft.com/office/powerpoint/2010/main" val="6549791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Three Types of Taxis in London </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09192"/>
            <a:ext cx="3600400" cy="2449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888" y="1909192"/>
            <a:ext cx="396044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328" y="3883692"/>
            <a:ext cx="3465120"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8098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Black Cabs</a:t>
            </a:r>
            <a:r>
              <a:rPr lang="en-US" dirty="0"/>
              <a:t/>
            </a:r>
            <a:br>
              <a:rPr lang="en-US" dirty="0"/>
            </a:br>
            <a:endParaRPr lang="ru-RU" dirty="0"/>
          </a:p>
        </p:txBody>
      </p:sp>
      <p:sp>
        <p:nvSpPr>
          <p:cNvPr id="3" name="Объект 2"/>
          <p:cNvSpPr>
            <a:spLocks noGrp="1"/>
          </p:cNvSpPr>
          <p:nvPr>
            <p:ph idx="1"/>
          </p:nvPr>
        </p:nvSpPr>
        <p:spPr/>
        <p:txBody>
          <a:bodyPr>
            <a:normAutofit fontScale="77500" lnSpcReduction="20000"/>
          </a:bodyPr>
          <a:lstStyle/>
          <a:p>
            <a:pPr marL="64008" indent="0">
              <a:buNone/>
            </a:pPr>
            <a:r>
              <a:rPr lang="en-US" dirty="0" smtClean="0"/>
              <a:t>Unlike </a:t>
            </a:r>
            <a:r>
              <a:rPr lang="en-US" dirty="0"/>
              <a:t>other London taxis, London's black cabs are licensed by the police. Drivers must spend at least 36 months doing 'The Knowledge' which is in some cases considered harder than a university degree. They must ride around the city on mopeds learning all the streets of London, where they lead to, what the shortest route is and even about some of the individual buildings. Every fare in the famous, London black cabs is metered and no driver is allowed to charge more than is shown on the meter. Black cab drivers are a great source of information and you can often learn more about London in a ten minute ride than you would from most guidebooks. The drivers are also 99% honest, fair and great conversationalists.</a:t>
            </a:r>
          </a:p>
          <a:p>
            <a:endParaRPr lang="ru-RU" dirty="0"/>
          </a:p>
        </p:txBody>
      </p:sp>
    </p:spTree>
    <p:extLst>
      <p:ext uri="{BB962C8B-B14F-4D97-AF65-F5344CB8AC3E}">
        <p14:creationId xmlns:p14="http://schemas.microsoft.com/office/powerpoint/2010/main" val="4998181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Mini Cabs</a:t>
            </a:r>
            <a:endParaRPr lang="ru-RU" dirty="0"/>
          </a:p>
        </p:txBody>
      </p:sp>
      <p:sp>
        <p:nvSpPr>
          <p:cNvPr id="3" name="Объект 2"/>
          <p:cNvSpPr>
            <a:spLocks noGrp="1"/>
          </p:cNvSpPr>
          <p:nvPr>
            <p:ph idx="1"/>
          </p:nvPr>
        </p:nvSpPr>
        <p:spPr/>
        <p:txBody>
          <a:bodyPr>
            <a:normAutofit fontScale="92500"/>
          </a:bodyPr>
          <a:lstStyle/>
          <a:p>
            <a:pPr marL="64008" indent="0">
              <a:buNone/>
            </a:pPr>
            <a:r>
              <a:rPr lang="en-US" dirty="0"/>
              <a:t>All that is needed to drive a mini cab is a valid driving </a:t>
            </a:r>
            <a:r>
              <a:rPr lang="en-US" dirty="0" err="1"/>
              <a:t>licence</a:t>
            </a:r>
            <a:r>
              <a:rPr lang="en-US" dirty="0"/>
              <a:t>. Mini cab drivers do not have to take any taxi tests and they are not regulated or licensed by anybody. They are generally cheaper than black cabs however they do not have meters in the cars so you have to trust the driver with the figure he gives you. Mini cabs in London are not allowed to stop on the street for you, you must ring them in advance to collect you</a:t>
            </a:r>
            <a:endParaRPr lang="ru-RU" dirty="0"/>
          </a:p>
        </p:txBody>
      </p:sp>
    </p:spTree>
    <p:extLst>
      <p:ext uri="{BB962C8B-B14F-4D97-AF65-F5344CB8AC3E}">
        <p14:creationId xmlns:p14="http://schemas.microsoft.com/office/powerpoint/2010/main" val="1662697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a:t>Taxi Touts</a:t>
            </a:r>
            <a:endParaRPr lang="ru-RU" dirty="0"/>
          </a:p>
        </p:txBody>
      </p:sp>
      <p:sp>
        <p:nvSpPr>
          <p:cNvPr id="3" name="Объект 2"/>
          <p:cNvSpPr>
            <a:spLocks noGrp="1"/>
          </p:cNvSpPr>
          <p:nvPr>
            <p:ph idx="1"/>
          </p:nvPr>
        </p:nvSpPr>
        <p:spPr/>
        <p:txBody>
          <a:bodyPr>
            <a:normAutofit fontScale="92500" lnSpcReduction="10000"/>
          </a:bodyPr>
          <a:lstStyle/>
          <a:p>
            <a:pPr marL="64008" indent="0">
              <a:buNone/>
            </a:pPr>
            <a:r>
              <a:rPr lang="en-US" dirty="0" smtClean="0"/>
              <a:t>These </a:t>
            </a:r>
            <a:r>
              <a:rPr lang="en-US" dirty="0"/>
              <a:t>are completely illegal and are bad news, avoid them like the plague. They wait for unsuspecting tourists who do not know any better, usually in places such as </a:t>
            </a:r>
            <a:r>
              <a:rPr lang="en-US" dirty="0">
                <a:hlinkClick r:id="rId2"/>
              </a:rPr>
              <a:t>London airports</a:t>
            </a:r>
            <a:r>
              <a:rPr lang="en-US" dirty="0"/>
              <a:t> and railway stations. They will appear to be friendly and helpful, carrying your bag from the train station outside to the car. Remember that mini cabs cannot pick you up on the street, so if it looks like a private car, not a big black taxi, then you should refuse to get in.</a:t>
            </a:r>
            <a:endParaRPr lang="ru-RU" dirty="0"/>
          </a:p>
        </p:txBody>
      </p:sp>
    </p:spTree>
    <p:extLst>
      <p:ext uri="{BB962C8B-B14F-4D97-AF65-F5344CB8AC3E}">
        <p14:creationId xmlns:p14="http://schemas.microsoft.com/office/powerpoint/2010/main" val="4162256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latin typeface="Copperplate Gothic Bold" pitchFamily="34" charset="0"/>
              </a:rPr>
              <a:t>HORSE-CABS AND HACKNEY CARRIAGES</a:t>
            </a:r>
            <a:endParaRPr lang="ru-RU" dirty="0"/>
          </a:p>
        </p:txBody>
      </p:sp>
      <p:sp>
        <p:nvSpPr>
          <p:cNvPr id="3" name="Объект 2"/>
          <p:cNvSpPr>
            <a:spLocks noGrp="1"/>
          </p:cNvSpPr>
          <p:nvPr>
            <p:ph idx="1"/>
          </p:nvPr>
        </p:nvSpPr>
        <p:spPr/>
        <p:txBody>
          <a:bodyPr/>
          <a:lstStyle/>
          <a:p>
            <a:r>
              <a:rPr lang="en-US" dirty="0" smtClean="0"/>
              <a:t>The term ‘hackney’, as used in hackney coaches and cabs comes from the Norman </a:t>
            </a:r>
            <a:r>
              <a:rPr lang="en-US" dirty="0"/>
              <a:t>French word </a:t>
            </a:r>
            <a:r>
              <a:rPr lang="en-US" dirty="0" smtClean="0"/>
              <a:t>‘</a:t>
            </a:r>
            <a:r>
              <a:rPr lang="en-US" dirty="0" err="1" smtClean="0"/>
              <a:t>haquenée</a:t>
            </a:r>
            <a:r>
              <a:rPr lang="en-US" dirty="0" smtClean="0"/>
              <a:t>’ meaning a type of horse suitable for hire.</a:t>
            </a:r>
            <a:endParaRPr lang="ru-RU" dirty="0" smtClean="0"/>
          </a:p>
          <a:p>
            <a:r>
              <a:rPr lang="en-US" dirty="0" smtClean="0"/>
              <a:t>Hackney coaches first appeared in London during the reign of Queen Elizabeth I</a:t>
            </a:r>
            <a:r>
              <a:rPr lang="en-US" dirty="0"/>
              <a:t>.</a:t>
            </a:r>
            <a:endParaRPr lang="ru-RU" dirty="0"/>
          </a:p>
        </p:txBody>
      </p:sp>
    </p:spTree>
    <p:extLst>
      <p:ext uri="{BB962C8B-B14F-4D97-AF65-F5344CB8AC3E}">
        <p14:creationId xmlns:p14="http://schemas.microsoft.com/office/powerpoint/2010/main" val="9229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Welcome to London!</a:t>
            </a:r>
            <a:endParaRPr lang="ru-RU" dirty="0"/>
          </a:p>
        </p:txBody>
      </p:sp>
      <p:sp>
        <p:nvSpPr>
          <p:cNvPr id="3" name="Объект 2"/>
          <p:cNvSpPr>
            <a:spLocks noGrp="1"/>
          </p:cNvSpPr>
          <p:nvPr>
            <p:ph idx="1"/>
          </p:nvPr>
        </p:nvSpPr>
        <p:spPr/>
        <p:txBody>
          <a:bodyPr>
            <a:normAutofit lnSpcReduction="10000"/>
          </a:bodyPr>
          <a:lstStyle/>
          <a:p>
            <a:endParaRPr lang="en-US" dirty="0" smtClean="0"/>
          </a:p>
          <a:p>
            <a:endParaRPr lang="en-US" dirty="0"/>
          </a:p>
          <a:p>
            <a:endParaRPr lang="en-US" dirty="0" smtClean="0"/>
          </a:p>
          <a:p>
            <a:endParaRPr lang="en-US" dirty="0"/>
          </a:p>
          <a:p>
            <a:endParaRPr lang="en-US" dirty="0" smtClean="0"/>
          </a:p>
          <a:p>
            <a:pPr marL="64008" indent="0">
              <a:buNone/>
            </a:pPr>
            <a:endParaRPr lang="en-US" dirty="0"/>
          </a:p>
          <a:p>
            <a:pPr marL="64008" indent="0">
              <a:buNone/>
            </a:pPr>
            <a:r>
              <a:rPr lang="en-US" dirty="0" smtClean="0"/>
              <a:t>The taxi trade in London is the oldest regulated public transport system in the world.</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765960"/>
            <a:ext cx="5832648"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79031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Sources of Information</a:t>
            </a:r>
            <a:endParaRPr lang="ru-RU" dirty="0"/>
          </a:p>
        </p:txBody>
      </p:sp>
      <p:sp>
        <p:nvSpPr>
          <p:cNvPr id="3" name="Объект 2"/>
          <p:cNvSpPr>
            <a:spLocks noGrp="1"/>
          </p:cNvSpPr>
          <p:nvPr>
            <p:ph idx="1"/>
          </p:nvPr>
        </p:nvSpPr>
        <p:spPr/>
        <p:txBody>
          <a:bodyPr>
            <a:normAutofit fontScale="92500" lnSpcReduction="10000"/>
          </a:bodyPr>
          <a:lstStyle/>
          <a:p>
            <a:r>
              <a:rPr lang="en-US" dirty="0"/>
              <a:t>www.lvta.co.uk/history.htm‎</a:t>
            </a:r>
            <a:endParaRPr lang="ru-RU" dirty="0"/>
          </a:p>
          <a:p>
            <a:r>
              <a:rPr lang="en-US" dirty="0"/>
              <a:t>knowledgeoflondon.com/taxis.htm</a:t>
            </a:r>
            <a:endParaRPr lang="ru-RU" dirty="0"/>
          </a:p>
          <a:p>
            <a:r>
              <a:rPr lang="en-US" dirty="0"/>
              <a:t>http://www.answers.com/topic/austin-12-4-low-loader-taxi</a:t>
            </a:r>
            <a:endParaRPr lang="ru-RU" dirty="0"/>
          </a:p>
          <a:p>
            <a:r>
              <a:rPr lang="en-US" dirty="0"/>
              <a:t>http://en.wikipedia.org/wiki/Austin_London_Taxicab</a:t>
            </a:r>
            <a:endParaRPr lang="ru-RU" dirty="0"/>
          </a:p>
          <a:p>
            <a:r>
              <a:rPr lang="en-US" dirty="0"/>
              <a:t>http://www.taxi-london.net/London-Taxi-History.html</a:t>
            </a:r>
            <a:endParaRPr lang="ru-RU" dirty="0"/>
          </a:p>
          <a:p>
            <a:r>
              <a:rPr lang="en-US" dirty="0"/>
              <a:t>http://www.taxi-london.net/London-Taxi-History.html</a:t>
            </a:r>
            <a:endParaRPr lang="ru-RU" dirty="0"/>
          </a:p>
          <a:p>
            <a:endParaRPr lang="ru-RU" dirty="0"/>
          </a:p>
        </p:txBody>
      </p:sp>
    </p:spTree>
    <p:extLst>
      <p:ext uri="{BB962C8B-B14F-4D97-AF65-F5344CB8AC3E}">
        <p14:creationId xmlns:p14="http://schemas.microsoft.com/office/powerpoint/2010/main" val="623938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dirty="0" smtClean="0"/>
              <a:t>A Hansom cab</a:t>
            </a:r>
            <a:endParaRPr lang="ru-RU" dirty="0"/>
          </a:p>
        </p:txBody>
      </p:sp>
      <p:sp>
        <p:nvSpPr>
          <p:cNvPr id="3" name="Объект 2"/>
          <p:cNvSpPr>
            <a:spLocks noGrp="1"/>
          </p:cNvSpPr>
          <p:nvPr>
            <p:ph idx="1"/>
          </p:nvPr>
        </p:nvSpPr>
        <p:spPr/>
        <p:txBody>
          <a:bodyPr/>
          <a:lstStyle/>
          <a:p>
            <a:r>
              <a:rPr lang="en-US" dirty="0" smtClean="0"/>
              <a:t>Prime Minister Benjamin Disraeli called them ‘the gondolas of London’</a:t>
            </a: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7400" y="2924944"/>
            <a:ext cx="5616624" cy="3672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97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A Hansom cab</a:t>
            </a:r>
            <a:endParaRPr lang="ru-RU" dirty="0"/>
          </a:p>
        </p:txBody>
      </p:sp>
      <p:sp>
        <p:nvSpPr>
          <p:cNvPr id="3" name="Объект 2"/>
          <p:cNvSpPr>
            <a:spLocks noGrp="1"/>
          </p:cNvSpPr>
          <p:nvPr>
            <p:ph idx="1"/>
          </p:nvPr>
        </p:nvSpPr>
        <p:spPr/>
        <p:txBody>
          <a:bodyPr/>
          <a:lstStyle/>
          <a:p>
            <a:r>
              <a:rPr lang="en-US" dirty="0"/>
              <a:t>The hansom cab is a kind of horse-drawn carriage designed and patented in 1834 by Joseph Hansom, an architect from York. </a:t>
            </a:r>
            <a:endParaRPr lang="en-US" dirty="0" smtClean="0"/>
          </a:p>
          <a:p>
            <a:r>
              <a:rPr lang="en-US" dirty="0"/>
              <a:t>Cab is a shortening of cabriolet. The cab, a type of fly, sat two passengers (three if squeezed in) and a driver who sat on a sprung seat behind the vehicle. </a:t>
            </a:r>
            <a:endParaRPr lang="ru-RU" dirty="0"/>
          </a:p>
        </p:txBody>
      </p:sp>
    </p:spTree>
    <p:extLst>
      <p:ext uri="{BB962C8B-B14F-4D97-AF65-F5344CB8AC3E}">
        <p14:creationId xmlns:p14="http://schemas.microsoft.com/office/powerpoint/2010/main" val="3582069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28 Summer Place South Kensington</a:t>
            </a: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4824"/>
            <a:ext cx="612068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314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First Coaches</a:t>
            </a:r>
            <a:endParaRPr lang="ru-RU" dirty="0"/>
          </a:p>
        </p:txBody>
      </p:sp>
      <p:sp>
        <p:nvSpPr>
          <p:cNvPr id="3" name="Объект 2"/>
          <p:cNvSpPr>
            <a:spLocks noGrp="1"/>
          </p:cNvSpPr>
          <p:nvPr>
            <p:ph idx="1"/>
          </p:nvPr>
        </p:nvSpPr>
        <p:spPr/>
        <p:txBody>
          <a:bodyPr>
            <a:normAutofit/>
          </a:bodyPr>
          <a:lstStyle/>
          <a:p>
            <a:r>
              <a:rPr lang="en-US" dirty="0" smtClean="0"/>
              <a:t>The first man who organized hackney coaches and coachmen in a form that we would recognize today was Captain John Baily, who put four coaches to work in 1634, and set up what was undoubtedly London’s first cab rank. More than that, he dressed his coachman in livery and told them what to charge.</a:t>
            </a:r>
            <a:endParaRPr lang="ru-RU" dirty="0"/>
          </a:p>
        </p:txBody>
      </p:sp>
    </p:spTree>
    <p:extLst>
      <p:ext uri="{BB962C8B-B14F-4D97-AF65-F5344CB8AC3E}">
        <p14:creationId xmlns:p14="http://schemas.microsoft.com/office/powerpoint/2010/main" val="34972730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04867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r>
              <a:rPr lang="en-US" dirty="0" smtClean="0"/>
              <a:t>The Coachman’s Uniform</a:t>
            </a:r>
            <a:endParaRPr lang="ru-RU" dirty="0"/>
          </a:p>
        </p:txBody>
      </p:sp>
    </p:spTree>
    <p:extLst>
      <p:ext uri="{BB962C8B-B14F-4D97-AF65-F5344CB8AC3E}">
        <p14:creationId xmlns:p14="http://schemas.microsoft.com/office/powerpoint/2010/main" val="14143352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First Post-War Taxicabs</a:t>
            </a:r>
            <a:endParaRPr lang="ru-RU" dirty="0"/>
          </a:p>
        </p:txBody>
      </p:sp>
      <p:sp>
        <p:nvSpPr>
          <p:cNvPr id="3" name="Объект 2"/>
          <p:cNvSpPr>
            <a:spLocks noGrp="1"/>
          </p:cNvSpPr>
          <p:nvPr>
            <p:ph idx="1"/>
          </p:nvPr>
        </p:nvSpPr>
        <p:spPr/>
        <p:txBody>
          <a:bodyPr/>
          <a:lstStyle/>
          <a:p>
            <a:r>
              <a:rPr lang="en-US" dirty="0"/>
              <a:t>In the early years, the biggest taxi manufacturer was William Beardmore of </a:t>
            </a:r>
            <a:r>
              <a:rPr lang="en-US" dirty="0" smtClean="0"/>
              <a:t>Glasgow (Scotland’s largest engineering concern).</a:t>
            </a:r>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645024"/>
            <a:ext cx="4608512" cy="309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5040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436</TotalTime>
  <Words>1276</Words>
  <Application>Microsoft Office PowerPoint</Application>
  <PresentationFormat>Экран (4:3)</PresentationFormat>
  <Paragraphs>105</Paragraphs>
  <Slides>31</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Яркая</vt:lpstr>
      <vt:lpstr>London Taxi History</vt:lpstr>
      <vt:lpstr>Vocabulary</vt:lpstr>
      <vt:lpstr>HORSE-CABS AND HACKNEY CARRIAGES</vt:lpstr>
      <vt:lpstr>A Hansom cab</vt:lpstr>
      <vt:lpstr>A Hansom cab</vt:lpstr>
      <vt:lpstr>28 Summer Place South Kensington</vt:lpstr>
      <vt:lpstr>First Coaches</vt:lpstr>
      <vt:lpstr>The Coachman’s Uniform</vt:lpstr>
      <vt:lpstr>The First Post-War Taxicabs</vt:lpstr>
      <vt:lpstr>MOTOR CABS</vt:lpstr>
      <vt:lpstr>An early Unic cab, made in Paris</vt:lpstr>
      <vt:lpstr>A new Austin cab,  “the High Lot”</vt:lpstr>
      <vt:lpstr>THE SECOND WORLD WAR</vt:lpstr>
      <vt:lpstr>The Biggest Taxi Dealership</vt:lpstr>
      <vt:lpstr>The Austin Low Loader 12/4</vt:lpstr>
      <vt:lpstr>The Austin FX3 of the 1950s</vt:lpstr>
      <vt:lpstr>The well-known FX4, introduced in 1958</vt:lpstr>
      <vt:lpstr>TODAY</vt:lpstr>
      <vt:lpstr>The Fibre-glass Metrocab</vt:lpstr>
      <vt:lpstr>Hooper Metrocab</vt:lpstr>
      <vt:lpstr>MISCELLANEA</vt:lpstr>
      <vt:lpstr>Green Badge</vt:lpstr>
      <vt:lpstr>An Argo taximeter of the 1930s, as fitted to an Austin 12/4</vt:lpstr>
      <vt:lpstr>A Taximeter</vt:lpstr>
      <vt:lpstr>Green Badge Knowledge </vt:lpstr>
      <vt:lpstr>Three Types of Taxis in London </vt:lpstr>
      <vt:lpstr>Black Cabs </vt:lpstr>
      <vt:lpstr>Mini Cabs</vt:lpstr>
      <vt:lpstr>Taxi Touts</vt:lpstr>
      <vt:lpstr>Welcome to London!</vt:lpstr>
      <vt:lpstr>Sources of Information</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Taxi History</dc:title>
  <dc:creator>DOM</dc:creator>
  <cp:lastModifiedBy>DOM</cp:lastModifiedBy>
  <cp:revision>30</cp:revision>
  <dcterms:created xsi:type="dcterms:W3CDTF">2013-05-10T10:05:38Z</dcterms:created>
  <dcterms:modified xsi:type="dcterms:W3CDTF">2013-05-12T19:30:48Z</dcterms:modified>
</cp:coreProperties>
</file>