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B4408-0486-453F-AA20-A97023C82974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95AF6-8049-4B40-BF94-6DBB6A474A9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B4408-0486-453F-AA20-A97023C82974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95AF6-8049-4B40-BF94-6DBB6A474A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B4408-0486-453F-AA20-A97023C82974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95AF6-8049-4B40-BF94-6DBB6A474A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B4408-0486-453F-AA20-A97023C82974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95AF6-8049-4B40-BF94-6DBB6A474A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B4408-0486-453F-AA20-A97023C82974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4795AF6-8049-4B40-BF94-6DBB6A474A9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B4408-0486-453F-AA20-A97023C82974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95AF6-8049-4B40-BF94-6DBB6A474A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B4408-0486-453F-AA20-A97023C82974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95AF6-8049-4B40-BF94-6DBB6A474A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B4408-0486-453F-AA20-A97023C82974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95AF6-8049-4B40-BF94-6DBB6A474A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B4408-0486-453F-AA20-A97023C82974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95AF6-8049-4B40-BF94-6DBB6A474A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B4408-0486-453F-AA20-A97023C82974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95AF6-8049-4B40-BF94-6DBB6A474A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B4408-0486-453F-AA20-A97023C82974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95AF6-8049-4B40-BF94-6DBB6A474A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B8B4408-0486-453F-AA20-A97023C82974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4795AF6-8049-4B40-BF94-6DBB6A474A9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МЫШЦЫ. </a:t>
            </a:r>
            <a:r>
              <a:rPr lang="ru-RU" sz="3200" dirty="0" smtClean="0">
                <a:solidFill>
                  <a:srgbClr val="FF0000"/>
                </a:solidFill>
              </a:rPr>
              <a:t>РАБОТА МЫШЦ.</a:t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pic>
        <p:nvPicPr>
          <p:cNvPr id="7" name="Рисунок 6" descr="taga-verh-blok-oh.pn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8205" b="8205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1800" dirty="0" smtClean="0">
                <a:solidFill>
                  <a:srgbClr val="FF0000"/>
                </a:solidFill>
              </a:rPr>
              <a:t>Подготовила учитель биологии и химии –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П</a:t>
            </a:r>
            <a:r>
              <a:rPr lang="ru-RU" sz="1800" dirty="0" err="1" smtClean="0">
                <a:solidFill>
                  <a:srgbClr val="FF0000"/>
                </a:solidFill>
              </a:rPr>
              <a:t>ротопопова</a:t>
            </a:r>
            <a:r>
              <a:rPr lang="ru-RU" sz="1800" dirty="0" smtClean="0">
                <a:solidFill>
                  <a:srgbClr val="FF0000"/>
                </a:solidFill>
              </a:rPr>
              <a:t> Оксана Евгеньевна</a:t>
            </a:r>
            <a:endParaRPr lang="ru-RU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714620"/>
            <a:ext cx="3008313" cy="341154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Чтобы человек ни делал – шёл, бежал, управлял машиной, писал – все свои действия он совершает при помощи скелетных мышц. Эти мышцы- активная часть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опорно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- двигательного аппарата. Они удерживают тело в вертикальном положении, позволяют принимать разнообразные позы. Мышцы живота поддерживают и защищают внутренние органы, т.е. выполняют опорную и защитную функции.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Масса скелетной мускулатуры у взрослого человека составляет 30-35 % массы тела. У человека более 600 скелетных мышц, образованы они поперечно- полосатой мышечной тканью.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Documents and Settings\электрик\Мои документы\Мои рисунки\x_be6737c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42852"/>
            <a:ext cx="3010813" cy="2500330"/>
          </a:xfrm>
          <a:prstGeom prst="rect">
            <a:avLst/>
          </a:prstGeom>
          <a:noFill/>
        </p:spPr>
      </p:pic>
      <p:pic>
        <p:nvPicPr>
          <p:cNvPr id="1027" name="Picture 3" descr="C:\Documents and Settings\электрик\Мои документы\Мои рисунки\s_20090707184958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4429132"/>
            <a:ext cx="1524000" cy="1695450"/>
          </a:xfrm>
          <a:prstGeom prst="rect">
            <a:avLst/>
          </a:prstGeom>
          <a:noFill/>
        </p:spPr>
      </p:pic>
      <p:pic>
        <p:nvPicPr>
          <p:cNvPr id="1028" name="Picture 4" descr="C:\Documents and Settings\электрик\Мои документы\Мои рисунки\s_2009070717072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2786057"/>
            <a:ext cx="1643074" cy="16019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3322669" cy="714356"/>
          </a:xfrm>
        </p:spPr>
        <p:txBody>
          <a:bodyPr/>
          <a:lstStyle/>
          <a:p>
            <a:r>
              <a:rPr lang="ru-RU" dirty="0" smtClean="0"/>
              <a:t>СТРОЕНИЕ МЫШЦЫ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0" y="857232"/>
            <a:ext cx="3214678" cy="5316543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bg1"/>
                </a:solidFill>
              </a:rPr>
              <a:t>К</a:t>
            </a:r>
            <a:r>
              <a:rPr lang="ru-RU" sz="1800" dirty="0" smtClean="0">
                <a:solidFill>
                  <a:schemeClr val="bg1"/>
                </a:solidFill>
              </a:rPr>
              <a:t>аждая мышца состоит из параллельных пучков </a:t>
            </a:r>
            <a:r>
              <a:rPr lang="ru-RU" sz="1800" dirty="0" err="1" smtClean="0">
                <a:solidFill>
                  <a:schemeClr val="bg1"/>
                </a:solidFill>
              </a:rPr>
              <a:t>поперечно-полосатых</a:t>
            </a:r>
            <a:r>
              <a:rPr lang="ru-RU" sz="1800" dirty="0" smtClean="0">
                <a:solidFill>
                  <a:schemeClr val="bg1"/>
                </a:solidFill>
              </a:rPr>
              <a:t> мышечных волокон. Каждый </a:t>
            </a:r>
            <a:r>
              <a:rPr lang="ru-RU" sz="1800" dirty="0" err="1" smtClean="0">
                <a:solidFill>
                  <a:schemeClr val="bg1"/>
                </a:solidFill>
              </a:rPr>
              <a:t>пучек</a:t>
            </a:r>
            <a:r>
              <a:rPr lang="ru-RU" sz="1800" dirty="0" smtClean="0">
                <a:solidFill>
                  <a:schemeClr val="bg1"/>
                </a:solidFill>
              </a:rPr>
              <a:t> одет оболочкой.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Внутри волокна находятся многочисленные тонкие сократительные нити- миофибриллы.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Мышцы выполняют большую работу, поэтому они богаты кровеносными сосудами, по которым кровь снабжает их кислородом, питательными веществами, выносит продукты обмена веществ.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Мышцы крепятся к костям с помощью нерастяжимых сухожилий, которые срастаются с надкостницей.</a:t>
            </a:r>
            <a:endParaRPr lang="ru-RU" sz="1800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Documents and Settings\электрик\Мои документы\Мои рисунки\07020301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46" y="857232"/>
            <a:ext cx="5929354" cy="5286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071934" cy="5714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ГРУППЫ  МЫШЦ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42844" y="500042"/>
            <a:ext cx="4000528" cy="6357958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 зависимости от расположения мышцы можно разделить на следующие большие группы: мышцы головы и шеи, мышцы туловища и мышцы конечностей.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Мышцы головы по функциям делятся на жевательные и мимические. Жевательные мышцы располагаются с боков  головы по четыре с каждой стороны.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Мимические мышцы отличаются от всех скелетных мышц тем, что они прикреплены к костям черепа, а другим – к коже.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Мышцы шеи удерживают голову в равновесии, участвуют в движениях головы и шеи, в процессах глотания и произнесения звуков.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К мышцам туловища относятся мышцы грудных  стенок, живота и спины.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Мышцы конечностей. Мышцы пояса верхних конечностей приводят в движение руку в плечевом суставе. Важнейшая среди них- дельтовидная мышца. Двуглавая мышца сгибает руку в локтевом суставе, трехглавая мышца плеча- разгибает.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На бедре располагается самая длинная ( до 50 см) мышца человеческого тела- портняжная. Четырёхглавая мышца бедра разгибает голень в коленном суставе, в тоже время она участвует в сгибании бедра в тазобедренном суставе.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Содержимое 4" descr="1307987675_3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143372" y="642918"/>
            <a:ext cx="4762007" cy="5063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1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714356"/>
            <a:ext cx="8208797" cy="553087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28662" y="2507786"/>
            <a:ext cx="7758138" cy="1509712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Monotype Corsiva" pitchFamily="66" charset="0"/>
              </a:rPr>
              <a:t>СПАСИБО ЗА ВНИМАНИЕ !!!</a:t>
            </a:r>
            <a:endParaRPr lang="ru-RU" sz="4000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78</TotalTime>
  <Words>345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МЫШЦЫ. РАБОТА МЫШЦ.  </vt:lpstr>
      <vt:lpstr>Слайд 2</vt:lpstr>
      <vt:lpstr>СТРОЕНИЕ МЫШЦЫ</vt:lpstr>
      <vt:lpstr>ОСНОВНЫЕ ГРУППЫ  МЫШЦ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МЫШЦЫ. ОБЩИЙ ОБЗОР </dc:title>
  <dc:creator>электрик</dc:creator>
  <cp:lastModifiedBy>электрик</cp:lastModifiedBy>
  <cp:revision>8</cp:revision>
  <dcterms:created xsi:type="dcterms:W3CDTF">2012-12-05T15:03:25Z</dcterms:created>
  <dcterms:modified xsi:type="dcterms:W3CDTF">2012-12-05T16:21:49Z</dcterms:modified>
</cp:coreProperties>
</file>